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</p:sldMasterIdLst>
  <p:notesMasterIdLst>
    <p:notesMasterId r:id="rId71"/>
  </p:notesMasterIdLst>
  <p:sldIdLst>
    <p:sldId id="378" r:id="rId4"/>
    <p:sldId id="257" r:id="rId5"/>
    <p:sldId id="258" r:id="rId6"/>
    <p:sldId id="299" r:id="rId7"/>
    <p:sldId id="261" r:id="rId8"/>
    <p:sldId id="306" r:id="rId9"/>
    <p:sldId id="265" r:id="rId10"/>
    <p:sldId id="273" r:id="rId11"/>
    <p:sldId id="276" r:id="rId12"/>
    <p:sldId id="280" r:id="rId13"/>
    <p:sldId id="390" r:id="rId14"/>
    <p:sldId id="391" r:id="rId15"/>
    <p:sldId id="291" r:id="rId16"/>
    <p:sldId id="305" r:id="rId17"/>
    <p:sldId id="311" r:id="rId18"/>
    <p:sldId id="394" r:id="rId19"/>
    <p:sldId id="444" r:id="rId20"/>
    <p:sldId id="445" r:id="rId21"/>
    <p:sldId id="446" r:id="rId22"/>
    <p:sldId id="447" r:id="rId23"/>
    <p:sldId id="448" r:id="rId24"/>
    <p:sldId id="449" r:id="rId25"/>
    <p:sldId id="450" r:id="rId26"/>
    <p:sldId id="392" r:id="rId27"/>
    <p:sldId id="393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37" r:id="rId64"/>
    <p:sldId id="438" r:id="rId65"/>
    <p:sldId id="439" r:id="rId66"/>
    <p:sldId id="440" r:id="rId67"/>
    <p:sldId id="441" r:id="rId68"/>
    <p:sldId id="442" r:id="rId69"/>
    <p:sldId id="44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CCFF"/>
    <a:srgbClr val="000000"/>
    <a:srgbClr val="80008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3" autoAdjust="0"/>
    <p:restoredTop sz="94660"/>
  </p:normalViewPr>
  <p:slideViewPr>
    <p:cSldViewPr>
      <p:cViewPr varScale="1">
        <p:scale>
          <a:sx n="84" d="100"/>
          <a:sy n="84" d="100"/>
        </p:scale>
        <p:origin x="78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val>
            <c:numRef>
              <c:f>'Sheet1 (2)'!$C$2:$C$3</c:f>
              <c:numCache>
                <c:formatCode>General</c:formatCode>
                <c:ptCount val="2"/>
                <c:pt idx="0">
                  <c:v>200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6"/>
        <c:axId val="237836392"/>
        <c:axId val="237833648"/>
      </c:barChart>
      <c:catAx>
        <c:axId val="237836392"/>
        <c:scaling>
          <c:orientation val="minMax"/>
        </c:scaling>
        <c:delete val="1"/>
        <c:axPos val="b"/>
        <c:majorTickMark val="out"/>
        <c:minorTickMark val="none"/>
        <c:tickLblPos val="nextTo"/>
        <c:crossAx val="237833648"/>
        <c:crosses val="autoZero"/>
        <c:auto val="1"/>
        <c:lblAlgn val="ctr"/>
        <c:lblOffset val="100"/>
        <c:noMultiLvlLbl val="0"/>
      </c:catAx>
      <c:valAx>
        <c:axId val="237833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378363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'Sheet2 (2)'!$C$1</c:f>
              <c:strCache>
                <c:ptCount val="1"/>
                <c:pt idx="0">
                  <c:v>Compressive Strength of core (MPa)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'Sheet2 (2)'!$A$3:$B$3</c:f>
              <c:strCache>
                <c:ptCount val="2"/>
                <c:pt idx="0">
                  <c:v>2005</c:v>
                </c:pt>
                <c:pt idx="1">
                  <c:v>Severely damaged</c:v>
                </c:pt>
              </c:strCache>
            </c:strRef>
          </c:cat>
          <c:val>
            <c:numRef>
              <c:f>'Sheet2 (2)'!$C$2:$C$3</c:f>
              <c:numCache>
                <c:formatCode>General</c:formatCode>
                <c:ptCount val="2"/>
                <c:pt idx="0">
                  <c:v>115.4</c:v>
                </c:pt>
                <c:pt idx="1">
                  <c:v>34.65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1"/>
        <c:axId val="237831296"/>
        <c:axId val="237834824"/>
      </c:barChart>
      <c:catAx>
        <c:axId val="2378312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37834824"/>
        <c:crosses val="autoZero"/>
        <c:auto val="1"/>
        <c:lblAlgn val="ctr"/>
        <c:lblOffset val="100"/>
        <c:noMultiLvlLbl val="0"/>
      </c:catAx>
      <c:valAx>
        <c:axId val="2378348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7831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13094869861999"/>
          <c:y val="0.28870113776263656"/>
          <c:w val="0.81313883909840745"/>
          <c:h val="0.47315797133115434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'STRA1 (5)'!$E$322:$E$334</c:f>
              <c:numCache>
                <c:formatCode>General</c:formatCode>
                <c:ptCount val="13"/>
                <c:pt idx="0">
                  <c:v>0</c:v>
                </c:pt>
                <c:pt idx="1">
                  <c:v>125</c:v>
                </c:pt>
                <c:pt idx="2">
                  <c:v>375</c:v>
                </c:pt>
                <c:pt idx="3">
                  <c:v>625</c:v>
                </c:pt>
                <c:pt idx="4">
                  <c:v>875</c:v>
                </c:pt>
                <c:pt idx="5">
                  <c:v>1125</c:v>
                </c:pt>
                <c:pt idx="6">
                  <c:v>1375</c:v>
                </c:pt>
                <c:pt idx="7">
                  <c:v>1625</c:v>
                </c:pt>
                <c:pt idx="8">
                  <c:v>1875</c:v>
                </c:pt>
                <c:pt idx="9">
                  <c:v>2125</c:v>
                </c:pt>
                <c:pt idx="10">
                  <c:v>2375</c:v>
                </c:pt>
                <c:pt idx="11">
                  <c:v>2625</c:v>
                </c:pt>
                <c:pt idx="12">
                  <c:v>2750</c:v>
                </c:pt>
              </c:numCache>
            </c:numRef>
          </c:xVal>
          <c:yVal>
            <c:numRef>
              <c:f>'STRA1 (5)'!$H$322:$H$334</c:f>
              <c:numCache>
                <c:formatCode>General</c:formatCode>
                <c:ptCount val="13"/>
                <c:pt idx="0">
                  <c:v>0</c:v>
                </c:pt>
                <c:pt idx="1">
                  <c:v>2.5293753446857186</c:v>
                </c:pt>
                <c:pt idx="2">
                  <c:v>7.9007211525043486</c:v>
                </c:pt>
                <c:pt idx="3">
                  <c:v>10.799420071493197</c:v>
                </c:pt>
                <c:pt idx="4">
                  <c:v>10.685750167398998</c:v>
                </c:pt>
                <c:pt idx="5">
                  <c:v>10.202647593574131</c:v>
                </c:pt>
                <c:pt idx="6">
                  <c:v>10.003720675025196</c:v>
                </c:pt>
                <c:pt idx="7">
                  <c:v>10.259483620246913</c:v>
                </c:pt>
                <c:pt idx="8">
                  <c:v>10.65733261014697</c:v>
                </c:pt>
                <c:pt idx="9">
                  <c:v>10.77100264490271</c:v>
                </c:pt>
                <c:pt idx="10">
                  <c:v>7.701784988327268</c:v>
                </c:pt>
                <c:pt idx="11">
                  <c:v>2.4441155055204016</c:v>
                </c:pt>
                <c:pt idx="12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8695176"/>
        <c:axId val="328693608"/>
      </c:scatterChart>
      <c:valAx>
        <c:axId val="328695176"/>
        <c:scaling>
          <c:orientation val="minMax"/>
          <c:max val="27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ja-JP"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400"/>
                  <a:t>Distance from end of sleeper, mm </a:t>
                </a:r>
              </a:p>
            </c:rich>
          </c:tx>
          <c:layout>
            <c:manualLayout>
              <c:xMode val="edge"/>
              <c:yMode val="edge"/>
              <c:x val="0.34170405784948998"/>
              <c:y val="0.82555909014976181"/>
            </c:manualLayout>
          </c:layout>
          <c:overlay val="0"/>
          <c:spPr>
            <a:ln>
              <a:noFill/>
            </a:ln>
          </c:spPr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ja-JP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8693608"/>
        <c:crosses val="autoZero"/>
        <c:crossBetween val="midCat"/>
      </c:valAx>
      <c:valAx>
        <c:axId val="3286936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ja-JP"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400"/>
                  <a:t>Stress, MPa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lang="ja-JP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286951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142970336255138"/>
          <c:y val="4.7363626146227945E-2"/>
          <c:w val="0.6294088710609288"/>
          <c:h val="0.67933549841514851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Sheet1!$A$1:$A$14</c:f>
              <c:numCache>
                <c:formatCode>General</c:formatCode>
                <c:ptCount val="14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</c:numCache>
            </c:numRef>
          </c:xVal>
          <c:yVal>
            <c:numRef>
              <c:f>Sheet1!$B$1:$B$14</c:f>
              <c:numCache>
                <c:formatCode>General</c:formatCode>
                <c:ptCount val="14"/>
                <c:pt idx="0">
                  <c:v>0</c:v>
                </c:pt>
                <c:pt idx="1">
                  <c:v>8</c:v>
                </c:pt>
                <c:pt idx="2">
                  <c:v>11</c:v>
                </c:pt>
                <c:pt idx="3">
                  <c:v>19</c:v>
                </c:pt>
                <c:pt idx="4">
                  <c:v>38</c:v>
                </c:pt>
                <c:pt idx="5">
                  <c:v>55</c:v>
                </c:pt>
                <c:pt idx="6">
                  <c:v>65</c:v>
                </c:pt>
                <c:pt idx="7">
                  <c:v>74</c:v>
                </c:pt>
                <c:pt idx="8">
                  <c:v>82</c:v>
                </c:pt>
                <c:pt idx="9">
                  <c:v>91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yVal>
          <c:smooth val="0"/>
        </c:ser>
        <c:ser>
          <c:idx val="1"/>
          <c:order val="1"/>
          <c:spPr>
            <a:ln w="1905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Sheet1!$A$1:$A$14</c:f>
              <c:numCache>
                <c:formatCode>General</c:formatCode>
                <c:ptCount val="14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</c:numCache>
            </c:numRef>
          </c:xVal>
          <c:yVal>
            <c:numRef>
              <c:f>Sheet1!$C$1:$C$14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12</c:v>
                </c:pt>
                <c:pt idx="5">
                  <c:v>21</c:v>
                </c:pt>
                <c:pt idx="6">
                  <c:v>34</c:v>
                </c:pt>
                <c:pt idx="7">
                  <c:v>49</c:v>
                </c:pt>
                <c:pt idx="8">
                  <c:v>62</c:v>
                </c:pt>
                <c:pt idx="9">
                  <c:v>77</c:v>
                </c:pt>
                <c:pt idx="10">
                  <c:v>90</c:v>
                </c:pt>
                <c:pt idx="11">
                  <c:v>94</c:v>
                </c:pt>
                <c:pt idx="12">
                  <c:v>98</c:v>
                </c:pt>
                <c:pt idx="13">
                  <c:v>100</c:v>
                </c:pt>
              </c:numCache>
            </c:numRef>
          </c:yVal>
          <c:smooth val="0"/>
        </c:ser>
        <c:ser>
          <c:idx val="2"/>
          <c:order val="2"/>
          <c:spPr>
            <a:ln w="19050">
              <a:solidFill>
                <a:schemeClr val="tx1"/>
              </a:solidFill>
            </a:ln>
          </c:spPr>
          <c:marker>
            <c:symbol val="circle"/>
            <c:size val="5"/>
            <c:spPr>
              <a:noFill/>
              <a:ln w="19050">
                <a:solidFill>
                  <a:schemeClr val="tx1"/>
                </a:solidFill>
              </a:ln>
            </c:spPr>
          </c:marker>
          <c:xVal>
            <c:numRef>
              <c:f>Sheet1!$A$1:$A$14</c:f>
              <c:numCache>
                <c:formatCode>General</c:formatCode>
                <c:ptCount val="14"/>
                <c:pt idx="0">
                  <c:v>0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</c:numCache>
            </c:numRef>
          </c:xVal>
          <c:yVal>
            <c:numRef>
              <c:f>Sheet1!$D$1:$D$14</c:f>
              <c:numCache>
                <c:formatCode>General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14.7</c:v>
                </c:pt>
                <c:pt idx="4">
                  <c:v>29.4</c:v>
                </c:pt>
                <c:pt idx="5">
                  <c:v>42.4</c:v>
                </c:pt>
                <c:pt idx="6">
                  <c:v>55.4</c:v>
                </c:pt>
                <c:pt idx="7">
                  <c:v>68.400000000000006</c:v>
                </c:pt>
                <c:pt idx="8">
                  <c:v>81.400000000000006</c:v>
                </c:pt>
                <c:pt idx="9">
                  <c:v>91.4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587072"/>
        <c:axId val="200585504"/>
      </c:scatterChart>
      <c:valAx>
        <c:axId val="200587072"/>
        <c:scaling>
          <c:orientation val="minMax"/>
          <c:max val="2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ja-JP"/>
                </a:pPr>
                <a:r>
                  <a:rPr lang="en-US" altLang="ja-JP" sz="1800">
                    <a:latin typeface="+mn-lt"/>
                  </a:rPr>
                  <a:t>Aggregate Size (mm)</a:t>
                </a:r>
                <a:endParaRPr lang="ja-JP" altLang="en-US" sz="18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26530811007114674"/>
              <c:y val="0.869921616601712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 sz="1600"/>
            </a:pPr>
            <a:endParaRPr lang="en-US"/>
          </a:p>
        </c:txPr>
        <c:crossAx val="200585504"/>
        <c:crosses val="autoZero"/>
        <c:crossBetween val="midCat"/>
        <c:majorUnit val="5"/>
      </c:valAx>
      <c:valAx>
        <c:axId val="200585504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/>
                </a:pPr>
                <a:r>
                  <a:rPr lang="en-US" altLang="ja-JP" sz="1800">
                    <a:latin typeface="+mn-lt"/>
                  </a:rPr>
                  <a:t>Occupation Ratio (%)</a:t>
                </a:r>
                <a:endParaRPr lang="ja-JP" altLang="en-US" sz="18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3.6702487660740519E-3"/>
              <c:y val="8.9030138217740418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lang="ja-JP" sz="1600">
                <a:latin typeface="+mn-lt"/>
              </a:defRPr>
            </a:pPr>
            <a:endParaRPr lang="en-US"/>
          </a:p>
        </c:txPr>
        <c:crossAx val="200587072"/>
        <c:crosses val="autoZero"/>
        <c:crossBetween val="midCat"/>
        <c:majorUnit val="20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90F9F-C00B-4636-812C-8AAA5097E4F9}" type="datetimeFigureOut">
              <a:rPr lang="en-US" smtClean="0"/>
              <a:t>1/12/2017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814DA-E2C2-43AB-9895-FF18A32A0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5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E9B9-79EC-461E-BE61-65FBAEE7D65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90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4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good:</a:t>
            </a:r>
            <a:r>
              <a:rPr lang="en-GB" baseline="0" dirty="0" smtClean="0"/>
              <a:t> 7A OCS 12RT 2496 1393 19.7.12</a:t>
            </a:r>
          </a:p>
          <a:p>
            <a:r>
              <a:rPr lang="en-GB" baseline="0" dirty="0" smtClean="0"/>
              <a:t>Old good: OCAL 92 32 A A-12 52 Kg </a:t>
            </a:r>
            <a:r>
              <a:rPr lang="en-GB" baseline="0" dirty="0" err="1" smtClean="0"/>
              <a:t>Balod</a:t>
            </a:r>
            <a:endParaRPr lang="en-GB" baseline="0" dirty="0" smtClean="0"/>
          </a:p>
          <a:p>
            <a:r>
              <a:rPr lang="en-GB" baseline="0" dirty="0" smtClean="0"/>
              <a:t>Relatively New Cracked Sleeper: RCS 05 4183 303D Wide Gauge Curve Sleeper</a:t>
            </a:r>
          </a:p>
          <a:p>
            <a:r>
              <a:rPr lang="en-GB" baseline="0" dirty="0" smtClean="0"/>
              <a:t>Relatively New Cracked Sleeper: RCS 05 4183 </a:t>
            </a:r>
            <a:r>
              <a:rPr lang="en-GB" baseline="0" smtClean="0"/>
              <a:t>314 Wide Gauge Curve Sleeper</a:t>
            </a:r>
            <a:endParaRPr lang="en-GB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1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5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5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E9B9-79EC-461E-BE61-65FBAEE7D65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5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4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29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427BE-0657-49D1-8A93-5DEE7C6C993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89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E9B9-79EC-461E-BE61-65FBAEE7D65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0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EABB-6B36-4A61-9CEA-914B0C8FC9D6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77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55F0-DA01-424B-9AE1-D423AC4B83D3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8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2E0E9-75B6-4842-BD59-3FDD47F23570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24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0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15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47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37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73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8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61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52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06E2-6D4F-40C5-B547-BFED1D73F888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4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27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6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49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55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32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57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363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96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59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3DF5B-FA69-46DD-8CC8-3FC6AB6B0FC8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40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35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68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6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3A672-3984-4893-A0F4-43FDAD2FC896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75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15AE6-356E-4466-8F18-E849B09CC333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5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C0BA9-EF5E-4363-B7FE-28D925176878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7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5158-8BF8-4202-B30C-4637A88F1D9D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7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DC87-D126-460B-9323-9C49974B1339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7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5B35-12FF-4554-AD8E-DF97DB94FFD4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35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55D5F-A79A-4843-875E-8DE450A856BB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5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4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6.jpe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png"/><Relationship Id="rId3" Type="http://schemas.openxmlformats.org/officeDocument/2006/relationships/chart" Target="../charts/chart1.xml"/><Relationship Id="rId7" Type="http://schemas.openxmlformats.org/officeDocument/2006/relationships/image" Target="../media/image60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3.jpeg"/><Relationship Id="rId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chart" Target="../charts/chart2.xml"/><Relationship Id="rId9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66.JP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media" Target="../media/media2.wmv"/><Relationship Id="rId7" Type="http://schemas.openxmlformats.org/officeDocument/2006/relationships/image" Target="../media/image78.jpeg"/><Relationship Id="rId12" Type="http://schemas.openxmlformats.org/officeDocument/2006/relationships/image" Target="../media/image82.jpe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77.png"/><Relationship Id="rId11" Type="http://schemas.openxmlformats.org/officeDocument/2006/relationships/image" Target="../media/image81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chart" Target="../charts/chart4.xml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3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png"/><Relationship Id="rId3" Type="http://schemas.openxmlformats.org/officeDocument/2006/relationships/video" Target="../media/media1.mp4"/><Relationship Id="rId7" Type="http://schemas.openxmlformats.org/officeDocument/2006/relationships/image" Target="../media/image13.jpeg"/><Relationship Id="rId12" Type="http://schemas.openxmlformats.org/officeDocument/2006/relationships/image" Target="../media/image50.jpe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gai\Downloads\Study at UT\Concrete\Concrete sleepers\IMG_3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" y="2362200"/>
            <a:ext cx="904602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964" y="0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Institution of Permanent Way </a:t>
            </a:r>
            <a:r>
              <a:rPr lang="en-GB" sz="3600" dirty="0">
                <a:solidFill>
                  <a:srgbClr val="FBFBFB"/>
                </a:solidFill>
              </a:rPr>
              <a:t>E</a:t>
            </a:r>
            <a:r>
              <a:rPr lang="en-GB" sz="3600" dirty="0" smtClean="0">
                <a:solidFill>
                  <a:srgbClr val="FBFBFB"/>
                </a:solidFill>
              </a:rPr>
              <a:t>ngineers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71" y="665321"/>
            <a:ext cx="9067800" cy="1077218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  <a:lin ang="16200000" scaled="0"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prstClr val="white"/>
                </a:solidFill>
              </a:rPr>
              <a:t>“Study of possible causes of premature cracking of sleepers in Indian Railways”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01" y="4895800"/>
            <a:ext cx="4830095" cy="45719"/>
          </a:xfrm>
          <a:prstGeom prst="rect">
            <a:avLst/>
          </a:prstGeom>
          <a:gradFill>
            <a:gsLst>
              <a:gs pos="53000">
                <a:schemeClr val="accent6">
                  <a:lumMod val="75000"/>
                  <a:alpha val="57000"/>
                </a:schemeClr>
              </a:gs>
              <a:gs pos="91000">
                <a:srgbClr val="0070C0">
                  <a:shade val="67500"/>
                  <a:satMod val="115000"/>
                  <a:lumMod val="21000"/>
                  <a:lumOff val="79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22" name="Picture 2" descr="C:\Users\Nagai\Downloads\Study at UT\Concrete\Concrete sleepers\Transportatin of material from India\downlo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" y="5867387"/>
            <a:ext cx="805017" cy="80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9729" y="5082557"/>
            <a:ext cx="3973267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prstClr val="black"/>
                </a:solidFill>
              </a:rPr>
              <a:t>Anupam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Awasthi</a:t>
            </a:r>
            <a:endParaRPr lang="en-GB" sz="2400" dirty="0">
              <a:solidFill>
                <a:prstClr val="black"/>
              </a:solidFill>
            </a:endParaRPr>
          </a:p>
          <a:p>
            <a:r>
              <a:rPr lang="en-GB" sz="2400" dirty="0" smtClean="0">
                <a:solidFill>
                  <a:prstClr val="black"/>
                </a:solidFill>
              </a:rPr>
              <a:t>Dy. CE/CON/Design &amp; Drawing</a:t>
            </a:r>
          </a:p>
          <a:p>
            <a:r>
              <a:rPr lang="en-GB" sz="2400" dirty="0" smtClean="0">
                <a:solidFill>
                  <a:prstClr val="black"/>
                </a:solidFill>
              </a:rPr>
              <a:t>ME/ University of Tokyo</a:t>
            </a:r>
          </a:p>
          <a:p>
            <a:r>
              <a:rPr lang="en-GB" sz="2400" dirty="0">
                <a:solidFill>
                  <a:prstClr val="black"/>
                </a:solidFill>
              </a:rPr>
              <a:t>Supervisor: </a:t>
            </a:r>
            <a:r>
              <a:rPr lang="en-GB" sz="2400" dirty="0" err="1">
                <a:solidFill>
                  <a:prstClr val="black"/>
                </a:solidFill>
              </a:rPr>
              <a:t>Dr.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Kohei</a:t>
            </a:r>
            <a:r>
              <a:rPr lang="en-GB" sz="2400" dirty="0">
                <a:solidFill>
                  <a:prstClr val="black"/>
                </a:solidFill>
              </a:rPr>
              <a:t> Nagai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" y="5070355"/>
            <a:ext cx="763836" cy="7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"/>
    </mc:Choice>
    <mc:Fallback xmlns="">
      <p:transition spd="slow" advTm="90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" y="1608292"/>
            <a:ext cx="8686801" cy="494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正方形/長方形 912"/>
          <p:cNvSpPr/>
          <p:nvPr/>
        </p:nvSpPr>
        <p:spPr>
          <a:xfrm>
            <a:off x="1385992" y="1608291"/>
            <a:ext cx="5049656" cy="32478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sz="2200" dirty="0" smtClean="0">
                <a:solidFill>
                  <a:srgbClr val="0000FF"/>
                </a:solidFill>
              </a:rPr>
              <a:t>Maximum Inside temperature = 84.9 </a:t>
            </a:r>
            <a:r>
              <a:rPr lang="en-US" sz="2200" dirty="0">
                <a:solidFill>
                  <a:srgbClr val="0000FF"/>
                </a:solidFill>
              </a:rPr>
              <a:t>°</a:t>
            </a:r>
            <a:r>
              <a:rPr lang="en-US" sz="2200" dirty="0" smtClean="0">
                <a:solidFill>
                  <a:srgbClr val="0000FF"/>
                </a:solidFill>
              </a:rPr>
              <a:t>C</a:t>
            </a:r>
            <a:endParaRPr kumimoji="1" lang="ja-JP" altLang="en-US" sz="2200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31" y="6452891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BFBFB"/>
                </a:solidFill>
              </a:rPr>
              <a:t>T</a:t>
            </a:r>
            <a:r>
              <a:rPr lang="en-GB" sz="2400" dirty="0" smtClean="0">
                <a:solidFill>
                  <a:srgbClr val="FBFBFB"/>
                </a:solidFill>
              </a:rPr>
              <a:t>emperature rise inside the concrete 84.9</a:t>
            </a:r>
            <a:r>
              <a:rPr lang="en-GB" sz="2400" dirty="0" smtClean="0">
                <a:solidFill>
                  <a:prstClr val="white"/>
                </a:solidFill>
              </a:rPr>
              <a:t> </a:t>
            </a:r>
            <a:r>
              <a:rPr lang="en-GB" sz="2400" dirty="0">
                <a:solidFill>
                  <a:prstClr val="white"/>
                </a:solidFill>
              </a:rPr>
              <a:t>°</a:t>
            </a:r>
            <a:r>
              <a:rPr lang="en-GB" sz="2400" dirty="0" smtClean="0">
                <a:solidFill>
                  <a:prstClr val="white"/>
                </a:solidFill>
              </a:rPr>
              <a:t>C, </a:t>
            </a:r>
            <a:r>
              <a:rPr lang="en-GB" sz="2400" dirty="0" smtClean="0">
                <a:solidFill>
                  <a:srgbClr val="FBFBFB"/>
                </a:solidFill>
              </a:rPr>
              <a:t>is very critical for DEF.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400" y="4293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Temperature measurement in India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241234" y="37510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5" name="Oval 94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正方形/長方形 912"/>
          <p:cNvSpPr/>
          <p:nvPr/>
        </p:nvSpPr>
        <p:spPr>
          <a:xfrm>
            <a:off x="1137767" y="762000"/>
            <a:ext cx="6824728" cy="3247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ja-JP" sz="2800" dirty="0" smtClean="0">
                <a:solidFill>
                  <a:schemeClr val="bg1"/>
                </a:solidFill>
              </a:rPr>
              <a:t>Results of field measurement of temperature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9" name="正方形/長方形 912"/>
          <p:cNvSpPr/>
          <p:nvPr/>
        </p:nvSpPr>
        <p:spPr>
          <a:xfrm>
            <a:off x="7086600" y="2971800"/>
            <a:ext cx="2057400" cy="4704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sz="2200" dirty="0" smtClean="0">
                <a:solidFill>
                  <a:srgbClr val="FF0000"/>
                </a:solidFill>
              </a:rPr>
              <a:t>Temperature inside concrete</a:t>
            </a:r>
            <a:endParaRPr kumimoji="1" lang="ja-JP" altLang="en-US" sz="2200" dirty="0">
              <a:solidFill>
                <a:srgbClr val="FF0000"/>
              </a:solidFill>
            </a:endParaRPr>
          </a:p>
        </p:txBody>
      </p:sp>
      <p:sp>
        <p:nvSpPr>
          <p:cNvPr id="20" name="正方形/長方形 912"/>
          <p:cNvSpPr/>
          <p:nvPr/>
        </p:nvSpPr>
        <p:spPr>
          <a:xfrm>
            <a:off x="6985600" y="3990999"/>
            <a:ext cx="2133600" cy="48718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sz="2200" dirty="0" smtClean="0">
                <a:solidFill>
                  <a:srgbClr val="0070C0"/>
                </a:solidFill>
              </a:rPr>
              <a:t>Temperature outside concrete</a:t>
            </a:r>
            <a:endParaRPr kumimoji="1" lang="ja-JP" altLang="en-US" sz="2200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341488" y="3170614"/>
            <a:ext cx="973712" cy="3642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341486" y="3647608"/>
            <a:ext cx="973714" cy="343391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912"/>
          <p:cNvSpPr/>
          <p:nvPr/>
        </p:nvSpPr>
        <p:spPr>
          <a:xfrm>
            <a:off x="1905000" y="4147141"/>
            <a:ext cx="4114800" cy="32478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sz="2200" dirty="0" smtClean="0">
                <a:solidFill>
                  <a:srgbClr val="00B0F0"/>
                </a:solidFill>
              </a:rPr>
              <a:t>Cooling cycle is excessively prolonged</a:t>
            </a:r>
            <a:endParaRPr kumimoji="1" lang="ja-JP" altLang="en-US" sz="2200" dirty="0">
              <a:solidFill>
                <a:srgbClr val="00B0F0"/>
              </a:solidFill>
            </a:endParaRPr>
          </a:p>
        </p:txBody>
      </p:sp>
      <p:sp>
        <p:nvSpPr>
          <p:cNvPr id="34" name="正方形/長方形 912"/>
          <p:cNvSpPr/>
          <p:nvPr/>
        </p:nvSpPr>
        <p:spPr>
          <a:xfrm>
            <a:off x="5715000" y="4772443"/>
            <a:ext cx="1867438" cy="3247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sz="2200" dirty="0" smtClean="0">
                <a:solidFill>
                  <a:srgbClr val="800080"/>
                </a:solidFill>
              </a:rPr>
              <a:t>Set curing cycle </a:t>
            </a:r>
            <a:endParaRPr kumimoji="1" lang="ja-JP" altLang="en-US" sz="2200" dirty="0">
              <a:solidFill>
                <a:srgbClr val="80008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341486" y="4082128"/>
            <a:ext cx="162739" cy="690315"/>
          </a:xfrm>
          <a:prstGeom prst="straightConnector1">
            <a:avLst/>
          </a:prstGeom>
          <a:ln>
            <a:solidFill>
              <a:srgbClr val="80008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47" y="762000"/>
            <a:ext cx="9097768" cy="5690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447800" y="2667000"/>
            <a:ext cx="4356000" cy="0"/>
          </a:xfrm>
          <a:prstGeom prst="line">
            <a:avLst/>
          </a:prstGeom>
          <a:ln w="28575">
            <a:solidFill>
              <a:srgbClr val="00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715000" y="2451556"/>
            <a:ext cx="342900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tx1"/>
                </a:solidFill>
              </a:rPr>
              <a:t>Critical temperature for DEF</a:t>
            </a:r>
            <a:endParaRPr lang="en-US" sz="2200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600200" y="2057400"/>
            <a:ext cx="1905000" cy="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Left-Right Arrow 44"/>
          <p:cNvSpPr/>
          <p:nvPr/>
        </p:nvSpPr>
        <p:spPr>
          <a:xfrm>
            <a:off x="3810000" y="2851666"/>
            <a:ext cx="1371600" cy="282527"/>
          </a:xfrm>
          <a:prstGeom prst="left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495800" y="3134193"/>
            <a:ext cx="0" cy="1012948"/>
          </a:xfrm>
          <a:prstGeom prst="straightConnector1">
            <a:avLst/>
          </a:prstGeom>
          <a:ln w="28575" cmpd="dbl">
            <a:solidFill>
              <a:srgbClr val="00C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1317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3"/>
    </mc:Choice>
    <mc:Fallback xmlns="">
      <p:transition spd="slow" advTm="3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6" grpId="0" animBg="1"/>
      <p:bldP spid="34" grpId="0" animBg="1"/>
      <p:bldP spid="39" grpId="0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64483" y="725387"/>
            <a:ext cx="8823001" cy="2018522"/>
            <a:chOff x="-3242" y="4590558"/>
            <a:chExt cx="2917763" cy="960236"/>
          </a:xfrm>
          <a:scene3d>
            <a:camera prst="orthographicFront"/>
            <a:lightRig rig="flat" dir="t"/>
          </a:scene3d>
        </p:grpSpPr>
        <p:sp>
          <p:nvSpPr>
            <p:cNvPr id="42" name="Rectangle 41"/>
            <p:cNvSpPr/>
            <p:nvPr/>
          </p:nvSpPr>
          <p:spPr>
            <a:xfrm>
              <a:off x="-3242" y="4590558"/>
              <a:ext cx="2910163" cy="96023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358" y="4590558"/>
              <a:ext cx="2910163" cy="888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Investigation of </a:t>
              </a:r>
              <a:r>
                <a:rPr lang="en-GB" sz="2800" dirty="0" smtClean="0">
                  <a:solidFill>
                    <a:prstClr val="white"/>
                  </a:solidFill>
                </a:rPr>
                <a:t>the </a:t>
              </a:r>
              <a:r>
                <a:rPr lang="en-GB" sz="2800" dirty="0">
                  <a:solidFill>
                    <a:prstClr val="white"/>
                  </a:solidFill>
                </a:rPr>
                <a:t>problem of premature cracking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36" y="1199335"/>
            <a:ext cx="1921209" cy="13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69698" y="2326589"/>
            <a:ext cx="12234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SEM &amp; EDS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08859" y="4923474"/>
            <a:ext cx="8772167" cy="1811090"/>
            <a:chOff x="6269114" y="4609771"/>
            <a:chExt cx="2302400" cy="877535"/>
          </a:xfrm>
          <a:scene3d>
            <a:camera prst="orthographicFront"/>
            <a:lightRig rig="flat" dir="t"/>
          </a:scene3d>
        </p:grpSpPr>
        <p:sp>
          <p:nvSpPr>
            <p:cNvPr id="54" name="Rectangle 53"/>
            <p:cNvSpPr/>
            <p:nvPr/>
          </p:nvSpPr>
          <p:spPr>
            <a:xfrm>
              <a:off x="6269114" y="4609771"/>
              <a:ext cx="2302400" cy="87753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angle 54"/>
            <p:cNvSpPr/>
            <p:nvPr/>
          </p:nvSpPr>
          <p:spPr>
            <a:xfrm>
              <a:off x="6269114" y="4673922"/>
              <a:ext cx="2302400" cy="813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Countermeasures to avoid problem in future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1624" y="2836428"/>
            <a:ext cx="8806638" cy="1988143"/>
            <a:chOff x="3026790" y="4614188"/>
            <a:chExt cx="2959598" cy="894348"/>
          </a:xfrm>
          <a:scene3d>
            <a:camera prst="orthographicFront"/>
            <a:lightRig rig="flat" dir="t"/>
          </a:scene3d>
        </p:grpSpPr>
        <p:sp>
          <p:nvSpPr>
            <p:cNvPr id="51" name="Rectangle 50"/>
            <p:cNvSpPr/>
            <p:nvPr/>
          </p:nvSpPr>
          <p:spPr>
            <a:xfrm>
              <a:off x="3026790" y="4614188"/>
              <a:ext cx="2959598" cy="894348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3026790" y="4639301"/>
              <a:ext cx="2870944" cy="869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 smtClean="0">
                  <a:solidFill>
                    <a:prstClr val="white"/>
                  </a:solidFill>
                </a:rPr>
                <a:t>Simulation of damage and evaluation </a:t>
              </a:r>
              <a:r>
                <a:rPr lang="en-GB" sz="2800" dirty="0">
                  <a:solidFill>
                    <a:prstClr val="white"/>
                  </a:solidFill>
                </a:rPr>
                <a:t>of residual </a:t>
              </a:r>
              <a:r>
                <a:rPr lang="en-GB" sz="2800" dirty="0" smtClean="0">
                  <a:solidFill>
                    <a:prstClr val="white"/>
                  </a:solidFill>
                </a:rPr>
                <a:t>capacity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270592" y="2663832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Objectives and flow of the study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>
            <a:off x="1192984" y="1323287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29326" y="4762963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24" name="Picture 8" descr="C:\Users\Nagai\Downloads\Study at UT\Concrete\Concrete sleepers\mid term presentation\E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32" y="1347272"/>
            <a:ext cx="805707" cy="7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>
            <a:off x="1984834" y="1309663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65935" y="4391900"/>
            <a:ext cx="2288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Damage 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0800000">
            <a:off x="1192983" y="3365420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1951945" y="3329937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1" name="Picture 3" descr="C:\Users\Nagai\AppData\Local\Microsoft\Windows\Temporary Internet Files\Content.IE5\2VLLH9TW\PngMedium-Factory-icon-3385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11" y="5547138"/>
            <a:ext cx="1423978" cy="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07251" y="6365232"/>
            <a:ext cx="45248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Modification in manufacturing process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73" y="5525801"/>
            <a:ext cx="1710962" cy="8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097455" y="6365232"/>
            <a:ext cx="3606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Overall strength improvement</a:t>
            </a:r>
            <a:endParaRPr lang="en-US" cap="all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2578" y="1444872"/>
            <a:ext cx="792192" cy="758438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57" name="Oval 56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 1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0138" y="3498911"/>
            <a:ext cx="777071" cy="730226"/>
            <a:chOff x="3535218" y="4607641"/>
            <a:chExt cx="777071" cy="73022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0" name="Oval 59"/>
            <p:cNvSpPr/>
            <p:nvPr/>
          </p:nvSpPr>
          <p:spPr>
            <a:xfrm>
              <a:off x="3535218" y="4607641"/>
              <a:ext cx="777071" cy="7302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3655764" y="4708968"/>
              <a:ext cx="386953" cy="516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2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9615" y="5334937"/>
            <a:ext cx="777594" cy="703444"/>
            <a:chOff x="6461736" y="4601856"/>
            <a:chExt cx="777594" cy="703444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3" name="Oval 62"/>
            <p:cNvSpPr/>
            <p:nvPr/>
          </p:nvSpPr>
          <p:spPr>
            <a:xfrm>
              <a:off x="6461736" y="4601856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601137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4" name="Picture 2" descr="C:\Users\Nagai\Downloads\Study at UT\Concrete\Concrete sleepers\mid term presentation\tes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33" y="3380014"/>
            <a:ext cx="1535196" cy="11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04033" y="4372626"/>
            <a:ext cx="1505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EXPERIMENTS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8" name="Picture 47" descr="C:\Users\Nagai\Downloads\Study at UT\Concrete\Concrete sleepers\JSN Masters thesis JSN\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01" y="1199335"/>
            <a:ext cx="1546860" cy="10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4885169" y="2294500"/>
            <a:ext cx="5357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XRF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1" y="1199336"/>
            <a:ext cx="2518058" cy="105718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6" name="TextBox 65"/>
          <p:cNvSpPr txBox="1"/>
          <p:nvPr/>
        </p:nvSpPr>
        <p:spPr>
          <a:xfrm>
            <a:off x="5891775" y="2294500"/>
            <a:ext cx="30718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Ins="36000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Temperature measurement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7" name="図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3675" r="16511" b="5930"/>
          <a:stretch/>
        </p:blipFill>
        <p:spPr>
          <a:xfrm>
            <a:off x="5282694" y="3281739"/>
            <a:ext cx="1218161" cy="108761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765001" y="4372626"/>
            <a:ext cx="24701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ASR &amp; </a:t>
            </a:r>
            <a:r>
              <a:rPr lang="en-GB" cap="all" dirty="0">
                <a:solidFill>
                  <a:srgbClr val="FF0000"/>
                </a:solidFill>
              </a:rPr>
              <a:t>DEF </a:t>
            </a:r>
            <a:r>
              <a:rPr lang="en-GB" cap="all" dirty="0" smtClean="0">
                <a:solidFill>
                  <a:srgbClr val="FF0000"/>
                </a:solidFill>
              </a:rPr>
              <a:t>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9" name="Picture 68" descr="G:\jsn output act mo 2 per exp con jsn\jsn overview 50 step jsn\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02" y="3281739"/>
            <a:ext cx="1748718" cy="11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59200" y="722716"/>
            <a:ext cx="8800019" cy="42007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2"/>
    </mc:Choice>
    <mc:Fallback xmlns="">
      <p:transition spd="slow" advTm="450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Countermeasures for pre-mature cracking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4482" y="6396335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BFBFB"/>
                </a:solidFill>
              </a:rPr>
              <a:t>Maximum concrete temperature below 70</a:t>
            </a:r>
            <a:r>
              <a:rPr lang="en-US" sz="2400" dirty="0" smtClean="0">
                <a:sym typeface="Wingdings"/>
              </a:rPr>
              <a:t>°C is safe for DEF problem </a:t>
            </a:r>
            <a:endParaRPr lang="en-US" sz="2400" dirty="0">
              <a:solidFill>
                <a:srgbClr val="FBFBFB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27434" y="-45086"/>
            <a:ext cx="661410" cy="717879"/>
            <a:chOff x="6368453" y="4704873"/>
            <a:chExt cx="777594" cy="74978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39" name="Oval 38"/>
            <p:cNvSpPr/>
            <p:nvPr/>
          </p:nvSpPr>
          <p:spPr>
            <a:xfrm>
              <a:off x="6368453" y="4751218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6541930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60" name="Picture 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5" y="2022417"/>
            <a:ext cx="7783616" cy="43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245001" y="815052"/>
            <a:ext cx="8758468" cy="12644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 smtClean="0">
                <a:sym typeface="Wingdings"/>
              </a:rPr>
              <a:t>        Limit the maximum temperature inside the concrete below </a:t>
            </a:r>
            <a:r>
              <a:rPr lang="en-US" sz="2400" dirty="0">
                <a:sym typeface="Wingdings"/>
              </a:rPr>
              <a:t>7</a:t>
            </a:r>
            <a:r>
              <a:rPr lang="en-US" sz="2400" dirty="0" smtClean="0">
                <a:sym typeface="Wingdings"/>
              </a:rPr>
              <a:t>0°C. 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   Trial curing cycles may be conducted to decide optimum    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   temperature.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3132" y="839570"/>
            <a:ext cx="392952" cy="534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sym typeface="Wingdings"/>
              </a:rPr>
              <a:t>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350" y="768212"/>
            <a:ext cx="9029967" cy="5628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2240" y="1185667"/>
            <a:ext cx="39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sym typeface="Wingdings"/>
              </a:rPr>
              <a:t>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10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94215" y="2958860"/>
            <a:ext cx="4724400" cy="0"/>
          </a:xfrm>
          <a:prstGeom prst="line">
            <a:avLst/>
          </a:prstGeom>
          <a:ln w="28575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5837" y="2804970"/>
            <a:ext cx="2229798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Critical temperature for DEF</a:t>
            </a:r>
            <a:endParaRPr lang="en-US" sz="1400" dirty="0"/>
          </a:p>
        </p:txBody>
      </p:sp>
      <p:sp>
        <p:nvSpPr>
          <p:cNvPr id="11" name="Down Arrow 10"/>
          <p:cNvSpPr/>
          <p:nvPr/>
        </p:nvSpPr>
        <p:spPr>
          <a:xfrm>
            <a:off x="2106168" y="2958860"/>
            <a:ext cx="484632" cy="546340"/>
          </a:xfrm>
          <a:prstGeom prst="downArrow">
            <a:avLst>
              <a:gd name="adj1" fmla="val 5356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2715768" y="2958858"/>
            <a:ext cx="484632" cy="546340"/>
          </a:xfrm>
          <a:prstGeom prst="downArrow">
            <a:avLst>
              <a:gd name="adj1" fmla="val 5356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3325368" y="2958860"/>
            <a:ext cx="484632" cy="546340"/>
          </a:xfrm>
          <a:prstGeom prst="downArrow">
            <a:avLst>
              <a:gd name="adj1" fmla="val 5356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55805" y="3546389"/>
            <a:ext cx="2817341" cy="840260"/>
          </a:xfrm>
          <a:custGeom>
            <a:avLst/>
            <a:gdLst>
              <a:gd name="connsiteX0" fmla="*/ 0 w 2817341"/>
              <a:gd name="connsiteY0" fmla="*/ 840260 h 840260"/>
              <a:gd name="connsiteX1" fmla="*/ 321276 w 2817341"/>
              <a:gd name="connsiteY1" fmla="*/ 840260 h 840260"/>
              <a:gd name="connsiteX2" fmla="*/ 543698 w 2817341"/>
              <a:gd name="connsiteY2" fmla="*/ 0 h 840260"/>
              <a:gd name="connsiteX3" fmla="*/ 1977081 w 2817341"/>
              <a:gd name="connsiteY3" fmla="*/ 0 h 840260"/>
              <a:gd name="connsiteX4" fmla="*/ 2236573 w 2817341"/>
              <a:gd name="connsiteY4" fmla="*/ 827903 h 840260"/>
              <a:gd name="connsiteX5" fmla="*/ 2817341 w 2817341"/>
              <a:gd name="connsiteY5" fmla="*/ 827903 h 84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7341" h="840260">
                <a:moveTo>
                  <a:pt x="0" y="840260"/>
                </a:moveTo>
                <a:lnTo>
                  <a:pt x="321276" y="840260"/>
                </a:lnTo>
                <a:lnTo>
                  <a:pt x="543698" y="0"/>
                </a:lnTo>
                <a:lnTo>
                  <a:pt x="1977081" y="0"/>
                </a:lnTo>
                <a:lnTo>
                  <a:pt x="2236573" y="827903"/>
                </a:lnTo>
                <a:lnTo>
                  <a:pt x="2817341" y="827903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2438400" y="2514600"/>
            <a:ext cx="685800" cy="152400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Left-Right Arrow 64"/>
          <p:cNvSpPr/>
          <p:nvPr/>
        </p:nvSpPr>
        <p:spPr>
          <a:xfrm>
            <a:off x="2133600" y="3304670"/>
            <a:ext cx="1524000" cy="152400"/>
          </a:xfrm>
          <a:prstGeom prst="left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4800600"/>
            <a:ext cx="914400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24"/>
          <p:cNvSpPr txBox="1"/>
          <p:nvPr/>
        </p:nvSpPr>
        <p:spPr>
          <a:xfrm>
            <a:off x="2973736" y="4596713"/>
            <a:ext cx="2588864" cy="405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>
                <a:solidFill>
                  <a:srgbClr val="000000"/>
                </a:solidFill>
                <a:latin typeface="Calibri"/>
                <a:ea typeface="MS Mincho"/>
                <a:cs typeface="Mangal"/>
              </a:rPr>
              <a:t>Example of trial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Mincho"/>
                <a:cs typeface="Mangal"/>
              </a:rPr>
              <a:t> curing cycle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MS Mincho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1648343" y="3249214"/>
            <a:ext cx="2832264" cy="1137435"/>
          </a:xfrm>
          <a:custGeom>
            <a:avLst/>
            <a:gdLst>
              <a:gd name="connsiteX0" fmla="*/ 0 w 2832264"/>
              <a:gd name="connsiteY0" fmla="*/ 1113685 h 1137435"/>
              <a:gd name="connsiteX1" fmla="*/ 397823 w 2832264"/>
              <a:gd name="connsiteY1" fmla="*/ 1119622 h 1137435"/>
              <a:gd name="connsiteX2" fmla="*/ 516576 w 2832264"/>
              <a:gd name="connsiteY2" fmla="*/ 917742 h 1137435"/>
              <a:gd name="connsiteX3" fmla="*/ 736270 w 2832264"/>
              <a:gd name="connsiteY3" fmla="*/ 199285 h 1137435"/>
              <a:gd name="connsiteX4" fmla="*/ 926275 w 2832264"/>
              <a:gd name="connsiteY4" fmla="*/ 21155 h 1137435"/>
              <a:gd name="connsiteX5" fmla="*/ 1436914 w 2832264"/>
              <a:gd name="connsiteY5" fmla="*/ 15217 h 1137435"/>
              <a:gd name="connsiteX6" fmla="*/ 2125683 w 2832264"/>
              <a:gd name="connsiteY6" fmla="*/ 128033 h 1137435"/>
              <a:gd name="connsiteX7" fmla="*/ 2369127 w 2832264"/>
              <a:gd name="connsiteY7" fmla="*/ 614921 h 1137435"/>
              <a:gd name="connsiteX8" fmla="*/ 2832264 w 2832264"/>
              <a:gd name="connsiteY8" fmla="*/ 1137435 h 113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2264" h="1137435">
                <a:moveTo>
                  <a:pt x="0" y="1113685"/>
                </a:moveTo>
                <a:cubicBezTo>
                  <a:pt x="155863" y="1132982"/>
                  <a:pt x="311727" y="1152279"/>
                  <a:pt x="397823" y="1119622"/>
                </a:cubicBezTo>
                <a:cubicBezTo>
                  <a:pt x="483919" y="1086965"/>
                  <a:pt x="460168" y="1071131"/>
                  <a:pt x="516576" y="917742"/>
                </a:cubicBezTo>
                <a:cubicBezTo>
                  <a:pt x="572984" y="764353"/>
                  <a:pt x="667987" y="348716"/>
                  <a:pt x="736270" y="199285"/>
                </a:cubicBezTo>
                <a:cubicBezTo>
                  <a:pt x="804553" y="49854"/>
                  <a:pt x="809501" y="51833"/>
                  <a:pt x="926275" y="21155"/>
                </a:cubicBezTo>
                <a:cubicBezTo>
                  <a:pt x="1043049" y="-9523"/>
                  <a:pt x="1237013" y="-2596"/>
                  <a:pt x="1436914" y="15217"/>
                </a:cubicBezTo>
                <a:cubicBezTo>
                  <a:pt x="1636815" y="33030"/>
                  <a:pt x="1970314" y="28082"/>
                  <a:pt x="2125683" y="128033"/>
                </a:cubicBezTo>
                <a:cubicBezTo>
                  <a:pt x="2281052" y="227984"/>
                  <a:pt x="2251364" y="446687"/>
                  <a:pt x="2369127" y="614921"/>
                </a:cubicBezTo>
                <a:cubicBezTo>
                  <a:pt x="2486890" y="783155"/>
                  <a:pt x="2659577" y="960295"/>
                  <a:pt x="2832264" y="1137435"/>
                </a:cubicBezTo>
              </a:path>
            </a:pathLst>
          </a:custGeom>
          <a:noFill/>
          <a:ln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1981200" y="5334000"/>
            <a:ext cx="91440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24"/>
          <p:cNvSpPr txBox="1"/>
          <p:nvPr/>
        </p:nvSpPr>
        <p:spPr>
          <a:xfrm>
            <a:off x="2995506" y="5131446"/>
            <a:ext cx="3710094" cy="405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Mincho"/>
                <a:cs typeface="Mangal"/>
              </a:rPr>
              <a:t>Expected temperature inside the concrete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MS Mincho"/>
            </a:endParaRPr>
          </a:p>
        </p:txBody>
      </p:sp>
      <p:sp>
        <p:nvSpPr>
          <p:cNvPr id="69" name="Text Box 24"/>
          <p:cNvSpPr txBox="1"/>
          <p:nvPr/>
        </p:nvSpPr>
        <p:spPr>
          <a:xfrm>
            <a:off x="4343400" y="3304670"/>
            <a:ext cx="2154981" cy="61234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</a:rPr>
              <a:t>De-moulding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MS Mincho"/>
              </a:rPr>
              <a:t> strength = 40 MPa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MS Mincho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956415" y="3917019"/>
            <a:ext cx="655951" cy="469630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719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27"/>
    </mc:Choice>
    <mc:Fallback xmlns="">
      <p:transition spd="slow" advTm="4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713 L 4.44444E-6 3.703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5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713 L -2.22222E-6 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713 L 1.11111E-6 3.703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1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13" grpId="0" animBg="1"/>
      <p:bldP spid="14" grpId="0" animBg="1"/>
      <p:bldP spid="14" grpId="1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Countermeasures for pre-mature cracking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27434" y="-45086"/>
            <a:ext cx="661410" cy="717879"/>
            <a:chOff x="6368453" y="4704873"/>
            <a:chExt cx="777594" cy="74978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39" name="Oval 38"/>
            <p:cNvSpPr/>
            <p:nvPr/>
          </p:nvSpPr>
          <p:spPr>
            <a:xfrm>
              <a:off x="6368453" y="4751218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6541930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9976" y="768213"/>
            <a:ext cx="4707371" cy="715429"/>
            <a:chOff x="233132" y="839570"/>
            <a:chExt cx="4707371" cy="715429"/>
          </a:xfrm>
        </p:grpSpPr>
        <p:sp>
          <p:nvSpPr>
            <p:cNvPr id="61" name="TextBox 60"/>
            <p:cNvSpPr txBox="1"/>
            <p:nvPr/>
          </p:nvSpPr>
          <p:spPr>
            <a:xfrm>
              <a:off x="233132" y="908668"/>
              <a:ext cx="4707371" cy="64633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>
                  <a:sym typeface="Wingdings"/>
                </a:rPr>
                <a:t>       Bending cement with silica fume or </a:t>
              </a:r>
              <a:r>
                <a:rPr lang="en-GB" dirty="0">
                  <a:sym typeface="Wingdings"/>
                </a:rPr>
                <a:t>s</a:t>
              </a:r>
              <a:r>
                <a:rPr lang="en-GB" dirty="0" smtClean="0">
                  <a:sym typeface="Wingdings"/>
                </a:rPr>
                <a:t>lag </a:t>
              </a:r>
              <a:r>
                <a:rPr lang="en-GB" dirty="0">
                  <a:sym typeface="Wingdings"/>
                </a:rPr>
                <a:t>to </a:t>
              </a:r>
              <a:r>
                <a:rPr lang="en-GB" dirty="0" smtClean="0">
                  <a:sym typeface="Wingdings"/>
                </a:rPr>
                <a:t> </a:t>
              </a:r>
            </a:p>
            <a:p>
              <a:r>
                <a:rPr lang="en-GB" dirty="0">
                  <a:sym typeface="Wingdings"/>
                </a:rPr>
                <a:t> </a:t>
              </a:r>
              <a:r>
                <a:rPr lang="en-GB" dirty="0" smtClean="0">
                  <a:sym typeface="Wingdings"/>
                </a:rPr>
                <a:t>       improve interface characteristics </a:t>
              </a:r>
              <a:endParaRPr lang="en-US" sz="24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3132" y="839570"/>
              <a:ext cx="392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  <a:sym typeface="Wingdings"/>
                </a:rPr>
                <a:t>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81" y="3084077"/>
            <a:ext cx="3620937" cy="32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24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3350" y="768209"/>
            <a:ext cx="9029967" cy="5628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9634" y="1565172"/>
            <a:ext cx="4648200" cy="1518905"/>
            <a:chOff x="2438400" y="1291432"/>
            <a:chExt cx="4648200" cy="1518905"/>
          </a:xfrm>
        </p:grpSpPr>
        <p:grpSp>
          <p:nvGrpSpPr>
            <p:cNvPr id="4" name="Group 3"/>
            <p:cNvGrpSpPr/>
            <p:nvPr/>
          </p:nvGrpSpPr>
          <p:grpSpPr>
            <a:xfrm>
              <a:off x="5202504" y="1291433"/>
              <a:ext cx="1736898" cy="1518904"/>
              <a:chOff x="1080040" y="3432183"/>
              <a:chExt cx="2827330" cy="2548556"/>
            </a:xfrm>
          </p:grpSpPr>
          <p:pic>
            <p:nvPicPr>
              <p:cNvPr id="36" name="Picture 2" descr="C:\Users\Nagai\Downloads\Study at UT\Concrete\Concrete sleepers\SEM\SEM 3D UT\6-7.01.16\6010706.BMP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457" y="3432183"/>
                <a:ext cx="2818913" cy="2548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Freeform 36"/>
              <p:cNvSpPr/>
              <p:nvPr/>
            </p:nvSpPr>
            <p:spPr>
              <a:xfrm>
                <a:off x="1080040" y="4470452"/>
                <a:ext cx="933448" cy="416751"/>
              </a:xfrm>
              <a:custGeom>
                <a:avLst/>
                <a:gdLst>
                  <a:gd name="connsiteX0" fmla="*/ 37070 w 3002691"/>
                  <a:gd name="connsiteY0" fmla="*/ 0 h 1112108"/>
                  <a:gd name="connsiteX1" fmla="*/ 308918 w 3002691"/>
                  <a:gd name="connsiteY1" fmla="*/ 0 h 1112108"/>
                  <a:gd name="connsiteX2" fmla="*/ 605481 w 3002691"/>
                  <a:gd name="connsiteY2" fmla="*/ 24713 h 1112108"/>
                  <a:gd name="connsiteX3" fmla="*/ 766118 w 3002691"/>
                  <a:gd name="connsiteY3" fmla="*/ 123567 h 1112108"/>
                  <a:gd name="connsiteX4" fmla="*/ 1371600 w 3002691"/>
                  <a:gd name="connsiteY4" fmla="*/ 197708 h 1112108"/>
                  <a:gd name="connsiteX5" fmla="*/ 2001794 w 3002691"/>
                  <a:gd name="connsiteY5" fmla="*/ 234778 h 1112108"/>
                  <a:gd name="connsiteX6" fmla="*/ 2211859 w 3002691"/>
                  <a:gd name="connsiteY6" fmla="*/ 358345 h 1112108"/>
                  <a:gd name="connsiteX7" fmla="*/ 2594918 w 3002691"/>
                  <a:gd name="connsiteY7" fmla="*/ 654908 h 1112108"/>
                  <a:gd name="connsiteX8" fmla="*/ 2916194 w 3002691"/>
                  <a:gd name="connsiteY8" fmla="*/ 889686 h 1112108"/>
                  <a:gd name="connsiteX9" fmla="*/ 3002691 w 3002691"/>
                  <a:gd name="connsiteY9" fmla="*/ 902043 h 1112108"/>
                  <a:gd name="connsiteX10" fmla="*/ 2940908 w 3002691"/>
                  <a:gd name="connsiteY10" fmla="*/ 1087394 h 1112108"/>
                  <a:gd name="connsiteX11" fmla="*/ 2903837 w 3002691"/>
                  <a:gd name="connsiteY11" fmla="*/ 1112108 h 1112108"/>
                  <a:gd name="connsiteX12" fmla="*/ 2607275 w 3002691"/>
                  <a:gd name="connsiteY12" fmla="*/ 902043 h 1112108"/>
                  <a:gd name="connsiteX13" fmla="*/ 2384854 w 3002691"/>
                  <a:gd name="connsiteY13" fmla="*/ 691978 h 1112108"/>
                  <a:gd name="connsiteX14" fmla="*/ 2199502 w 3002691"/>
                  <a:gd name="connsiteY14" fmla="*/ 729048 h 1112108"/>
                  <a:gd name="connsiteX15" fmla="*/ 2137718 w 3002691"/>
                  <a:gd name="connsiteY15" fmla="*/ 543697 h 1112108"/>
                  <a:gd name="connsiteX16" fmla="*/ 1977081 w 3002691"/>
                  <a:gd name="connsiteY16" fmla="*/ 481913 h 1112108"/>
                  <a:gd name="connsiteX17" fmla="*/ 1680518 w 3002691"/>
                  <a:gd name="connsiteY17" fmla="*/ 407773 h 1112108"/>
                  <a:gd name="connsiteX18" fmla="*/ 1371600 w 3002691"/>
                  <a:gd name="connsiteY18" fmla="*/ 370702 h 1112108"/>
                  <a:gd name="connsiteX19" fmla="*/ 1210962 w 3002691"/>
                  <a:gd name="connsiteY19" fmla="*/ 395416 h 1112108"/>
                  <a:gd name="connsiteX20" fmla="*/ 914400 w 3002691"/>
                  <a:gd name="connsiteY20" fmla="*/ 407773 h 1112108"/>
                  <a:gd name="connsiteX21" fmla="*/ 753762 w 3002691"/>
                  <a:gd name="connsiteY21" fmla="*/ 308918 h 1112108"/>
                  <a:gd name="connsiteX22" fmla="*/ 494270 w 3002691"/>
                  <a:gd name="connsiteY22" fmla="*/ 284205 h 1112108"/>
                  <a:gd name="connsiteX23" fmla="*/ 123567 w 3002691"/>
                  <a:gd name="connsiteY23" fmla="*/ 259491 h 1112108"/>
                  <a:gd name="connsiteX24" fmla="*/ 0 w 3002691"/>
                  <a:gd name="connsiteY24" fmla="*/ 234778 h 1112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3002691" h="1112108">
                    <a:moveTo>
                      <a:pt x="37070" y="0"/>
                    </a:moveTo>
                    <a:lnTo>
                      <a:pt x="308918" y="0"/>
                    </a:lnTo>
                    <a:lnTo>
                      <a:pt x="605481" y="24713"/>
                    </a:lnTo>
                    <a:lnTo>
                      <a:pt x="766118" y="123567"/>
                    </a:lnTo>
                    <a:lnTo>
                      <a:pt x="1371600" y="197708"/>
                    </a:lnTo>
                    <a:lnTo>
                      <a:pt x="2001794" y="234778"/>
                    </a:lnTo>
                    <a:lnTo>
                      <a:pt x="2211859" y="358345"/>
                    </a:lnTo>
                    <a:lnTo>
                      <a:pt x="2594918" y="654908"/>
                    </a:lnTo>
                    <a:lnTo>
                      <a:pt x="2916194" y="889686"/>
                    </a:lnTo>
                    <a:lnTo>
                      <a:pt x="3002691" y="902043"/>
                    </a:lnTo>
                    <a:lnTo>
                      <a:pt x="2940908" y="1087394"/>
                    </a:lnTo>
                    <a:lnTo>
                      <a:pt x="2903837" y="1112108"/>
                    </a:lnTo>
                    <a:lnTo>
                      <a:pt x="2607275" y="902043"/>
                    </a:lnTo>
                    <a:lnTo>
                      <a:pt x="2384854" y="691978"/>
                    </a:lnTo>
                    <a:lnTo>
                      <a:pt x="2199502" y="729048"/>
                    </a:lnTo>
                    <a:lnTo>
                      <a:pt x="2137718" y="543697"/>
                    </a:lnTo>
                    <a:lnTo>
                      <a:pt x="1977081" y="481913"/>
                    </a:lnTo>
                    <a:lnTo>
                      <a:pt x="1680518" y="407773"/>
                    </a:lnTo>
                    <a:lnTo>
                      <a:pt x="1371600" y="370702"/>
                    </a:lnTo>
                    <a:lnTo>
                      <a:pt x="1210962" y="395416"/>
                    </a:lnTo>
                    <a:lnTo>
                      <a:pt x="914400" y="407773"/>
                    </a:lnTo>
                    <a:lnTo>
                      <a:pt x="753762" y="308918"/>
                    </a:lnTo>
                    <a:lnTo>
                      <a:pt x="494270" y="284205"/>
                    </a:lnTo>
                    <a:lnTo>
                      <a:pt x="123567" y="259491"/>
                    </a:lnTo>
                    <a:lnTo>
                      <a:pt x="0" y="23477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802213" y="3627686"/>
                <a:ext cx="2097377" cy="2333813"/>
              </a:xfrm>
              <a:custGeom>
                <a:avLst/>
                <a:gdLst>
                  <a:gd name="connsiteX0" fmla="*/ 74140 w 6746789"/>
                  <a:gd name="connsiteY0" fmla="*/ 4436075 h 6227805"/>
                  <a:gd name="connsiteX1" fmla="*/ 123567 w 6746789"/>
                  <a:gd name="connsiteY1" fmla="*/ 4880919 h 6227805"/>
                  <a:gd name="connsiteX2" fmla="*/ 556054 w 6746789"/>
                  <a:gd name="connsiteY2" fmla="*/ 5214551 h 6227805"/>
                  <a:gd name="connsiteX3" fmla="*/ 939113 w 6746789"/>
                  <a:gd name="connsiteY3" fmla="*/ 5276335 h 6227805"/>
                  <a:gd name="connsiteX4" fmla="*/ 1445740 w 6746789"/>
                  <a:gd name="connsiteY4" fmla="*/ 5066270 h 6227805"/>
                  <a:gd name="connsiteX5" fmla="*/ 1779373 w 6746789"/>
                  <a:gd name="connsiteY5" fmla="*/ 4905632 h 6227805"/>
                  <a:gd name="connsiteX6" fmla="*/ 2360140 w 6746789"/>
                  <a:gd name="connsiteY6" fmla="*/ 4633784 h 6227805"/>
                  <a:gd name="connsiteX7" fmla="*/ 3039762 w 6746789"/>
                  <a:gd name="connsiteY7" fmla="*/ 4411362 h 6227805"/>
                  <a:gd name="connsiteX8" fmla="*/ 3472248 w 6746789"/>
                  <a:gd name="connsiteY8" fmla="*/ 4275438 h 6227805"/>
                  <a:gd name="connsiteX9" fmla="*/ 3744097 w 6746789"/>
                  <a:gd name="connsiteY9" fmla="*/ 4077730 h 6227805"/>
                  <a:gd name="connsiteX10" fmla="*/ 4337221 w 6746789"/>
                  <a:gd name="connsiteY10" fmla="*/ 4040659 h 6227805"/>
                  <a:gd name="connsiteX11" fmla="*/ 4658497 w 6746789"/>
                  <a:gd name="connsiteY11" fmla="*/ 3892378 h 6227805"/>
                  <a:gd name="connsiteX12" fmla="*/ 4955059 w 6746789"/>
                  <a:gd name="connsiteY12" fmla="*/ 3694670 h 6227805"/>
                  <a:gd name="connsiteX13" fmla="*/ 5165124 w 6746789"/>
                  <a:gd name="connsiteY13" fmla="*/ 3509319 h 6227805"/>
                  <a:gd name="connsiteX14" fmla="*/ 5202194 w 6746789"/>
                  <a:gd name="connsiteY14" fmla="*/ 3262184 h 6227805"/>
                  <a:gd name="connsiteX15" fmla="*/ 5288692 w 6746789"/>
                  <a:gd name="connsiteY15" fmla="*/ 3138616 h 6227805"/>
                  <a:gd name="connsiteX16" fmla="*/ 5128054 w 6746789"/>
                  <a:gd name="connsiteY16" fmla="*/ 2817340 h 6227805"/>
                  <a:gd name="connsiteX17" fmla="*/ 5115697 w 6746789"/>
                  <a:gd name="connsiteY17" fmla="*/ 2570205 h 6227805"/>
                  <a:gd name="connsiteX18" fmla="*/ 5016843 w 6746789"/>
                  <a:gd name="connsiteY18" fmla="*/ 2372497 h 6227805"/>
                  <a:gd name="connsiteX19" fmla="*/ 4942703 w 6746789"/>
                  <a:gd name="connsiteY19" fmla="*/ 2174789 h 6227805"/>
                  <a:gd name="connsiteX20" fmla="*/ 4967416 w 6746789"/>
                  <a:gd name="connsiteY20" fmla="*/ 1791730 h 6227805"/>
                  <a:gd name="connsiteX21" fmla="*/ 4979773 w 6746789"/>
                  <a:gd name="connsiteY21" fmla="*/ 1408670 h 6227805"/>
                  <a:gd name="connsiteX22" fmla="*/ 4992130 w 6746789"/>
                  <a:gd name="connsiteY22" fmla="*/ 1075038 h 6227805"/>
                  <a:gd name="connsiteX23" fmla="*/ 4905632 w 6746789"/>
                  <a:gd name="connsiteY23" fmla="*/ 877330 h 6227805"/>
                  <a:gd name="connsiteX24" fmla="*/ 4695567 w 6746789"/>
                  <a:gd name="connsiteY24" fmla="*/ 729048 h 6227805"/>
                  <a:gd name="connsiteX25" fmla="*/ 4646140 w 6746789"/>
                  <a:gd name="connsiteY25" fmla="*/ 518984 h 6227805"/>
                  <a:gd name="connsiteX26" fmla="*/ 4893275 w 6746789"/>
                  <a:gd name="connsiteY26" fmla="*/ 160638 h 6227805"/>
                  <a:gd name="connsiteX27" fmla="*/ 5053913 w 6746789"/>
                  <a:gd name="connsiteY27" fmla="*/ 12357 h 6227805"/>
                  <a:gd name="connsiteX28" fmla="*/ 5090984 w 6746789"/>
                  <a:gd name="connsiteY28" fmla="*/ 0 h 6227805"/>
                  <a:gd name="connsiteX29" fmla="*/ 5090984 w 6746789"/>
                  <a:gd name="connsiteY29" fmla="*/ 160638 h 6227805"/>
                  <a:gd name="connsiteX30" fmla="*/ 4868562 w 6746789"/>
                  <a:gd name="connsiteY30" fmla="*/ 383059 h 6227805"/>
                  <a:gd name="connsiteX31" fmla="*/ 4843848 w 6746789"/>
                  <a:gd name="connsiteY31" fmla="*/ 642551 h 6227805"/>
                  <a:gd name="connsiteX32" fmla="*/ 5016843 w 6746789"/>
                  <a:gd name="connsiteY32" fmla="*/ 877330 h 6227805"/>
                  <a:gd name="connsiteX33" fmla="*/ 5165124 w 6746789"/>
                  <a:gd name="connsiteY33" fmla="*/ 1025611 h 6227805"/>
                  <a:gd name="connsiteX34" fmla="*/ 5152767 w 6746789"/>
                  <a:gd name="connsiteY34" fmla="*/ 1445740 h 6227805"/>
                  <a:gd name="connsiteX35" fmla="*/ 5066270 w 6746789"/>
                  <a:gd name="connsiteY35" fmla="*/ 1544594 h 6227805"/>
                  <a:gd name="connsiteX36" fmla="*/ 5115697 w 6746789"/>
                  <a:gd name="connsiteY36" fmla="*/ 1890584 h 6227805"/>
                  <a:gd name="connsiteX37" fmla="*/ 5140411 w 6746789"/>
                  <a:gd name="connsiteY37" fmla="*/ 2261286 h 6227805"/>
                  <a:gd name="connsiteX38" fmla="*/ 5276335 w 6746789"/>
                  <a:gd name="connsiteY38" fmla="*/ 2631989 h 6227805"/>
                  <a:gd name="connsiteX39" fmla="*/ 5350475 w 6746789"/>
                  <a:gd name="connsiteY39" fmla="*/ 3039762 h 6227805"/>
                  <a:gd name="connsiteX40" fmla="*/ 5486400 w 6746789"/>
                  <a:gd name="connsiteY40" fmla="*/ 3237470 h 6227805"/>
                  <a:gd name="connsiteX41" fmla="*/ 5498757 w 6746789"/>
                  <a:gd name="connsiteY41" fmla="*/ 3447535 h 6227805"/>
                  <a:gd name="connsiteX42" fmla="*/ 5226908 w 6746789"/>
                  <a:gd name="connsiteY42" fmla="*/ 3682313 h 6227805"/>
                  <a:gd name="connsiteX43" fmla="*/ 5165124 w 6746789"/>
                  <a:gd name="connsiteY43" fmla="*/ 3793524 h 6227805"/>
                  <a:gd name="connsiteX44" fmla="*/ 5585254 w 6746789"/>
                  <a:gd name="connsiteY44" fmla="*/ 4164227 h 6227805"/>
                  <a:gd name="connsiteX45" fmla="*/ 5857103 w 6746789"/>
                  <a:gd name="connsiteY45" fmla="*/ 4275438 h 6227805"/>
                  <a:gd name="connsiteX46" fmla="*/ 6153665 w 6746789"/>
                  <a:gd name="connsiteY46" fmla="*/ 4448432 h 6227805"/>
                  <a:gd name="connsiteX47" fmla="*/ 6400800 w 6746789"/>
                  <a:gd name="connsiteY47" fmla="*/ 4596713 h 6227805"/>
                  <a:gd name="connsiteX48" fmla="*/ 6647935 w 6746789"/>
                  <a:gd name="connsiteY48" fmla="*/ 4695567 h 6227805"/>
                  <a:gd name="connsiteX49" fmla="*/ 6746789 w 6746789"/>
                  <a:gd name="connsiteY49" fmla="*/ 4757351 h 6227805"/>
                  <a:gd name="connsiteX50" fmla="*/ 6536724 w 6746789"/>
                  <a:gd name="connsiteY50" fmla="*/ 4905632 h 6227805"/>
                  <a:gd name="connsiteX51" fmla="*/ 6203092 w 6746789"/>
                  <a:gd name="connsiteY51" fmla="*/ 4695567 h 6227805"/>
                  <a:gd name="connsiteX52" fmla="*/ 5980670 w 6746789"/>
                  <a:gd name="connsiteY52" fmla="*/ 4534930 h 6227805"/>
                  <a:gd name="connsiteX53" fmla="*/ 5622324 w 6746789"/>
                  <a:gd name="connsiteY53" fmla="*/ 4399005 h 6227805"/>
                  <a:gd name="connsiteX54" fmla="*/ 5375189 w 6746789"/>
                  <a:gd name="connsiteY54" fmla="*/ 4324865 h 6227805"/>
                  <a:gd name="connsiteX55" fmla="*/ 5066270 w 6746789"/>
                  <a:gd name="connsiteY55" fmla="*/ 4114800 h 6227805"/>
                  <a:gd name="connsiteX56" fmla="*/ 4868562 w 6746789"/>
                  <a:gd name="connsiteY56" fmla="*/ 4040659 h 6227805"/>
                  <a:gd name="connsiteX57" fmla="*/ 4732638 w 6746789"/>
                  <a:gd name="connsiteY57" fmla="*/ 3978875 h 6227805"/>
                  <a:gd name="connsiteX58" fmla="*/ 4534930 w 6746789"/>
                  <a:gd name="connsiteY58" fmla="*/ 4201297 h 6227805"/>
                  <a:gd name="connsiteX59" fmla="*/ 4361935 w 6746789"/>
                  <a:gd name="connsiteY59" fmla="*/ 4238367 h 6227805"/>
                  <a:gd name="connsiteX60" fmla="*/ 3954162 w 6746789"/>
                  <a:gd name="connsiteY60" fmla="*/ 4238367 h 6227805"/>
                  <a:gd name="connsiteX61" fmla="*/ 3793524 w 6746789"/>
                  <a:gd name="connsiteY61" fmla="*/ 4201297 h 6227805"/>
                  <a:gd name="connsiteX62" fmla="*/ 3558746 w 6746789"/>
                  <a:gd name="connsiteY62" fmla="*/ 4312508 h 6227805"/>
                  <a:gd name="connsiteX63" fmla="*/ 3175686 w 6746789"/>
                  <a:gd name="connsiteY63" fmla="*/ 4485503 h 6227805"/>
                  <a:gd name="connsiteX64" fmla="*/ 2594919 w 6746789"/>
                  <a:gd name="connsiteY64" fmla="*/ 4683211 h 6227805"/>
                  <a:gd name="connsiteX65" fmla="*/ 2397211 w 6746789"/>
                  <a:gd name="connsiteY65" fmla="*/ 4843848 h 6227805"/>
                  <a:gd name="connsiteX66" fmla="*/ 2224216 w 6746789"/>
                  <a:gd name="connsiteY66" fmla="*/ 5053913 h 6227805"/>
                  <a:gd name="connsiteX67" fmla="*/ 2187146 w 6746789"/>
                  <a:gd name="connsiteY67" fmla="*/ 5535827 h 6227805"/>
                  <a:gd name="connsiteX68" fmla="*/ 2125362 w 6746789"/>
                  <a:gd name="connsiteY68" fmla="*/ 5857103 h 6227805"/>
                  <a:gd name="connsiteX69" fmla="*/ 2001794 w 6746789"/>
                  <a:gd name="connsiteY69" fmla="*/ 6054811 h 6227805"/>
                  <a:gd name="connsiteX70" fmla="*/ 1964724 w 6746789"/>
                  <a:gd name="connsiteY70" fmla="*/ 6227805 h 6227805"/>
                  <a:gd name="connsiteX71" fmla="*/ 1791730 w 6746789"/>
                  <a:gd name="connsiteY71" fmla="*/ 6166021 h 6227805"/>
                  <a:gd name="connsiteX72" fmla="*/ 1519881 w 6746789"/>
                  <a:gd name="connsiteY72" fmla="*/ 6190735 h 6227805"/>
                  <a:gd name="connsiteX73" fmla="*/ 1161535 w 6746789"/>
                  <a:gd name="connsiteY73" fmla="*/ 6203092 h 6227805"/>
                  <a:gd name="connsiteX74" fmla="*/ 914400 w 6746789"/>
                  <a:gd name="connsiteY74" fmla="*/ 6005384 h 6227805"/>
                  <a:gd name="connsiteX75" fmla="*/ 840259 w 6746789"/>
                  <a:gd name="connsiteY75" fmla="*/ 5745892 h 6227805"/>
                  <a:gd name="connsiteX76" fmla="*/ 926757 w 6746789"/>
                  <a:gd name="connsiteY76" fmla="*/ 5498757 h 6227805"/>
                  <a:gd name="connsiteX77" fmla="*/ 902043 w 6746789"/>
                  <a:gd name="connsiteY77" fmla="*/ 5412259 h 6227805"/>
                  <a:gd name="connsiteX78" fmla="*/ 568411 w 6746789"/>
                  <a:gd name="connsiteY78" fmla="*/ 5412259 h 6227805"/>
                  <a:gd name="connsiteX79" fmla="*/ 358346 w 6746789"/>
                  <a:gd name="connsiteY79" fmla="*/ 5350475 h 6227805"/>
                  <a:gd name="connsiteX80" fmla="*/ 259492 w 6746789"/>
                  <a:gd name="connsiteY80" fmla="*/ 5276335 h 6227805"/>
                  <a:gd name="connsiteX81" fmla="*/ 111211 w 6746789"/>
                  <a:gd name="connsiteY81" fmla="*/ 5103340 h 6227805"/>
                  <a:gd name="connsiteX82" fmla="*/ 61784 w 6746789"/>
                  <a:gd name="connsiteY82" fmla="*/ 4893275 h 6227805"/>
                  <a:gd name="connsiteX83" fmla="*/ 61784 w 6746789"/>
                  <a:gd name="connsiteY83" fmla="*/ 4596713 h 6227805"/>
                  <a:gd name="connsiteX84" fmla="*/ 0 w 6746789"/>
                  <a:gd name="connsiteY84" fmla="*/ 4423719 h 6227805"/>
                  <a:gd name="connsiteX85" fmla="*/ 74140 w 6746789"/>
                  <a:gd name="connsiteY85" fmla="*/ 4275438 h 622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6746789" h="6227805">
                    <a:moveTo>
                      <a:pt x="74140" y="4436075"/>
                    </a:moveTo>
                    <a:lnTo>
                      <a:pt x="123567" y="4880919"/>
                    </a:lnTo>
                    <a:lnTo>
                      <a:pt x="556054" y="5214551"/>
                    </a:lnTo>
                    <a:lnTo>
                      <a:pt x="939113" y="5276335"/>
                    </a:lnTo>
                    <a:lnTo>
                      <a:pt x="1445740" y="5066270"/>
                    </a:lnTo>
                    <a:lnTo>
                      <a:pt x="1779373" y="4905632"/>
                    </a:lnTo>
                    <a:lnTo>
                      <a:pt x="2360140" y="4633784"/>
                    </a:lnTo>
                    <a:lnTo>
                      <a:pt x="3039762" y="4411362"/>
                    </a:lnTo>
                    <a:lnTo>
                      <a:pt x="3472248" y="4275438"/>
                    </a:lnTo>
                    <a:lnTo>
                      <a:pt x="3744097" y="4077730"/>
                    </a:lnTo>
                    <a:lnTo>
                      <a:pt x="4337221" y="4040659"/>
                    </a:lnTo>
                    <a:lnTo>
                      <a:pt x="4658497" y="3892378"/>
                    </a:lnTo>
                    <a:lnTo>
                      <a:pt x="4955059" y="3694670"/>
                    </a:lnTo>
                    <a:lnTo>
                      <a:pt x="5165124" y="3509319"/>
                    </a:lnTo>
                    <a:lnTo>
                      <a:pt x="5202194" y="3262184"/>
                    </a:lnTo>
                    <a:lnTo>
                      <a:pt x="5288692" y="3138616"/>
                    </a:lnTo>
                    <a:lnTo>
                      <a:pt x="5128054" y="2817340"/>
                    </a:lnTo>
                    <a:lnTo>
                      <a:pt x="5115697" y="2570205"/>
                    </a:lnTo>
                    <a:lnTo>
                      <a:pt x="5016843" y="2372497"/>
                    </a:lnTo>
                    <a:lnTo>
                      <a:pt x="4942703" y="2174789"/>
                    </a:lnTo>
                    <a:lnTo>
                      <a:pt x="4967416" y="1791730"/>
                    </a:lnTo>
                    <a:lnTo>
                      <a:pt x="4979773" y="1408670"/>
                    </a:lnTo>
                    <a:lnTo>
                      <a:pt x="4992130" y="1075038"/>
                    </a:lnTo>
                    <a:lnTo>
                      <a:pt x="4905632" y="877330"/>
                    </a:lnTo>
                    <a:lnTo>
                      <a:pt x="4695567" y="729048"/>
                    </a:lnTo>
                    <a:lnTo>
                      <a:pt x="4646140" y="518984"/>
                    </a:lnTo>
                    <a:lnTo>
                      <a:pt x="4893275" y="160638"/>
                    </a:lnTo>
                    <a:lnTo>
                      <a:pt x="5053913" y="12357"/>
                    </a:lnTo>
                    <a:lnTo>
                      <a:pt x="5090984" y="0"/>
                    </a:lnTo>
                    <a:lnTo>
                      <a:pt x="5090984" y="160638"/>
                    </a:lnTo>
                    <a:lnTo>
                      <a:pt x="4868562" y="383059"/>
                    </a:lnTo>
                    <a:lnTo>
                      <a:pt x="4843848" y="642551"/>
                    </a:lnTo>
                    <a:lnTo>
                      <a:pt x="5016843" y="877330"/>
                    </a:lnTo>
                    <a:lnTo>
                      <a:pt x="5165124" y="1025611"/>
                    </a:lnTo>
                    <a:lnTo>
                      <a:pt x="5152767" y="1445740"/>
                    </a:lnTo>
                    <a:lnTo>
                      <a:pt x="5066270" y="1544594"/>
                    </a:lnTo>
                    <a:lnTo>
                      <a:pt x="5115697" y="1890584"/>
                    </a:lnTo>
                    <a:lnTo>
                      <a:pt x="5140411" y="2261286"/>
                    </a:lnTo>
                    <a:lnTo>
                      <a:pt x="5276335" y="2631989"/>
                    </a:lnTo>
                    <a:lnTo>
                      <a:pt x="5350475" y="3039762"/>
                    </a:lnTo>
                    <a:lnTo>
                      <a:pt x="5486400" y="3237470"/>
                    </a:lnTo>
                    <a:lnTo>
                      <a:pt x="5498757" y="3447535"/>
                    </a:lnTo>
                    <a:lnTo>
                      <a:pt x="5226908" y="3682313"/>
                    </a:lnTo>
                    <a:lnTo>
                      <a:pt x="5165124" y="3793524"/>
                    </a:lnTo>
                    <a:lnTo>
                      <a:pt x="5585254" y="4164227"/>
                    </a:lnTo>
                    <a:lnTo>
                      <a:pt x="5857103" y="4275438"/>
                    </a:lnTo>
                    <a:lnTo>
                      <a:pt x="6153665" y="4448432"/>
                    </a:lnTo>
                    <a:lnTo>
                      <a:pt x="6400800" y="4596713"/>
                    </a:lnTo>
                    <a:lnTo>
                      <a:pt x="6647935" y="4695567"/>
                    </a:lnTo>
                    <a:lnTo>
                      <a:pt x="6746789" y="4757351"/>
                    </a:lnTo>
                    <a:lnTo>
                      <a:pt x="6536724" y="4905632"/>
                    </a:lnTo>
                    <a:lnTo>
                      <a:pt x="6203092" y="4695567"/>
                    </a:lnTo>
                    <a:lnTo>
                      <a:pt x="5980670" y="4534930"/>
                    </a:lnTo>
                    <a:lnTo>
                      <a:pt x="5622324" y="4399005"/>
                    </a:lnTo>
                    <a:lnTo>
                      <a:pt x="5375189" y="4324865"/>
                    </a:lnTo>
                    <a:lnTo>
                      <a:pt x="5066270" y="4114800"/>
                    </a:lnTo>
                    <a:lnTo>
                      <a:pt x="4868562" y="4040659"/>
                    </a:lnTo>
                    <a:lnTo>
                      <a:pt x="4732638" y="3978875"/>
                    </a:lnTo>
                    <a:lnTo>
                      <a:pt x="4534930" y="4201297"/>
                    </a:lnTo>
                    <a:lnTo>
                      <a:pt x="4361935" y="4238367"/>
                    </a:lnTo>
                    <a:lnTo>
                      <a:pt x="3954162" y="4238367"/>
                    </a:lnTo>
                    <a:lnTo>
                      <a:pt x="3793524" y="4201297"/>
                    </a:lnTo>
                    <a:lnTo>
                      <a:pt x="3558746" y="4312508"/>
                    </a:lnTo>
                    <a:lnTo>
                      <a:pt x="3175686" y="4485503"/>
                    </a:lnTo>
                    <a:lnTo>
                      <a:pt x="2594919" y="4683211"/>
                    </a:lnTo>
                    <a:lnTo>
                      <a:pt x="2397211" y="4843848"/>
                    </a:lnTo>
                    <a:lnTo>
                      <a:pt x="2224216" y="5053913"/>
                    </a:lnTo>
                    <a:lnTo>
                      <a:pt x="2187146" y="5535827"/>
                    </a:lnTo>
                    <a:lnTo>
                      <a:pt x="2125362" y="5857103"/>
                    </a:lnTo>
                    <a:lnTo>
                      <a:pt x="2001794" y="6054811"/>
                    </a:lnTo>
                    <a:lnTo>
                      <a:pt x="1964724" y="6227805"/>
                    </a:lnTo>
                    <a:lnTo>
                      <a:pt x="1791730" y="6166021"/>
                    </a:lnTo>
                    <a:lnTo>
                      <a:pt x="1519881" y="6190735"/>
                    </a:lnTo>
                    <a:lnTo>
                      <a:pt x="1161535" y="6203092"/>
                    </a:lnTo>
                    <a:lnTo>
                      <a:pt x="914400" y="6005384"/>
                    </a:lnTo>
                    <a:lnTo>
                      <a:pt x="840259" y="5745892"/>
                    </a:lnTo>
                    <a:lnTo>
                      <a:pt x="926757" y="5498757"/>
                    </a:lnTo>
                    <a:lnTo>
                      <a:pt x="902043" y="5412259"/>
                    </a:lnTo>
                    <a:lnTo>
                      <a:pt x="568411" y="5412259"/>
                    </a:lnTo>
                    <a:lnTo>
                      <a:pt x="358346" y="5350475"/>
                    </a:lnTo>
                    <a:lnTo>
                      <a:pt x="259492" y="5276335"/>
                    </a:lnTo>
                    <a:lnTo>
                      <a:pt x="111211" y="5103340"/>
                    </a:lnTo>
                    <a:lnTo>
                      <a:pt x="61784" y="4893275"/>
                    </a:lnTo>
                    <a:lnTo>
                      <a:pt x="61784" y="4596713"/>
                    </a:lnTo>
                    <a:lnTo>
                      <a:pt x="0" y="4423719"/>
                    </a:lnTo>
                    <a:lnTo>
                      <a:pt x="74140" y="4275438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419422" y="5317848"/>
                <a:ext cx="207433" cy="648280"/>
              </a:xfrm>
              <a:custGeom>
                <a:avLst/>
                <a:gdLst>
                  <a:gd name="connsiteX0" fmla="*/ 98854 w 667265"/>
                  <a:gd name="connsiteY0" fmla="*/ 0 h 1729946"/>
                  <a:gd name="connsiteX1" fmla="*/ 98854 w 667265"/>
                  <a:gd name="connsiteY1" fmla="*/ 222422 h 1729946"/>
                  <a:gd name="connsiteX2" fmla="*/ 0 w 667265"/>
                  <a:gd name="connsiteY2" fmla="*/ 518984 h 1729946"/>
                  <a:gd name="connsiteX3" fmla="*/ 61784 w 667265"/>
                  <a:gd name="connsiteY3" fmla="*/ 729049 h 1729946"/>
                  <a:gd name="connsiteX4" fmla="*/ 284206 w 667265"/>
                  <a:gd name="connsiteY4" fmla="*/ 1000897 h 1729946"/>
                  <a:gd name="connsiteX5" fmla="*/ 407773 w 667265"/>
                  <a:gd name="connsiteY5" fmla="*/ 1334530 h 1729946"/>
                  <a:gd name="connsiteX6" fmla="*/ 234779 w 667265"/>
                  <a:gd name="connsiteY6" fmla="*/ 1495168 h 1729946"/>
                  <a:gd name="connsiteX7" fmla="*/ 135925 w 667265"/>
                  <a:gd name="connsiteY7" fmla="*/ 1544595 h 1729946"/>
                  <a:gd name="connsiteX8" fmla="*/ 197709 w 667265"/>
                  <a:gd name="connsiteY8" fmla="*/ 1692876 h 1729946"/>
                  <a:gd name="connsiteX9" fmla="*/ 444844 w 667265"/>
                  <a:gd name="connsiteY9" fmla="*/ 1729946 h 1729946"/>
                  <a:gd name="connsiteX10" fmla="*/ 605481 w 667265"/>
                  <a:gd name="connsiteY10" fmla="*/ 1544595 h 1729946"/>
                  <a:gd name="connsiteX11" fmla="*/ 667265 w 667265"/>
                  <a:gd name="connsiteY11" fmla="*/ 1285103 h 1729946"/>
                  <a:gd name="connsiteX12" fmla="*/ 457200 w 667265"/>
                  <a:gd name="connsiteY12" fmla="*/ 1075038 h 1729946"/>
                  <a:gd name="connsiteX13" fmla="*/ 432487 w 667265"/>
                  <a:gd name="connsiteY13" fmla="*/ 864973 h 1729946"/>
                  <a:gd name="connsiteX14" fmla="*/ 358346 w 667265"/>
                  <a:gd name="connsiteY14" fmla="*/ 617838 h 1729946"/>
                  <a:gd name="connsiteX15" fmla="*/ 247136 w 667265"/>
                  <a:gd name="connsiteY15" fmla="*/ 420130 h 1729946"/>
                  <a:gd name="connsiteX16" fmla="*/ 148281 w 667265"/>
                  <a:gd name="connsiteY16" fmla="*/ 345989 h 1729946"/>
                  <a:gd name="connsiteX17" fmla="*/ 247136 w 667265"/>
                  <a:gd name="connsiteY17" fmla="*/ 172995 h 1729946"/>
                  <a:gd name="connsiteX18" fmla="*/ 197709 w 667265"/>
                  <a:gd name="connsiteY18" fmla="*/ 12357 h 1729946"/>
                  <a:gd name="connsiteX19" fmla="*/ 98854 w 667265"/>
                  <a:gd name="connsiteY19" fmla="*/ 0 h 1729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67265" h="1729946">
                    <a:moveTo>
                      <a:pt x="98854" y="0"/>
                    </a:moveTo>
                    <a:lnTo>
                      <a:pt x="98854" y="222422"/>
                    </a:lnTo>
                    <a:lnTo>
                      <a:pt x="0" y="518984"/>
                    </a:lnTo>
                    <a:lnTo>
                      <a:pt x="61784" y="729049"/>
                    </a:lnTo>
                    <a:lnTo>
                      <a:pt x="284206" y="1000897"/>
                    </a:lnTo>
                    <a:lnTo>
                      <a:pt x="407773" y="1334530"/>
                    </a:lnTo>
                    <a:lnTo>
                      <a:pt x="234779" y="1495168"/>
                    </a:lnTo>
                    <a:lnTo>
                      <a:pt x="135925" y="1544595"/>
                    </a:lnTo>
                    <a:lnTo>
                      <a:pt x="197709" y="1692876"/>
                    </a:lnTo>
                    <a:lnTo>
                      <a:pt x="444844" y="1729946"/>
                    </a:lnTo>
                    <a:lnTo>
                      <a:pt x="605481" y="1544595"/>
                    </a:lnTo>
                    <a:lnTo>
                      <a:pt x="667265" y="1285103"/>
                    </a:lnTo>
                    <a:lnTo>
                      <a:pt x="457200" y="1075038"/>
                    </a:lnTo>
                    <a:lnTo>
                      <a:pt x="432487" y="864973"/>
                    </a:lnTo>
                    <a:lnTo>
                      <a:pt x="358346" y="617838"/>
                    </a:lnTo>
                    <a:lnTo>
                      <a:pt x="247136" y="420130"/>
                    </a:lnTo>
                    <a:lnTo>
                      <a:pt x="148281" y="345989"/>
                    </a:lnTo>
                    <a:lnTo>
                      <a:pt x="247136" y="172995"/>
                    </a:lnTo>
                    <a:lnTo>
                      <a:pt x="197709" y="12357"/>
                    </a:lnTo>
                    <a:lnTo>
                      <a:pt x="98854" y="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438400" y="1291432"/>
              <a:ext cx="4648200" cy="1518905"/>
              <a:chOff x="2438400" y="1291432"/>
              <a:chExt cx="4648200" cy="1518905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438400" y="1291432"/>
                <a:ext cx="4648200" cy="151890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GB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altLang="ja-JP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ja-JP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Text Box 24"/>
              <p:cNvSpPr txBox="1"/>
              <p:nvPr/>
            </p:nvSpPr>
            <p:spPr>
              <a:xfrm>
                <a:off x="2529497" y="1611951"/>
                <a:ext cx="2103396" cy="877868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MS Mincho"/>
                    <a:cs typeface="Mangal"/>
                  </a:rPr>
                  <a:t>SEM image showing damage in interface</a:t>
                </a:r>
                <a:endPara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MS Mincho"/>
                </a:endParaRPr>
              </a:p>
            </p:txBody>
          </p:sp>
          <p:sp>
            <p:nvSpPr>
              <p:cNvPr id="5" name="Right Arrow 4"/>
              <p:cNvSpPr/>
              <p:nvPr/>
            </p:nvSpPr>
            <p:spPr>
              <a:xfrm>
                <a:off x="4648842" y="1792100"/>
                <a:ext cx="489204" cy="48463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38242" y="1990874"/>
                <a:ext cx="660264" cy="16927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100" dirty="0" smtClean="0">
                    <a:solidFill>
                      <a:schemeClr val="tx1"/>
                    </a:solidFill>
                  </a:rPr>
                  <a:t>Aggregate</a:t>
                </a:r>
                <a:endParaRPr lang="en-US" sz="11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-4482" y="6396335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BFBFB"/>
                </a:solidFill>
                <a:sym typeface="Wingdings"/>
              </a:rPr>
              <a:t>Other countermeasures proposed for overall improvement   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43" name="Text Box 24"/>
          <p:cNvSpPr txBox="1"/>
          <p:nvPr/>
        </p:nvSpPr>
        <p:spPr>
          <a:xfrm>
            <a:off x="33350" y="3550867"/>
            <a:ext cx="1369334" cy="56162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MS Mincho"/>
                <a:cs typeface="Mangal"/>
              </a:rPr>
              <a:t>Silica fume provide extra silica required for the hydration</a:t>
            </a:r>
            <a:endParaRPr kumimoji="0" lang="en-US" sz="1600" b="0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MS Minch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26483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1281931" y="3870173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4827834" y="785937"/>
            <a:ext cx="4235484" cy="705246"/>
            <a:chOff x="155897" y="849753"/>
            <a:chExt cx="4235484" cy="705246"/>
          </a:xfrm>
        </p:grpSpPr>
        <p:sp>
          <p:nvSpPr>
            <p:cNvPr id="51" name="TextBox 50"/>
            <p:cNvSpPr txBox="1"/>
            <p:nvPr/>
          </p:nvSpPr>
          <p:spPr>
            <a:xfrm>
              <a:off x="233133" y="908668"/>
              <a:ext cx="4158248" cy="64633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rIns="0" rtlCol="0">
              <a:spAutoFit/>
            </a:bodyPr>
            <a:lstStyle/>
            <a:p>
              <a:r>
                <a:rPr lang="en-GB" dirty="0" smtClean="0">
                  <a:sym typeface="Wingdings"/>
                </a:rPr>
                <a:t>       Provision of extra reinforcement like </a:t>
              </a:r>
            </a:p>
            <a:p>
              <a:r>
                <a:rPr lang="en-GB" dirty="0">
                  <a:sym typeface="Wingdings"/>
                </a:rPr>
                <a:t> </a:t>
              </a:r>
              <a:r>
                <a:rPr lang="en-GB" dirty="0" smtClean="0">
                  <a:sym typeface="Wingdings"/>
                </a:rPr>
                <a:t>      stirrups &amp; spiral reinforcement at inserts</a:t>
              </a:r>
              <a:endParaRPr lang="en-US" sz="2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5897" y="849753"/>
              <a:ext cx="3929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  <a:sym typeface="Wingdings"/>
                </a:rPr>
                <a:t>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81690"/>
            <a:ext cx="2853465" cy="16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24"/>
          <p:cNvSpPr txBox="1"/>
          <p:nvPr/>
        </p:nvSpPr>
        <p:spPr>
          <a:xfrm>
            <a:off x="4887348" y="3349672"/>
            <a:ext cx="4104252" cy="60572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dirty="0" smtClean="0">
                <a:solidFill>
                  <a:srgbClr val="000000"/>
                </a:solidFill>
                <a:ea typeface="MS Mincho"/>
                <a:cs typeface="Mangal"/>
              </a:rPr>
              <a:t>Stirrups provide confinement to the core concrete and resist expansive forces </a:t>
            </a:r>
            <a:endParaRPr lang="en-US" kern="0" dirty="0">
              <a:solidFill>
                <a:sysClr val="windowText" lastClr="000000"/>
              </a:solidFill>
              <a:latin typeface="Times New Roman"/>
              <a:ea typeface="MS Mincho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87348" y="1565172"/>
            <a:ext cx="4104252" cy="478832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5" name="Picture 5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9" y="4007129"/>
            <a:ext cx="1320526" cy="15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4"/>
          <p:cNvSpPr txBox="1"/>
          <p:nvPr/>
        </p:nvSpPr>
        <p:spPr>
          <a:xfrm>
            <a:off x="4688262" y="5703553"/>
            <a:ext cx="4544342" cy="64994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dirty="0" smtClean="0">
                <a:solidFill>
                  <a:srgbClr val="000000"/>
                </a:solidFill>
                <a:ea typeface="MS Mincho"/>
                <a:cs typeface="Mangal"/>
              </a:rPr>
              <a:t>Spiral reinforcement can resist failure at inserts</a:t>
            </a:r>
            <a:endParaRPr lang="en-US" kern="0" dirty="0">
              <a:solidFill>
                <a:sysClr val="windowText" lastClr="000000"/>
              </a:solidFill>
              <a:latin typeface="Times New Roman"/>
              <a:ea typeface="MS Mincho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0122" y="1565172"/>
            <a:ext cx="4767225" cy="478832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GB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0"/>
    </mc:Choice>
    <mc:Fallback xmlns="">
      <p:transition spd="slow" advTm="4838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889" y="760292"/>
            <a:ext cx="8763000" cy="5867400"/>
          </a:xfrm>
          <a:prstGeom prst="rect">
            <a:avLst/>
          </a:prstGeom>
          <a:noFill/>
        </p:spPr>
      </p:sp>
      <p:sp>
        <p:nvSpPr>
          <p:cNvPr id="6" name="Round Same Side Corner Rectangle 5"/>
          <p:cNvSpPr/>
          <p:nvPr/>
        </p:nvSpPr>
        <p:spPr>
          <a:xfrm>
            <a:off x="130898" y="1366230"/>
            <a:ext cx="2877285" cy="4655522"/>
          </a:xfrm>
          <a:prstGeom prst="round2SameRect">
            <a:avLst>
              <a:gd name="adj1" fmla="val 8000"/>
              <a:gd name="adj2" fmla="val 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ound Same Side Corner Rectangle 11"/>
          <p:cNvSpPr/>
          <p:nvPr/>
        </p:nvSpPr>
        <p:spPr>
          <a:xfrm>
            <a:off x="3125803" y="1369574"/>
            <a:ext cx="3128541" cy="4652179"/>
          </a:xfrm>
          <a:prstGeom prst="round2SameRect">
            <a:avLst>
              <a:gd name="adj1" fmla="val 8000"/>
              <a:gd name="adj2" fmla="val 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ound Same Side Corner Rectangle 16"/>
          <p:cNvSpPr/>
          <p:nvPr/>
        </p:nvSpPr>
        <p:spPr>
          <a:xfrm>
            <a:off x="6363937" y="1358313"/>
            <a:ext cx="2665313" cy="4627834"/>
          </a:xfrm>
          <a:prstGeom prst="round2SameRect">
            <a:avLst>
              <a:gd name="adj1" fmla="val 8000"/>
              <a:gd name="adj2" fmla="val 0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TextBox 26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Conclusions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489" y="6044063"/>
            <a:ext cx="906780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BFBFB"/>
                </a:solidFill>
              </a:rPr>
              <a:t>U</a:t>
            </a:r>
            <a:r>
              <a:rPr lang="en-GB" sz="2400" dirty="0" smtClean="0">
                <a:solidFill>
                  <a:srgbClr val="FBFBFB"/>
                </a:solidFill>
              </a:rPr>
              <a:t>nique feature of the study: direct practical application of the results and findings.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4" name="Text Box 24"/>
          <p:cNvSpPr txBox="1"/>
          <p:nvPr/>
        </p:nvSpPr>
        <p:spPr>
          <a:xfrm>
            <a:off x="274140" y="1466084"/>
            <a:ext cx="2590800" cy="452006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b="1" kern="0" dirty="0" smtClean="0">
                <a:ea typeface="MS Mincho"/>
              </a:rPr>
              <a:t>Investigation reveals large </a:t>
            </a:r>
            <a:r>
              <a:rPr lang="en-GB" b="1" kern="0" dirty="0" err="1" smtClean="0">
                <a:ea typeface="MS Mincho"/>
              </a:rPr>
              <a:t>ettringite</a:t>
            </a:r>
            <a:r>
              <a:rPr lang="en-GB" b="1" kern="0" dirty="0" smtClean="0">
                <a:ea typeface="MS Mincho"/>
              </a:rPr>
              <a:t> deposition in the damaged sleepers of Indian Railways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kumimoji="0" lang="en-GB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MS Mincho"/>
              </a:rPr>
              <a:t>Field measurement of temperature reveals that sleepers experiences high early age temperature (&gt;</a:t>
            </a:r>
            <a:r>
              <a:rPr lang="en-GB" b="1" dirty="0"/>
              <a:t> </a:t>
            </a:r>
            <a:r>
              <a:rPr lang="en-GB" b="1" dirty="0" smtClean="0"/>
              <a:t>80</a:t>
            </a:r>
            <a:r>
              <a:rPr lang="en-US" b="1" dirty="0">
                <a:sym typeface="Wingdings"/>
              </a:rPr>
              <a:t>°C </a:t>
            </a:r>
            <a:r>
              <a:rPr kumimoji="0" lang="en-GB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MS Mincho"/>
              </a:rPr>
              <a:t>), which is very critical for DEF problem to occur in future</a:t>
            </a:r>
            <a:endParaRPr kumimoji="0" lang="en-US" b="1" i="0" u="none" strike="noStrike" kern="0" cap="none" spc="0" normalizeH="0" noProof="0" dirty="0">
              <a:ln>
                <a:noFill/>
              </a:ln>
              <a:effectLst/>
              <a:uLnTx/>
              <a:uFillTx/>
              <a:ea typeface="MS Mincho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65535" y="687307"/>
            <a:ext cx="2842648" cy="697504"/>
          </a:xfrm>
          <a:custGeom>
            <a:avLst/>
            <a:gdLst>
              <a:gd name="connsiteX0" fmla="*/ 0 w 2917003"/>
              <a:gd name="connsiteY0" fmla="*/ 0 h 948125"/>
              <a:gd name="connsiteX1" fmla="*/ 2917003 w 2917003"/>
              <a:gd name="connsiteY1" fmla="*/ 0 h 948125"/>
              <a:gd name="connsiteX2" fmla="*/ 2917003 w 2917003"/>
              <a:gd name="connsiteY2" fmla="*/ 948125 h 948125"/>
              <a:gd name="connsiteX3" fmla="*/ 0 w 2917003"/>
              <a:gd name="connsiteY3" fmla="*/ 948125 h 948125"/>
              <a:gd name="connsiteX4" fmla="*/ 0 w 2917003"/>
              <a:gd name="connsiteY4" fmla="*/ 0 h 94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003" h="948125">
                <a:moveTo>
                  <a:pt x="0" y="0"/>
                </a:moveTo>
                <a:lnTo>
                  <a:pt x="2917003" y="0"/>
                </a:lnTo>
                <a:lnTo>
                  <a:pt x="2917003" y="948125"/>
                </a:lnTo>
                <a:lnTo>
                  <a:pt x="0" y="948125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000" tIns="0" rIns="144000" bIns="0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 smtClean="0"/>
              <a:t>   Investigations</a:t>
            </a:r>
            <a:endParaRPr lang="en-US" sz="2400" kern="1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74140" y="730699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51" name="Oval 50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3" name="Freeform 52"/>
          <p:cNvSpPr/>
          <p:nvPr/>
        </p:nvSpPr>
        <p:spPr>
          <a:xfrm>
            <a:off x="3206796" y="719391"/>
            <a:ext cx="2813004" cy="654112"/>
          </a:xfrm>
          <a:custGeom>
            <a:avLst/>
            <a:gdLst>
              <a:gd name="connsiteX0" fmla="*/ 0 w 2966554"/>
              <a:gd name="connsiteY0" fmla="*/ 0 h 943958"/>
              <a:gd name="connsiteX1" fmla="*/ 2966554 w 2966554"/>
              <a:gd name="connsiteY1" fmla="*/ 0 h 943958"/>
              <a:gd name="connsiteX2" fmla="*/ 2966554 w 2966554"/>
              <a:gd name="connsiteY2" fmla="*/ 943958 h 943958"/>
              <a:gd name="connsiteX3" fmla="*/ 0 w 2966554"/>
              <a:gd name="connsiteY3" fmla="*/ 943958 h 943958"/>
              <a:gd name="connsiteX4" fmla="*/ 0 w 2966554"/>
              <a:gd name="connsiteY4" fmla="*/ 0 h 94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6554" h="943958">
                <a:moveTo>
                  <a:pt x="0" y="0"/>
                </a:moveTo>
                <a:lnTo>
                  <a:pt x="2966554" y="0"/>
                </a:lnTo>
                <a:lnTo>
                  <a:pt x="2966554" y="943958"/>
                </a:lnTo>
                <a:lnTo>
                  <a:pt x="0" y="94395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5">
              <a:hueOff val="-4966938"/>
              <a:satOff val="19906"/>
              <a:lumOff val="4314"/>
              <a:alphaOff val="0"/>
            </a:schemeClr>
          </a:lnRef>
          <a:fillRef idx="3">
            <a:schemeClr val="accent5">
              <a:hueOff val="-4966938"/>
              <a:satOff val="19906"/>
              <a:lumOff val="4314"/>
              <a:alphaOff val="0"/>
            </a:schemeClr>
          </a:fillRef>
          <a:effectRef idx="2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144000" bIns="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 smtClean="0"/>
              <a:t>     Simulation</a:t>
            </a:r>
            <a:endParaRPr lang="en-US" sz="2400" kern="12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206796" y="730699"/>
            <a:ext cx="617196" cy="637801"/>
            <a:chOff x="3498588" y="4714579"/>
            <a:chExt cx="777071" cy="74723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33" name="Oval 32"/>
            <p:cNvSpPr/>
            <p:nvPr/>
          </p:nvSpPr>
          <p:spPr>
            <a:xfrm>
              <a:off x="3498588" y="4731583"/>
              <a:ext cx="777071" cy="7302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651324" y="4714579"/>
              <a:ext cx="386953" cy="516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2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4" name="Freeform 53"/>
          <p:cNvSpPr/>
          <p:nvPr/>
        </p:nvSpPr>
        <p:spPr>
          <a:xfrm>
            <a:off x="6254344" y="730700"/>
            <a:ext cx="2923295" cy="642804"/>
          </a:xfrm>
          <a:custGeom>
            <a:avLst/>
            <a:gdLst>
              <a:gd name="connsiteX0" fmla="*/ 0 w 2307811"/>
              <a:gd name="connsiteY0" fmla="*/ 0 h 927205"/>
              <a:gd name="connsiteX1" fmla="*/ 2307811 w 2307811"/>
              <a:gd name="connsiteY1" fmla="*/ 0 h 927205"/>
              <a:gd name="connsiteX2" fmla="*/ 2307811 w 2307811"/>
              <a:gd name="connsiteY2" fmla="*/ 927205 h 927205"/>
              <a:gd name="connsiteX3" fmla="*/ 0 w 2307811"/>
              <a:gd name="connsiteY3" fmla="*/ 927205 h 927205"/>
              <a:gd name="connsiteX4" fmla="*/ 0 w 2307811"/>
              <a:gd name="connsiteY4" fmla="*/ 0 h 92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811" h="927205">
                <a:moveTo>
                  <a:pt x="0" y="0"/>
                </a:moveTo>
                <a:lnTo>
                  <a:pt x="2307811" y="0"/>
                </a:lnTo>
                <a:lnTo>
                  <a:pt x="2307811" y="927205"/>
                </a:lnTo>
                <a:lnTo>
                  <a:pt x="0" y="927205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1">
            <a:schemeClr val="accent5">
              <a:hueOff val="-9933876"/>
              <a:satOff val="39811"/>
              <a:lumOff val="8628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36000" bIns="0" numCol="1" spcCol="1270" anchor="ctr" anchorCtr="0">
            <a:no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 smtClean="0"/>
              <a:t>Countermeasures</a:t>
            </a:r>
            <a:endParaRPr lang="en-US" sz="2400" kern="1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6154881" y="635264"/>
            <a:ext cx="661410" cy="717879"/>
            <a:chOff x="6368453" y="4704873"/>
            <a:chExt cx="777594" cy="74978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39" name="Oval 38"/>
            <p:cNvSpPr/>
            <p:nvPr/>
          </p:nvSpPr>
          <p:spPr>
            <a:xfrm>
              <a:off x="6368453" y="4751218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6541930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55" name="Text Box 24"/>
          <p:cNvSpPr txBox="1"/>
          <p:nvPr/>
        </p:nvSpPr>
        <p:spPr>
          <a:xfrm>
            <a:off x="3125802" y="1524000"/>
            <a:ext cx="3128541" cy="452006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GB" b="1" kern="0" dirty="0" smtClean="0">
                <a:ea typeface="MS Mincho"/>
              </a:rPr>
              <a:t>Pre-stress is successfully introduced in RBSM model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en-GB" b="1" kern="0" dirty="0" smtClean="0">
                <a:ea typeface="MS Mincho"/>
              </a:rPr>
              <a:t>Structural scale simulation of cracking pattern does not yield localised longitudinal cracks observed in field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kumimoji="0" lang="en-GB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ea typeface="MS Mincho"/>
              </a:rPr>
              <a:t>Material scale simulation of ASR agrees well with the field observation but DEF does not indicating other mechanism might be taking place in concrete</a:t>
            </a:r>
            <a:endParaRPr kumimoji="0" lang="en-US" b="1" i="0" u="none" strike="noStrike" kern="0" cap="none" spc="0" normalizeH="0" noProof="0" dirty="0">
              <a:ln>
                <a:noFill/>
              </a:ln>
              <a:effectLst/>
              <a:uLnTx/>
              <a:uFillTx/>
              <a:ea typeface="MS Mincho"/>
            </a:endParaRPr>
          </a:p>
        </p:txBody>
      </p:sp>
      <p:sp>
        <p:nvSpPr>
          <p:cNvPr id="56" name="Text Box 24"/>
          <p:cNvSpPr txBox="1"/>
          <p:nvPr/>
        </p:nvSpPr>
        <p:spPr>
          <a:xfrm>
            <a:off x="6363938" y="1501690"/>
            <a:ext cx="2780062" cy="452006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en-GB" b="1" kern="0" noProof="0" dirty="0" smtClean="0">
                <a:ea typeface="MS Mincho"/>
              </a:rPr>
              <a:t>Countermeasure is suggested to limit maximum concrete temperature up </a:t>
            </a:r>
            <a:r>
              <a:rPr lang="en-GB" b="1" kern="0" dirty="0" smtClean="0">
                <a:ea typeface="MS Mincho"/>
              </a:rPr>
              <a:t>to </a:t>
            </a:r>
            <a:r>
              <a:rPr lang="en-GB" b="1" dirty="0"/>
              <a:t>7</a:t>
            </a:r>
            <a:r>
              <a:rPr lang="en-GB" b="1" dirty="0" smtClean="0"/>
              <a:t>0</a:t>
            </a:r>
            <a:r>
              <a:rPr lang="en-US" b="1" dirty="0" smtClean="0">
                <a:sym typeface="Wingdings"/>
              </a:rPr>
              <a:t>°C.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 smtClean="0">
                <a:sym typeface="Wingdings"/>
              </a:rPr>
              <a:t>Blending cement with </a:t>
            </a:r>
            <a:r>
              <a:rPr lang="en-US" b="1" dirty="0" err="1" smtClean="0">
                <a:sym typeface="Wingdings"/>
              </a:rPr>
              <a:t>slilica</a:t>
            </a:r>
            <a:r>
              <a:rPr lang="en-US" b="1" dirty="0" smtClean="0">
                <a:sym typeface="Wingdings"/>
              </a:rPr>
              <a:t> fume </a:t>
            </a:r>
            <a:r>
              <a:rPr lang="en-US" b="1" smtClean="0">
                <a:sym typeface="Wingdings"/>
              </a:rPr>
              <a:t>or slag </a:t>
            </a:r>
            <a:r>
              <a:rPr lang="en-US" b="1" dirty="0" smtClean="0">
                <a:sym typeface="Wingdings"/>
              </a:rPr>
              <a:t>can improve interface characteristics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  <a:defRPr/>
            </a:pPr>
            <a:r>
              <a:rPr lang="en-US" b="1" dirty="0">
                <a:sym typeface="Wingdings"/>
              </a:rPr>
              <a:t>Stirrups and extra spiral reinforcement around insert can improve  overall strength   </a:t>
            </a:r>
            <a:endParaRPr lang="en-US" b="1" kern="0" dirty="0">
              <a:ea typeface="MS Mincho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endParaRPr lang="en-US" b="1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657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0"/>
    </mc:Choice>
    <mc:Fallback xmlns="">
      <p:transition spd="slow" advTm="4669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23967" y="6323577"/>
            <a:ext cx="6667466" cy="45719"/>
          </a:xfrm>
          <a:prstGeom prst="rect">
            <a:avLst/>
          </a:prstGeom>
          <a:gradFill>
            <a:gsLst>
              <a:gs pos="53000">
                <a:schemeClr val="accent6">
                  <a:lumMod val="75000"/>
                  <a:alpha val="57000"/>
                </a:schemeClr>
              </a:gs>
              <a:gs pos="91000">
                <a:srgbClr val="0070C0">
                  <a:shade val="67500"/>
                  <a:satMod val="115000"/>
                  <a:lumMod val="21000"/>
                  <a:lumOff val="79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3967" y="5823217"/>
            <a:ext cx="666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Thank you very much for your kind attention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836600"/>
            <a:ext cx="7924800" cy="487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schemeClr val="tx1"/>
                </a:solidFill>
              </a:rPr>
              <a:t>The research work is selected for “</a:t>
            </a:r>
            <a:r>
              <a:rPr lang="en-IN" sz="2400" dirty="0" err="1" smtClean="0">
                <a:solidFill>
                  <a:schemeClr val="tx1"/>
                </a:solidFill>
              </a:rPr>
              <a:t>Furuichi</a:t>
            </a:r>
            <a:r>
              <a:rPr lang="en-IN" sz="2400" dirty="0" smtClean="0">
                <a:solidFill>
                  <a:schemeClr val="tx1"/>
                </a:solidFill>
              </a:rPr>
              <a:t> Award-2016” by the University of Tokyo which is given for best masters thesis.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schemeClr val="tx1"/>
                </a:solidFill>
              </a:rPr>
              <a:t>The research work has been presented at “Asian Concrete Federation-2016” meet at Hanoi, </a:t>
            </a:r>
            <a:r>
              <a:rPr lang="en-IN" sz="2400" dirty="0" err="1" smtClean="0">
                <a:solidFill>
                  <a:schemeClr val="tx1"/>
                </a:solidFill>
              </a:rPr>
              <a:t>Veitnam</a:t>
            </a:r>
            <a:endParaRPr lang="en-IN" sz="24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2400" dirty="0" smtClean="0">
                <a:solidFill>
                  <a:schemeClr val="tx1"/>
                </a:solidFill>
              </a:rPr>
              <a:t> Two International publications of research work: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	</a:t>
            </a:r>
            <a:r>
              <a:rPr lang="en-US" i="1" dirty="0" smtClean="0">
                <a:solidFill>
                  <a:srgbClr val="0070C0"/>
                </a:solidFill>
              </a:rPr>
              <a:t>1. </a:t>
            </a:r>
            <a:r>
              <a:rPr lang="en-US" dirty="0" err="1" smtClean="0">
                <a:solidFill>
                  <a:srgbClr val="0070C0"/>
                </a:solidFill>
              </a:rPr>
              <a:t>Anupam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Awasthi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err="1">
                <a:solidFill>
                  <a:srgbClr val="0070C0"/>
                </a:solidFill>
              </a:rPr>
              <a:t>Kohei</a:t>
            </a:r>
            <a:r>
              <a:rPr lang="en-US" dirty="0">
                <a:solidFill>
                  <a:srgbClr val="0070C0"/>
                </a:solidFill>
              </a:rPr>
              <a:t> Nagai, Shingo </a:t>
            </a:r>
            <a:r>
              <a:rPr lang="en-US" dirty="0" err="1">
                <a:solidFill>
                  <a:srgbClr val="0070C0"/>
                </a:solidFill>
              </a:rPr>
              <a:t>Asamoto</a:t>
            </a:r>
            <a:r>
              <a:rPr lang="en-US" dirty="0">
                <a:solidFill>
                  <a:srgbClr val="0070C0"/>
                </a:solidFill>
              </a:rPr>
              <a:t> and Seishi </a:t>
            </a:r>
            <a:r>
              <a:rPr lang="en-US" dirty="0" err="1">
                <a:solidFill>
                  <a:srgbClr val="0070C0"/>
                </a:solidFill>
              </a:rPr>
              <a:t>Goto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    	“</a:t>
            </a:r>
            <a:r>
              <a:rPr lang="en-US" dirty="0">
                <a:solidFill>
                  <a:srgbClr val="0070C0"/>
                </a:solidFill>
              </a:rPr>
              <a:t>Study of possible causes of premature cracking of sleepers in Indian </a:t>
            </a:r>
            <a:r>
              <a:rPr lang="en-US" dirty="0" smtClean="0">
                <a:solidFill>
                  <a:srgbClr val="0070C0"/>
                </a:solidFill>
              </a:rPr>
              <a:t>	Railways</a:t>
            </a:r>
            <a:r>
              <a:rPr lang="en-US" dirty="0">
                <a:solidFill>
                  <a:srgbClr val="0070C0"/>
                </a:solidFill>
              </a:rPr>
              <a:t>”, </a:t>
            </a:r>
            <a:r>
              <a:rPr lang="en-US" i="1" dirty="0">
                <a:solidFill>
                  <a:srgbClr val="0070C0"/>
                </a:solidFill>
              </a:rPr>
              <a:t>Asian Concrete Federation,2016 conference proceeding – </a:t>
            </a:r>
            <a:r>
              <a:rPr lang="en-US" i="1" dirty="0" smtClean="0">
                <a:solidFill>
                  <a:srgbClr val="0070C0"/>
                </a:solidFill>
              </a:rPr>
              <a:t>	abstracts </a:t>
            </a:r>
            <a:r>
              <a:rPr lang="en-US" i="1" dirty="0">
                <a:solidFill>
                  <a:srgbClr val="0070C0"/>
                </a:solidFill>
              </a:rPr>
              <a:t>p 86</a:t>
            </a:r>
            <a:r>
              <a:rPr lang="en-US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i="1" dirty="0" smtClean="0">
                <a:solidFill>
                  <a:srgbClr val="0070C0"/>
                </a:solidFill>
              </a:rPr>
              <a:t>	2.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Liyanto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Eddy,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Anupam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Awasthi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Koji Matsumoto,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Kohei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Nagai and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	Shingo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Asamoto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Mesoscopic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, “Analysis of different expansion causes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	in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concrete by 3D Rigid Body Spring Model”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 Technologies for </a:t>
            </a:r>
            <a:r>
              <a:rPr lang="en-US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Urban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Safety of Mega Cities in Asia, November 2016,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Tacloban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Philippines</a:t>
            </a:r>
            <a:endParaRPr lang="en-IN" dirty="0">
              <a:solidFill>
                <a:srgbClr val="0070C0"/>
              </a:solidFill>
            </a:endParaRPr>
          </a:p>
          <a:p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Previous publications…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5302" y="6396335"/>
            <a:ext cx="676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anupamawasthi1978@gmail.com(Mob:9752440219)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11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10"/>
    </mc:Choice>
    <mc:Fallback xmlns="">
      <p:transition spd="slow" advTm="3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Appendix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8"/>
    </mc:Choice>
    <mc:Fallback xmlns="">
      <p:transition spd="slow" advTm="1142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64483" y="725387"/>
            <a:ext cx="8823001" cy="2018522"/>
            <a:chOff x="-3242" y="4590558"/>
            <a:chExt cx="2917763" cy="960236"/>
          </a:xfrm>
          <a:scene3d>
            <a:camera prst="orthographicFront"/>
            <a:lightRig rig="flat" dir="t"/>
          </a:scene3d>
        </p:grpSpPr>
        <p:sp>
          <p:nvSpPr>
            <p:cNvPr id="42" name="Rectangle 41"/>
            <p:cNvSpPr/>
            <p:nvPr/>
          </p:nvSpPr>
          <p:spPr>
            <a:xfrm>
              <a:off x="-3242" y="4590558"/>
              <a:ext cx="2910163" cy="96023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358" y="4590558"/>
              <a:ext cx="2910163" cy="888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Investigation of </a:t>
              </a:r>
              <a:r>
                <a:rPr lang="en-GB" sz="2800" dirty="0" smtClean="0">
                  <a:solidFill>
                    <a:prstClr val="white"/>
                  </a:solidFill>
                </a:rPr>
                <a:t>the </a:t>
              </a:r>
              <a:r>
                <a:rPr lang="en-GB" sz="2800" dirty="0">
                  <a:solidFill>
                    <a:prstClr val="white"/>
                  </a:solidFill>
                </a:rPr>
                <a:t>problem of premature cracking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36" y="1199335"/>
            <a:ext cx="1921209" cy="13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69698" y="2326589"/>
            <a:ext cx="12234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SEM &amp; EDS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08859" y="4923474"/>
            <a:ext cx="8772167" cy="1811090"/>
            <a:chOff x="6269114" y="4609771"/>
            <a:chExt cx="2302400" cy="877535"/>
          </a:xfrm>
          <a:scene3d>
            <a:camera prst="orthographicFront"/>
            <a:lightRig rig="flat" dir="t"/>
          </a:scene3d>
        </p:grpSpPr>
        <p:sp>
          <p:nvSpPr>
            <p:cNvPr id="54" name="Rectangle 53"/>
            <p:cNvSpPr/>
            <p:nvPr/>
          </p:nvSpPr>
          <p:spPr>
            <a:xfrm>
              <a:off x="6269114" y="4609771"/>
              <a:ext cx="2302400" cy="87753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angle 54"/>
            <p:cNvSpPr/>
            <p:nvPr/>
          </p:nvSpPr>
          <p:spPr>
            <a:xfrm>
              <a:off x="6269114" y="4673922"/>
              <a:ext cx="2302400" cy="813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Countermeasures to avoid problem in future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1624" y="2836428"/>
            <a:ext cx="8806638" cy="1988143"/>
            <a:chOff x="3026790" y="4614188"/>
            <a:chExt cx="2959598" cy="894348"/>
          </a:xfrm>
          <a:scene3d>
            <a:camera prst="orthographicFront"/>
            <a:lightRig rig="flat" dir="t"/>
          </a:scene3d>
        </p:grpSpPr>
        <p:sp>
          <p:nvSpPr>
            <p:cNvPr id="51" name="Rectangle 50"/>
            <p:cNvSpPr/>
            <p:nvPr/>
          </p:nvSpPr>
          <p:spPr>
            <a:xfrm>
              <a:off x="3026790" y="4614188"/>
              <a:ext cx="2959598" cy="894348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3026790" y="4639301"/>
              <a:ext cx="2870944" cy="869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 smtClean="0">
                  <a:solidFill>
                    <a:prstClr val="white"/>
                  </a:solidFill>
                </a:rPr>
                <a:t>Simulation of damage and evaluation </a:t>
              </a:r>
              <a:r>
                <a:rPr lang="en-GB" sz="2800" dirty="0">
                  <a:solidFill>
                    <a:prstClr val="white"/>
                  </a:solidFill>
                </a:rPr>
                <a:t>of residual </a:t>
              </a:r>
              <a:r>
                <a:rPr lang="en-GB" sz="2800" dirty="0" smtClean="0">
                  <a:solidFill>
                    <a:prstClr val="white"/>
                  </a:solidFill>
                </a:rPr>
                <a:t>capacity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270592" y="2663832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Objectives and flow of </a:t>
            </a:r>
            <a:r>
              <a:rPr lang="en-GB" sz="3600" dirty="0">
                <a:solidFill>
                  <a:srgbClr val="FBFBFB"/>
                </a:solidFill>
              </a:rPr>
              <a:t>r</a:t>
            </a:r>
            <a:r>
              <a:rPr lang="en-GB" sz="3600" dirty="0" smtClean="0">
                <a:solidFill>
                  <a:srgbClr val="FBFBFB"/>
                </a:solidFill>
              </a:rPr>
              <a:t>esearch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>
            <a:off x="1192984" y="1323287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29326" y="4762963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24" name="Picture 8" descr="C:\Users\Nagai\Downloads\Study at UT\Concrete\Concrete sleepers\mid term presentation\E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32" y="1347272"/>
            <a:ext cx="805707" cy="7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>
            <a:off x="1984834" y="1309663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65935" y="4391900"/>
            <a:ext cx="2288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Damage 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0800000">
            <a:off x="1192983" y="3365420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1951945" y="3329937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1" name="Picture 3" descr="C:\Users\Nagai\AppData\Local\Microsoft\Windows\Temporary Internet Files\Content.IE5\2VLLH9TW\PngMedium-Factory-icon-3385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11" y="5547138"/>
            <a:ext cx="1423978" cy="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07251" y="6365232"/>
            <a:ext cx="45248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Modification in manufacturing process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73" y="5525801"/>
            <a:ext cx="1710962" cy="8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097455" y="6365232"/>
            <a:ext cx="3606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Overall strength improvement</a:t>
            </a:r>
            <a:endParaRPr lang="en-US" cap="all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2578" y="1444872"/>
            <a:ext cx="792192" cy="758438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57" name="Oval 56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 1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0138" y="3498911"/>
            <a:ext cx="777071" cy="730226"/>
            <a:chOff x="3535218" y="4607641"/>
            <a:chExt cx="777071" cy="73022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0" name="Oval 59"/>
            <p:cNvSpPr/>
            <p:nvPr/>
          </p:nvSpPr>
          <p:spPr>
            <a:xfrm>
              <a:off x="3535218" y="4607641"/>
              <a:ext cx="777071" cy="7302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3655764" y="4708968"/>
              <a:ext cx="386953" cy="516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2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9615" y="5334937"/>
            <a:ext cx="777594" cy="703444"/>
            <a:chOff x="6461736" y="4601856"/>
            <a:chExt cx="777594" cy="703444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3" name="Oval 62"/>
            <p:cNvSpPr/>
            <p:nvPr/>
          </p:nvSpPr>
          <p:spPr>
            <a:xfrm>
              <a:off x="6461736" y="4601856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601137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4" name="Picture 2" descr="C:\Users\Nagai\Downloads\Study at UT\Concrete\Concrete sleepers\mid term presentation\tes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33" y="3380014"/>
            <a:ext cx="1535196" cy="11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04033" y="4372626"/>
            <a:ext cx="1505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EXPERIMENTS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34460" y="6365232"/>
            <a:ext cx="409539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8" name="Picture 47" descr="C:\Users\Nagai\Downloads\Study at UT\Concrete\Concrete sleepers\JSN Masters thesis JSN\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01" y="1199335"/>
            <a:ext cx="1546860" cy="10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4885169" y="2294500"/>
            <a:ext cx="5357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XRF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1" y="1199336"/>
            <a:ext cx="2518058" cy="105718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6" name="TextBox 65"/>
          <p:cNvSpPr txBox="1"/>
          <p:nvPr/>
        </p:nvSpPr>
        <p:spPr>
          <a:xfrm>
            <a:off x="5891775" y="2294500"/>
            <a:ext cx="30718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Ins="36000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Temperature measurement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7" name="図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3675" r="16511" b="5930"/>
          <a:stretch/>
        </p:blipFill>
        <p:spPr>
          <a:xfrm>
            <a:off x="5282694" y="3281739"/>
            <a:ext cx="1218161" cy="108761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765001" y="4372626"/>
            <a:ext cx="24701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ASR &amp; </a:t>
            </a:r>
            <a:r>
              <a:rPr lang="en-GB" cap="all" dirty="0">
                <a:solidFill>
                  <a:srgbClr val="FF0000"/>
                </a:solidFill>
              </a:rPr>
              <a:t>DEF </a:t>
            </a:r>
            <a:r>
              <a:rPr lang="en-GB" cap="all" dirty="0" smtClean="0">
                <a:solidFill>
                  <a:srgbClr val="FF0000"/>
                </a:solidFill>
              </a:rPr>
              <a:t>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9" name="Picture 68" descr="G:\jsn output act mo 2 per exp con jsn\jsn overview 50 step jsn\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02" y="3281739"/>
            <a:ext cx="1748718" cy="11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98243" y="4923474"/>
            <a:ext cx="8800019" cy="182275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59200" y="722716"/>
            <a:ext cx="8800019" cy="206860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"/>
    </mc:Choice>
    <mc:Fallback xmlns="">
      <p:transition spd="slow" advTm="9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" name="Chart 74"/>
          <p:cNvGraphicFramePr>
            <a:graphicFrameLocks/>
          </p:cNvGraphicFramePr>
          <p:nvPr>
            <p:extLst/>
          </p:nvPr>
        </p:nvGraphicFramePr>
        <p:xfrm>
          <a:off x="244149" y="36037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2" name="Chart 71"/>
          <p:cNvGraphicFramePr>
            <a:graphicFrameLocks/>
          </p:cNvGraphicFramePr>
          <p:nvPr>
            <p:extLst/>
          </p:nvPr>
        </p:nvGraphicFramePr>
        <p:xfrm>
          <a:off x="4843473" y="3790623"/>
          <a:ext cx="4343400" cy="2565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25310" y="6457890"/>
            <a:ext cx="9067800" cy="461665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kern="0" dirty="0" smtClean="0">
                <a:solidFill>
                  <a:srgbClr val="FBFBFB"/>
                </a:solidFill>
              </a:rPr>
              <a:t>Damaged sleeper shows considerable reduction of strength</a:t>
            </a:r>
            <a:endParaRPr lang="en-US" sz="2400" kern="0" dirty="0" smtClean="0">
              <a:solidFill>
                <a:srgbClr val="FBFBFB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kern="0" dirty="0" smtClean="0">
                <a:solidFill>
                  <a:prstClr val="white"/>
                </a:solidFill>
                <a:ea typeface="+mj-ea"/>
                <a:cs typeface="+mj-cs"/>
              </a:rPr>
              <a:t>Residual capacity of sleepers</a:t>
            </a:r>
            <a:endParaRPr lang="en-US" sz="3600" kern="0" dirty="0" smtClean="0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-2" y="-11005"/>
            <a:ext cx="540000" cy="622666"/>
            <a:chOff x="3498588" y="4634734"/>
            <a:chExt cx="679879" cy="729497"/>
          </a:xfrm>
          <a:effectLst>
            <a:glow rad="101600">
              <a:srgbClr val="C0504D">
                <a:satMod val="175000"/>
                <a:alpha val="40000"/>
              </a:srgbClr>
            </a:glow>
          </a:effectLst>
          <a:scene3d>
            <a:camera prst="orthographicFront"/>
            <a:lightRig rig="flat" dir="t"/>
          </a:scene3d>
        </p:grpSpPr>
        <p:sp>
          <p:nvSpPr>
            <p:cNvPr id="55" name="Oval 54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hueOff val="-4966938"/>
                    <a:satOff val="19906"/>
                    <a:lumOff val="4314"/>
                    <a:alphaOff val="0"/>
                    <a:shade val="51000"/>
                    <a:satMod val="130000"/>
                  </a:srgbClr>
                </a:gs>
                <a:gs pos="80000">
                  <a:srgbClr val="4BACC6">
                    <a:hueOff val="-4966938"/>
                    <a:satOff val="19906"/>
                    <a:lumOff val="4314"/>
                    <a:alphaOff val="0"/>
                    <a:shade val="93000"/>
                    <a:satMod val="130000"/>
                  </a:srgbClr>
                </a:gs>
                <a:gs pos="100000">
                  <a:srgbClr val="4BACC6">
                    <a:hueOff val="-4966938"/>
                    <a:satOff val="19906"/>
                    <a:lumOff val="4314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hueOff val="-4966938"/>
                  <a:satOff val="19906"/>
                  <a:lumOff val="4314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56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2000" b="1" kern="0" dirty="0" smtClean="0">
                  <a:solidFill>
                    <a:prstClr val="white"/>
                  </a:solidFill>
                </a:rPr>
                <a:t> 2</a:t>
              </a:r>
              <a:endParaRPr lang="en-US" sz="2000" b="1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310" y="731486"/>
            <a:ext cx="45339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Static Bending Test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10100" y="738926"/>
            <a:ext cx="4533900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white"/>
                </a:solidFill>
              </a:rPr>
              <a:t>Compressive Strength Test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2" y="1180547"/>
            <a:ext cx="4201283" cy="11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05630" y="6498222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31" descr="C:\Users\Nagai\Downloads\Study at UT\Concrete\Concrete sleepers\Concrete sleepers photo\Core collection and Samples\Core test\DSC0039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42" y="1204964"/>
            <a:ext cx="1757520" cy="130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C:\Users\Nagai\Downloads\Study at UT\Concrete\Concrete sleepers\Concrete sleepers photo\Core collection and Samples\Core test\IMG_359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535" y="1194963"/>
            <a:ext cx="926465" cy="13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C:\Users\Nagai\Downloads\Study at UT\Concrete\Concrete sleepers\Concrete sleepers photo\Core collection and Samples\Core test\IMG_359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88" y="1208256"/>
            <a:ext cx="1547410" cy="130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6396376" y="1845049"/>
            <a:ext cx="385424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ysDash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943786" y="1838885"/>
            <a:ext cx="385424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75000"/>
              </a:srgbClr>
            </a:solidFill>
            <a:prstDash val="sysDash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25310" y="728319"/>
            <a:ext cx="4533900" cy="57295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10100" y="738926"/>
            <a:ext cx="4533900" cy="57295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88458" y="6113343"/>
            <a:ext cx="3513725" cy="397591"/>
            <a:chOff x="821481" y="5940601"/>
            <a:chExt cx="3513725" cy="397591"/>
          </a:xfrm>
        </p:grpSpPr>
        <p:sp>
          <p:nvSpPr>
            <p:cNvPr id="35" name="正方形/長方形 11"/>
            <p:cNvSpPr/>
            <p:nvPr/>
          </p:nvSpPr>
          <p:spPr>
            <a:xfrm>
              <a:off x="2328831" y="5940601"/>
              <a:ext cx="2006375" cy="3810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Severely damaged</a:t>
              </a:r>
            </a:p>
          </p:txBody>
        </p:sp>
        <p:sp>
          <p:nvSpPr>
            <p:cNvPr id="36" name="正方形/長方形 11"/>
            <p:cNvSpPr/>
            <p:nvPr/>
          </p:nvSpPr>
          <p:spPr>
            <a:xfrm>
              <a:off x="821481" y="5957191"/>
              <a:ext cx="1345753" cy="3810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Undamaged</a:t>
              </a:r>
            </a:p>
          </p:txBody>
        </p:sp>
      </p:grpSp>
      <p:sp>
        <p:nvSpPr>
          <p:cNvPr id="42" name="正方形/長方形 11"/>
          <p:cNvSpPr/>
          <p:nvPr/>
        </p:nvSpPr>
        <p:spPr>
          <a:xfrm rot="16200000">
            <a:off x="-903593" y="4635062"/>
            <a:ext cx="2152607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ja-JP" sz="1600" b="1" dirty="0" smtClean="0">
                <a:solidFill>
                  <a:prstClr val="black"/>
                </a:solidFill>
              </a:rPr>
              <a:t>Bending capacity (KN)</a:t>
            </a:r>
            <a:endParaRPr kumimoji="1" lang="en-US" altLang="ja-JP" sz="1600" b="1" dirty="0" smtClean="0">
              <a:solidFill>
                <a:prstClr val="black"/>
              </a:solidFill>
            </a:endParaRPr>
          </a:p>
        </p:txBody>
      </p:sp>
      <p:pic>
        <p:nvPicPr>
          <p:cNvPr id="46" name="Picture 45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5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05" y="2495134"/>
            <a:ext cx="167259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4" y="2495134"/>
            <a:ext cx="1637646" cy="126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1"/>
          <p:cNvSpPr txBox="1"/>
          <p:nvPr/>
        </p:nvSpPr>
        <p:spPr>
          <a:xfrm>
            <a:off x="3454982" y="4826713"/>
            <a:ext cx="597534" cy="214582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ysClr val="windowText" lastClr="000000"/>
                </a:solidFill>
              </a:rPr>
              <a:t>50%</a:t>
            </a:r>
          </a:p>
        </p:txBody>
      </p:sp>
      <p:sp>
        <p:nvSpPr>
          <p:cNvPr id="52" name="TextBox 1"/>
          <p:cNvSpPr txBox="1"/>
          <p:nvPr/>
        </p:nvSpPr>
        <p:spPr>
          <a:xfrm>
            <a:off x="1406981" y="3948577"/>
            <a:ext cx="866371" cy="143665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ysClr val="windowText" lastClr="000000"/>
                </a:solidFill>
              </a:rPr>
              <a:t>100</a:t>
            </a:r>
            <a:r>
              <a:rPr lang="en-US" sz="1800" dirty="0">
                <a:solidFill>
                  <a:sysClr val="windowText" lastClr="000000"/>
                </a:solidFill>
              </a:rPr>
              <a:t>%</a:t>
            </a:r>
          </a:p>
        </p:txBody>
      </p:sp>
      <p:sp>
        <p:nvSpPr>
          <p:cNvPr id="3" name="Left Arrow 2"/>
          <p:cNvSpPr/>
          <p:nvPr/>
        </p:nvSpPr>
        <p:spPr>
          <a:xfrm rot="1729130" flipH="1">
            <a:off x="1946291" y="4451148"/>
            <a:ext cx="1573621" cy="3289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47548" y="2555016"/>
            <a:ext cx="1736682" cy="1207536"/>
            <a:chOff x="5148597" y="2573418"/>
            <a:chExt cx="1736682" cy="120753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899" y="2582025"/>
              <a:ext cx="1529902" cy="1198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正方形/長方形 11"/>
            <p:cNvSpPr/>
            <p:nvPr/>
          </p:nvSpPr>
          <p:spPr>
            <a:xfrm>
              <a:off x="5148597" y="2573418"/>
              <a:ext cx="1736682" cy="264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prstClr val="white"/>
                  </a:solidFill>
                </a:rPr>
                <a:t>Severely damaged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11851" y="2555016"/>
            <a:ext cx="1776730" cy="1196527"/>
            <a:chOff x="7057500" y="2584427"/>
            <a:chExt cx="1776730" cy="1196527"/>
          </a:xfrm>
        </p:grpSpPr>
        <p:pic>
          <p:nvPicPr>
            <p:cNvPr id="61" name="Picture 60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500" y="2584427"/>
              <a:ext cx="1776730" cy="119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正方形/長方形 11"/>
            <p:cNvSpPr/>
            <p:nvPr/>
          </p:nvSpPr>
          <p:spPr>
            <a:xfrm>
              <a:off x="7057500" y="2596132"/>
              <a:ext cx="1776729" cy="25267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prstClr val="white"/>
                  </a:solidFill>
                </a:rPr>
                <a:t>Undamaged</a:t>
              </a:r>
            </a:p>
          </p:txBody>
        </p:sp>
      </p:grpSp>
      <p:sp>
        <p:nvSpPr>
          <p:cNvPr id="65" name="正方形/長方形 11"/>
          <p:cNvSpPr/>
          <p:nvPr/>
        </p:nvSpPr>
        <p:spPr>
          <a:xfrm>
            <a:off x="7128152" y="6113342"/>
            <a:ext cx="1752600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prstClr val="black"/>
                </a:solidFill>
              </a:rPr>
              <a:t>Severely damaged</a:t>
            </a:r>
          </a:p>
        </p:txBody>
      </p:sp>
      <p:sp>
        <p:nvSpPr>
          <p:cNvPr id="66" name="正方形/長方形 11"/>
          <p:cNvSpPr/>
          <p:nvPr/>
        </p:nvSpPr>
        <p:spPr>
          <a:xfrm>
            <a:off x="5568059" y="6117221"/>
            <a:ext cx="1345753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>
                <a:solidFill>
                  <a:prstClr val="black"/>
                </a:solidFill>
              </a:rPr>
              <a:t>Undamaged</a:t>
            </a:r>
          </a:p>
        </p:txBody>
      </p:sp>
      <p:sp>
        <p:nvSpPr>
          <p:cNvPr id="67" name="TextBox 1"/>
          <p:cNvSpPr txBox="1"/>
          <p:nvPr/>
        </p:nvSpPr>
        <p:spPr>
          <a:xfrm>
            <a:off x="7927953" y="5321712"/>
            <a:ext cx="597534" cy="214582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ysClr val="windowText" lastClr="000000"/>
                </a:solidFill>
              </a:rPr>
              <a:t>51%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68" name="TextBox 1"/>
          <p:cNvSpPr txBox="1"/>
          <p:nvPr/>
        </p:nvSpPr>
        <p:spPr>
          <a:xfrm>
            <a:off x="5867400" y="3991470"/>
            <a:ext cx="747072" cy="275940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ysClr val="windowText" lastClr="000000"/>
                </a:solidFill>
              </a:rPr>
              <a:t>170%</a:t>
            </a:r>
            <a:endParaRPr lang="en-US" sz="1800" dirty="0">
              <a:solidFill>
                <a:sysClr val="windowText" lastClr="000000"/>
              </a:solidFill>
            </a:endParaRPr>
          </a:p>
        </p:txBody>
      </p:sp>
      <p:sp>
        <p:nvSpPr>
          <p:cNvPr id="69" name="Left Arrow 68"/>
          <p:cNvSpPr/>
          <p:nvPr/>
        </p:nvSpPr>
        <p:spPr>
          <a:xfrm rot="2282051" flipH="1">
            <a:off x="6520793" y="4616801"/>
            <a:ext cx="1597597" cy="3289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1"/>
          <p:cNvSpPr txBox="1"/>
          <p:nvPr/>
        </p:nvSpPr>
        <p:spPr>
          <a:xfrm>
            <a:off x="6988581" y="3925160"/>
            <a:ext cx="2111946" cy="46880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ysClr val="windowText" lastClr="000000"/>
                </a:solidFill>
              </a:rPr>
              <a:t>Percentage of 15 days target mean strength = 67.86 MPa </a:t>
            </a:r>
            <a:endParaRPr 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71" name="正方形/長方形 11"/>
          <p:cNvSpPr/>
          <p:nvPr/>
        </p:nvSpPr>
        <p:spPr>
          <a:xfrm rot="16200000">
            <a:off x="3370943" y="4869811"/>
            <a:ext cx="2913201" cy="381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GB" altLang="ja-JP" sz="1600" b="1" dirty="0" smtClean="0">
                <a:solidFill>
                  <a:prstClr val="black"/>
                </a:solidFill>
              </a:rPr>
              <a:t>Compressive strength (MPa)</a:t>
            </a:r>
            <a:endParaRPr kumimoji="1" lang="en-US" altLang="ja-JP" sz="1600" b="1" dirty="0" smtClean="0">
              <a:solidFill>
                <a:prstClr val="black"/>
              </a:solidFill>
            </a:endParaRPr>
          </a:p>
        </p:txBody>
      </p:sp>
      <p:sp>
        <p:nvSpPr>
          <p:cNvPr id="73" name="正方形/長方形 11"/>
          <p:cNvSpPr/>
          <p:nvPr/>
        </p:nvSpPr>
        <p:spPr>
          <a:xfrm>
            <a:off x="872972" y="2425623"/>
            <a:ext cx="1776729" cy="25267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 smtClean="0">
                <a:solidFill>
                  <a:prstClr val="white"/>
                </a:solidFill>
              </a:rPr>
              <a:t>Undamaged</a:t>
            </a:r>
          </a:p>
        </p:txBody>
      </p:sp>
      <p:sp>
        <p:nvSpPr>
          <p:cNvPr id="74" name="正方形/長方形 11"/>
          <p:cNvSpPr/>
          <p:nvPr/>
        </p:nvSpPr>
        <p:spPr>
          <a:xfrm>
            <a:off x="2673674" y="2422824"/>
            <a:ext cx="1736682" cy="2643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600" b="1" dirty="0" smtClean="0">
                <a:solidFill>
                  <a:prstClr val="white"/>
                </a:solidFill>
              </a:rPr>
              <a:t>Severely damaged</a:t>
            </a:r>
          </a:p>
        </p:txBody>
      </p:sp>
    </p:spTree>
    <p:extLst>
      <p:ext uri="{BB962C8B-B14F-4D97-AF65-F5344CB8AC3E}">
        <p14:creationId xmlns:p14="http://schemas.microsoft.com/office/powerpoint/2010/main" val="41087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6"/>
    </mc:Choice>
    <mc:Fallback xmlns="">
      <p:transition spd="slow" advTm="1133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</a:rPr>
              <a:t>Simulation of damage by discrete analysis</a:t>
            </a:r>
            <a:endParaRPr lang="en-US" sz="3600" dirty="0">
              <a:solidFill>
                <a:prstClr val="white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-50270" y="-11005"/>
            <a:ext cx="540000" cy="622666"/>
            <a:chOff x="3498588" y="4634734"/>
            <a:chExt cx="679879" cy="72949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2" name="Oval 91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2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5310" y="6457890"/>
            <a:ext cx="9067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BFBFB"/>
                </a:solidFill>
              </a:rPr>
              <a:t>Structural scale simulation is performed by RBSM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656860" y="6481641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11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82" name="グループ化 1059"/>
          <p:cNvGrpSpPr/>
          <p:nvPr/>
        </p:nvGrpSpPr>
        <p:grpSpPr>
          <a:xfrm>
            <a:off x="49466" y="1487176"/>
            <a:ext cx="2287288" cy="1684986"/>
            <a:chOff x="3136365" y="368514"/>
            <a:chExt cx="2931169" cy="2037804"/>
          </a:xfrm>
        </p:grpSpPr>
        <p:grpSp>
          <p:nvGrpSpPr>
            <p:cNvPr id="300" name="グループ化 1061"/>
            <p:cNvGrpSpPr/>
            <p:nvPr/>
          </p:nvGrpSpPr>
          <p:grpSpPr>
            <a:xfrm>
              <a:off x="3136365" y="368514"/>
              <a:ext cx="2931169" cy="2037804"/>
              <a:chOff x="3136366" y="368514"/>
              <a:chExt cx="2931174" cy="2038112"/>
            </a:xfrm>
          </p:grpSpPr>
          <p:pic>
            <p:nvPicPr>
              <p:cNvPr id="302" name="図 1062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3" t="2460" r="54363" b="58641"/>
              <a:stretch/>
            </p:blipFill>
            <p:spPr>
              <a:xfrm flipH="1">
                <a:off x="3168345" y="368514"/>
                <a:ext cx="1850042" cy="1551767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  <a:tailEnd w="sm" len="sm"/>
              </a:ln>
            </p:spPr>
          </p:pic>
          <p:sp>
            <p:nvSpPr>
              <p:cNvPr id="305" name="Text Box 10"/>
              <p:cNvSpPr txBox="1">
                <a:spLocks noChangeArrowheads="1"/>
              </p:cNvSpPr>
              <p:nvPr/>
            </p:nvSpPr>
            <p:spPr bwMode="auto">
              <a:xfrm>
                <a:off x="3136366" y="1955519"/>
                <a:ext cx="2931174" cy="451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182880" indent="-182880" algn="ctr"/>
                <a:r>
                  <a:rPr lang="en-US" sz="1400" kern="100" dirty="0">
                    <a:solidFill>
                      <a:srgbClr val="000000"/>
                    </a:solidFill>
                    <a:ea typeface="MS Mincho"/>
                  </a:rPr>
                  <a:t>Predicted failure pattern   </a:t>
                </a:r>
                <a:endParaRPr lang="en-US" sz="1400" dirty="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</p:grpSp>
        <p:grpSp>
          <p:nvGrpSpPr>
            <p:cNvPr id="286" name="グループ化 1070"/>
            <p:cNvGrpSpPr/>
            <p:nvPr/>
          </p:nvGrpSpPr>
          <p:grpSpPr>
            <a:xfrm>
              <a:off x="3311912" y="664322"/>
              <a:ext cx="1163383" cy="1294466"/>
              <a:chOff x="3311912" y="664322"/>
              <a:chExt cx="1163383" cy="1294466"/>
            </a:xfrm>
          </p:grpSpPr>
          <p:cxnSp>
            <p:nvCxnSpPr>
              <p:cNvPr id="290" name="直線矢印コネクタ 1071"/>
              <p:cNvCxnSpPr/>
              <p:nvPr/>
            </p:nvCxnSpPr>
            <p:spPr>
              <a:xfrm flipV="1">
                <a:off x="3692568" y="1293231"/>
                <a:ext cx="782727" cy="665557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91" name="直線矢印コネクタ 1072"/>
              <p:cNvCxnSpPr/>
              <p:nvPr/>
            </p:nvCxnSpPr>
            <p:spPr>
              <a:xfrm flipV="1">
                <a:off x="3799133" y="1144280"/>
                <a:ext cx="228023" cy="47227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sp>
            <p:nvSpPr>
              <p:cNvPr id="294" name="円/楕円 1075"/>
              <p:cNvSpPr/>
              <p:nvPr/>
            </p:nvSpPr>
            <p:spPr>
              <a:xfrm>
                <a:off x="4102103" y="1586998"/>
                <a:ext cx="185253" cy="19446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kern="100">
                    <a:solidFill>
                      <a:srgbClr val="002060"/>
                    </a:solidFill>
                    <a:latin typeface="Times New Roman"/>
                    <a:ea typeface="MS Mincho"/>
                  </a:rPr>
                  <a:t>1</a:t>
                </a:r>
                <a:endParaRPr lang="en-US" sz="120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  <p:sp>
            <p:nvSpPr>
              <p:cNvPr id="296" name="円/楕円 1077"/>
              <p:cNvSpPr/>
              <p:nvPr/>
            </p:nvSpPr>
            <p:spPr>
              <a:xfrm>
                <a:off x="4239243" y="751212"/>
                <a:ext cx="185253" cy="19446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kern="100" dirty="0">
                    <a:solidFill>
                      <a:srgbClr val="002060"/>
                    </a:solidFill>
                    <a:latin typeface="Times New Roman"/>
                    <a:ea typeface="MS Mincho"/>
                  </a:rPr>
                  <a:t>2</a:t>
                </a:r>
                <a:endParaRPr lang="en-US" sz="1200" dirty="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  <p:sp>
            <p:nvSpPr>
              <p:cNvPr id="298" name="円/楕円 1079"/>
              <p:cNvSpPr/>
              <p:nvPr/>
            </p:nvSpPr>
            <p:spPr>
              <a:xfrm>
                <a:off x="3311912" y="664322"/>
                <a:ext cx="185253" cy="19446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kern="100" dirty="0">
                    <a:solidFill>
                      <a:srgbClr val="002060"/>
                    </a:solidFill>
                    <a:latin typeface="Times New Roman"/>
                    <a:ea typeface="MS Mincho"/>
                  </a:rPr>
                  <a:t>3</a:t>
                </a:r>
                <a:endParaRPr lang="en-US" sz="1200" dirty="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</p:grpSp>
        <p:cxnSp>
          <p:nvCxnSpPr>
            <p:cNvPr id="288" name="直線矢印コネクタ 1082"/>
            <p:cNvCxnSpPr/>
            <p:nvPr/>
          </p:nvCxnSpPr>
          <p:spPr>
            <a:xfrm flipH="1" flipV="1">
              <a:off x="4362852" y="598122"/>
              <a:ext cx="149147" cy="244114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/>
              </a:solidFill>
              <a:prstDash val="sysDot"/>
              <a:headEnd type="triangle" w="sm" len="sm"/>
              <a:tailEnd type="triangle" w="sm" len="sm"/>
            </a:ln>
            <a:effectLst/>
          </p:spPr>
        </p:cxnSp>
        <p:cxnSp>
          <p:nvCxnSpPr>
            <p:cNvPr id="289" name="直線矢印コネクタ 1083"/>
            <p:cNvCxnSpPr/>
            <p:nvPr/>
          </p:nvCxnSpPr>
          <p:spPr>
            <a:xfrm flipH="1">
              <a:off x="4044260" y="974639"/>
              <a:ext cx="401343" cy="119989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/>
              </a:solidFill>
              <a:prstDash val="sysDot"/>
              <a:headEnd type="triangle" w="sm" len="sm"/>
              <a:tailEnd type="triangle" w="sm" len="sm"/>
            </a:ln>
            <a:effectLst/>
          </p:spPr>
        </p:cxnSp>
      </p:grpSp>
      <p:sp>
        <p:nvSpPr>
          <p:cNvPr id="283" name="フリーフォーム 1084"/>
          <p:cNvSpPr/>
          <p:nvPr/>
        </p:nvSpPr>
        <p:spPr>
          <a:xfrm>
            <a:off x="263651" y="1502138"/>
            <a:ext cx="477234" cy="373173"/>
          </a:xfrm>
          <a:custGeom>
            <a:avLst/>
            <a:gdLst>
              <a:gd name="connsiteX0" fmla="*/ 0 w 546157"/>
              <a:gd name="connsiteY0" fmla="*/ 376518 h 413756"/>
              <a:gd name="connsiteX1" fmla="*/ 293766 w 546157"/>
              <a:gd name="connsiteY1" fmla="*/ 0 h 413756"/>
              <a:gd name="connsiteX2" fmla="*/ 546157 w 546157"/>
              <a:gd name="connsiteY2" fmla="*/ 53788 h 413756"/>
              <a:gd name="connsiteX3" fmla="*/ 281354 w 546157"/>
              <a:gd name="connsiteY3" fmla="*/ 413756 h 413756"/>
              <a:gd name="connsiteX4" fmla="*/ 0 w 546157"/>
              <a:gd name="connsiteY4" fmla="*/ 376518 h 41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157" h="413756">
                <a:moveTo>
                  <a:pt x="0" y="376518"/>
                </a:moveTo>
                <a:lnTo>
                  <a:pt x="293766" y="0"/>
                </a:lnTo>
                <a:lnTo>
                  <a:pt x="546157" y="53788"/>
                </a:lnTo>
                <a:lnTo>
                  <a:pt x="281354" y="413756"/>
                </a:lnTo>
                <a:lnTo>
                  <a:pt x="0" y="376518"/>
                </a:lnTo>
                <a:close/>
              </a:path>
            </a:pathLst>
          </a:custGeom>
          <a:noFill/>
          <a:ln w="19050" cap="flat" cmpd="sng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solidFill>
                  <a:prstClr val="black"/>
                </a:solidFill>
                <a:ea typeface="MS Mincho"/>
                <a:cs typeface="Mangal"/>
              </a:rPr>
              <a:t> 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24892" y="1688724"/>
            <a:ext cx="1901825" cy="1093470"/>
            <a:chOff x="2510367" y="1476092"/>
            <a:chExt cx="1901825" cy="1093470"/>
          </a:xfrm>
        </p:grpSpPr>
        <p:grpSp>
          <p:nvGrpSpPr>
            <p:cNvPr id="2" name="Group 1"/>
            <p:cNvGrpSpPr/>
            <p:nvPr/>
          </p:nvGrpSpPr>
          <p:grpSpPr>
            <a:xfrm>
              <a:off x="2510367" y="1476092"/>
              <a:ext cx="1901825" cy="1093470"/>
              <a:chOff x="3629343" y="2875757"/>
              <a:chExt cx="1901825" cy="1093470"/>
            </a:xfrm>
          </p:grpSpPr>
          <p:sp>
            <p:nvSpPr>
              <p:cNvPr id="246" name="正方形/長方形 1063"/>
              <p:cNvSpPr/>
              <p:nvPr/>
            </p:nvSpPr>
            <p:spPr>
              <a:xfrm>
                <a:off x="4748213" y="2875757"/>
                <a:ext cx="766445" cy="34861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kern="100">
                    <a:solidFill>
                      <a:srgbClr val="000000"/>
                    </a:solidFill>
                    <a:latin typeface="Times New Roman"/>
                    <a:ea typeface="MS Mincho"/>
                  </a:rPr>
                  <a:t>Top Surface</a:t>
                </a:r>
                <a:endParaRPr lang="en-US" sz="120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  <p:pic>
            <p:nvPicPr>
              <p:cNvPr id="247" name="Picture 246"/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54"/>
              <a:stretch/>
            </p:blipFill>
            <p:spPr bwMode="auto">
              <a:xfrm>
                <a:off x="3629343" y="2884012"/>
                <a:ext cx="1118235" cy="108521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</p:pic>
          <p:pic>
            <p:nvPicPr>
              <p:cNvPr id="248" name="Picture 247"/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776471" y="3209449"/>
                <a:ext cx="736600" cy="77279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</p:pic>
          <p:cxnSp>
            <p:nvCxnSpPr>
              <p:cNvPr id="249" name="直線矢印コネクタ 1073"/>
              <p:cNvCxnSpPr/>
              <p:nvPr/>
            </p:nvCxnSpPr>
            <p:spPr>
              <a:xfrm flipV="1">
                <a:off x="3993833" y="3016727"/>
                <a:ext cx="653415" cy="70104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50" name="直線矢印コネクタ 1074"/>
              <p:cNvCxnSpPr/>
              <p:nvPr/>
            </p:nvCxnSpPr>
            <p:spPr>
              <a:xfrm flipV="1">
                <a:off x="3993833" y="2980532"/>
                <a:ext cx="283845" cy="44513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sp>
            <p:nvSpPr>
              <p:cNvPr id="251" name="円/楕円 1076"/>
              <p:cNvSpPr/>
              <p:nvPr/>
            </p:nvSpPr>
            <p:spPr>
              <a:xfrm>
                <a:off x="4411663" y="3244057"/>
                <a:ext cx="184785" cy="19431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kern="100">
                    <a:solidFill>
                      <a:srgbClr val="002060"/>
                    </a:solidFill>
                    <a:latin typeface="Times New Roman"/>
                    <a:ea typeface="MS Mincho"/>
                  </a:rPr>
                  <a:t>1</a:t>
                </a:r>
                <a:endParaRPr lang="en-US" sz="1200">
                  <a:solidFill>
                    <a:prstClr val="black"/>
                  </a:solidFill>
                  <a:latin typeface="Times New Roman"/>
                  <a:ea typeface="MS Mincho"/>
                </a:endParaRPr>
              </a:p>
            </p:txBody>
          </p:sp>
          <p:cxnSp>
            <p:nvCxnSpPr>
              <p:cNvPr id="253" name="直線矢印コネクタ 1081"/>
              <p:cNvCxnSpPr/>
              <p:nvPr/>
            </p:nvCxnSpPr>
            <p:spPr>
              <a:xfrm flipV="1">
                <a:off x="5454968" y="3314542"/>
                <a:ext cx="0" cy="52451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sp>
            <p:nvSpPr>
              <p:cNvPr id="254" name="正方形/長方形 1085"/>
              <p:cNvSpPr/>
              <p:nvPr/>
            </p:nvSpPr>
            <p:spPr>
              <a:xfrm>
                <a:off x="4759008" y="3231992"/>
                <a:ext cx="207010" cy="660400"/>
              </a:xfrm>
              <a:prstGeom prst="rect">
                <a:avLst/>
              </a:pr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sysDot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>
                    <a:solidFill>
                      <a:prstClr val="black"/>
                    </a:solidFill>
                    <a:ea typeface="MS Mincho"/>
                    <a:cs typeface="Mangal"/>
                  </a:rPr>
                  <a:t> </a:t>
                </a:r>
              </a:p>
            </p:txBody>
          </p:sp>
          <p:cxnSp>
            <p:nvCxnSpPr>
              <p:cNvPr id="255" name="直線矢印コネクタ 1086"/>
              <p:cNvCxnSpPr/>
              <p:nvPr/>
            </p:nvCxnSpPr>
            <p:spPr>
              <a:xfrm flipV="1">
                <a:off x="5192078" y="3672047"/>
                <a:ext cx="210185" cy="23431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  <p:cxnSp>
            <p:nvCxnSpPr>
              <p:cNvPr id="256" name="直線矢印コネクタ 1087"/>
              <p:cNvCxnSpPr/>
              <p:nvPr/>
            </p:nvCxnSpPr>
            <p:spPr>
              <a:xfrm flipH="1" flipV="1">
                <a:off x="5134928" y="3265647"/>
                <a:ext cx="269240" cy="180975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4F81BD"/>
                </a:solidFill>
                <a:prstDash val="sysDot"/>
                <a:headEnd type="triangle" w="sm" len="sm"/>
                <a:tailEnd type="triangle" w="sm" len="sm"/>
              </a:ln>
              <a:effectLst/>
            </p:spPr>
          </p:cxnSp>
        </p:grpSp>
        <p:sp>
          <p:nvSpPr>
            <p:cNvPr id="397" name="円/楕円 1080"/>
            <p:cNvSpPr/>
            <p:nvPr/>
          </p:nvSpPr>
          <p:spPr>
            <a:xfrm>
              <a:off x="4135304" y="2065372"/>
              <a:ext cx="184785" cy="194310"/>
            </a:xfrm>
            <a:prstGeom prst="ellipse">
              <a:avLst/>
            </a:prstGeom>
            <a:noFill/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kern="100" dirty="0" smtClean="0">
                  <a:solidFill>
                    <a:srgbClr val="0070C0"/>
                  </a:solidFill>
                  <a:latin typeface="Times New Roman"/>
                  <a:ea typeface="MS Mincho"/>
                </a:rPr>
                <a:t>2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398" name="円/楕円 1080"/>
            <p:cNvSpPr/>
            <p:nvPr/>
          </p:nvSpPr>
          <p:spPr>
            <a:xfrm>
              <a:off x="3841010" y="2046957"/>
              <a:ext cx="184785" cy="194310"/>
            </a:xfrm>
            <a:prstGeom prst="ellipse">
              <a:avLst/>
            </a:prstGeom>
            <a:noFill/>
            <a:ln w="1905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dirty="0" smtClean="0">
                  <a:solidFill>
                    <a:prstClr val="black"/>
                  </a:solidFill>
                  <a:latin typeface="Times New Roman"/>
                  <a:ea typeface="MS Mincho"/>
                </a:rPr>
                <a:t>3</a:t>
              </a:r>
              <a:endParaRPr lang="en-US" sz="1200" dirty="0">
                <a:solidFill>
                  <a:prstClr val="black"/>
                </a:solidFill>
                <a:latin typeface="Times New Roman"/>
                <a:ea typeface="MS Mincho"/>
              </a:endParaRPr>
            </a:p>
          </p:txBody>
        </p:sp>
      </p:grpSp>
      <p:sp>
        <p:nvSpPr>
          <p:cNvPr id="399" name="Text Box 10"/>
          <p:cNvSpPr txBox="1">
            <a:spLocks noChangeArrowheads="1"/>
          </p:cNvSpPr>
          <p:nvPr/>
        </p:nvSpPr>
        <p:spPr bwMode="auto">
          <a:xfrm>
            <a:off x="2605409" y="2859224"/>
            <a:ext cx="2175301" cy="21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182880" indent="-182880" algn="just"/>
            <a:r>
              <a:rPr lang="en-US" sz="1400" kern="100" dirty="0">
                <a:solidFill>
                  <a:srgbClr val="000000"/>
                </a:solidFill>
                <a:ea typeface="MS Mincho"/>
              </a:rPr>
              <a:t>	</a:t>
            </a:r>
            <a:r>
              <a:rPr lang="en-US" sz="1400" kern="100" dirty="0" smtClean="0">
                <a:solidFill>
                  <a:srgbClr val="000000"/>
                </a:solidFill>
                <a:ea typeface="MS Mincho"/>
              </a:rPr>
              <a:t>Observed failure pattern </a:t>
            </a:r>
            <a:endParaRPr lang="en-US" sz="1400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09875" y="1000698"/>
            <a:ext cx="4213015" cy="2205912"/>
            <a:chOff x="240191" y="897921"/>
            <a:chExt cx="4213015" cy="2205912"/>
          </a:xfrm>
        </p:grpSpPr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669" y="897921"/>
              <a:ext cx="1354503" cy="2104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" name="Picture 9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2687" y="981699"/>
              <a:ext cx="1450519" cy="1984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1" y="1075053"/>
              <a:ext cx="1084348" cy="202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3" name="Rectangle 402"/>
          <p:cNvSpPr/>
          <p:nvPr/>
        </p:nvSpPr>
        <p:spPr>
          <a:xfrm>
            <a:off x="4689977" y="713134"/>
            <a:ext cx="4425068" cy="2715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309" y="713134"/>
            <a:ext cx="4622891" cy="27158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24" name="Group 423"/>
          <p:cNvGrpSpPr/>
          <p:nvPr/>
        </p:nvGrpSpPr>
        <p:grpSpPr>
          <a:xfrm>
            <a:off x="47668" y="4691895"/>
            <a:ext cx="1872648" cy="1346083"/>
            <a:chOff x="0" y="1699065"/>
            <a:chExt cx="2623458" cy="1789919"/>
          </a:xfrm>
        </p:grpSpPr>
        <p:grpSp>
          <p:nvGrpSpPr>
            <p:cNvPr id="431" name="グループ化 35"/>
            <p:cNvGrpSpPr/>
            <p:nvPr/>
          </p:nvGrpSpPr>
          <p:grpSpPr>
            <a:xfrm>
              <a:off x="0" y="1699065"/>
              <a:ext cx="2623458" cy="1789919"/>
              <a:chOff x="0" y="1699065"/>
              <a:chExt cx="2623458" cy="1789919"/>
            </a:xfrm>
          </p:grpSpPr>
          <p:sp>
            <p:nvSpPr>
              <p:cNvPr id="435" name="フリーフォーム 32"/>
              <p:cNvSpPr/>
              <p:nvPr/>
            </p:nvSpPr>
            <p:spPr>
              <a:xfrm>
                <a:off x="0" y="1709952"/>
                <a:ext cx="2514599" cy="1447800"/>
              </a:xfrm>
              <a:custGeom>
                <a:avLst/>
                <a:gdLst>
                  <a:gd name="connsiteX0" fmla="*/ 0 w 4702628"/>
                  <a:gd name="connsiteY0" fmla="*/ 544286 h 2699657"/>
                  <a:gd name="connsiteX1" fmla="*/ 1121228 w 4702628"/>
                  <a:gd name="connsiteY1" fmla="*/ 1143000 h 2699657"/>
                  <a:gd name="connsiteX2" fmla="*/ 1796143 w 4702628"/>
                  <a:gd name="connsiteY2" fmla="*/ 1491343 h 2699657"/>
                  <a:gd name="connsiteX3" fmla="*/ 2155371 w 4702628"/>
                  <a:gd name="connsiteY3" fmla="*/ 1687286 h 2699657"/>
                  <a:gd name="connsiteX4" fmla="*/ 2416628 w 4702628"/>
                  <a:gd name="connsiteY4" fmla="*/ 1839686 h 2699657"/>
                  <a:gd name="connsiteX5" fmla="*/ 4005943 w 4702628"/>
                  <a:gd name="connsiteY5" fmla="*/ 2699657 h 2699657"/>
                  <a:gd name="connsiteX6" fmla="*/ 4702628 w 4702628"/>
                  <a:gd name="connsiteY6" fmla="*/ 2536372 h 2699657"/>
                  <a:gd name="connsiteX7" fmla="*/ 4702628 w 4702628"/>
                  <a:gd name="connsiteY7" fmla="*/ 1763486 h 2699657"/>
                  <a:gd name="connsiteX8" fmla="*/ 4648200 w 4702628"/>
                  <a:gd name="connsiteY8" fmla="*/ 1654629 h 2699657"/>
                  <a:gd name="connsiteX9" fmla="*/ 4386943 w 4702628"/>
                  <a:gd name="connsiteY9" fmla="*/ 1556657 h 2699657"/>
                  <a:gd name="connsiteX10" fmla="*/ 3679371 w 4702628"/>
                  <a:gd name="connsiteY10" fmla="*/ 1338943 h 2699657"/>
                  <a:gd name="connsiteX11" fmla="*/ 3581400 w 4702628"/>
                  <a:gd name="connsiteY11" fmla="*/ 1240972 h 2699657"/>
                  <a:gd name="connsiteX12" fmla="*/ 3450771 w 4702628"/>
                  <a:gd name="connsiteY12" fmla="*/ 1208315 h 2699657"/>
                  <a:gd name="connsiteX13" fmla="*/ 3352800 w 4702628"/>
                  <a:gd name="connsiteY13" fmla="*/ 1230086 h 2699657"/>
                  <a:gd name="connsiteX14" fmla="*/ 3189514 w 4702628"/>
                  <a:gd name="connsiteY14" fmla="*/ 1186543 h 2699657"/>
                  <a:gd name="connsiteX15" fmla="*/ 3167743 w 4702628"/>
                  <a:gd name="connsiteY15" fmla="*/ 1099457 h 2699657"/>
                  <a:gd name="connsiteX16" fmla="*/ 3037114 w 4702628"/>
                  <a:gd name="connsiteY16" fmla="*/ 1045029 h 2699657"/>
                  <a:gd name="connsiteX17" fmla="*/ 2928257 w 4702628"/>
                  <a:gd name="connsiteY17" fmla="*/ 1055915 h 2699657"/>
                  <a:gd name="connsiteX18" fmla="*/ 2895600 w 4702628"/>
                  <a:gd name="connsiteY18" fmla="*/ 1066800 h 2699657"/>
                  <a:gd name="connsiteX19" fmla="*/ 2111828 w 4702628"/>
                  <a:gd name="connsiteY19" fmla="*/ 805543 h 2699657"/>
                  <a:gd name="connsiteX20" fmla="*/ 1828800 w 4702628"/>
                  <a:gd name="connsiteY20" fmla="*/ 685800 h 2699657"/>
                  <a:gd name="connsiteX21" fmla="*/ 968828 w 4702628"/>
                  <a:gd name="connsiteY21" fmla="*/ 283029 h 2699657"/>
                  <a:gd name="connsiteX22" fmla="*/ 892628 w 4702628"/>
                  <a:gd name="connsiteY22" fmla="*/ 185057 h 2699657"/>
                  <a:gd name="connsiteX23" fmla="*/ 696686 w 4702628"/>
                  <a:gd name="connsiteY23" fmla="*/ 152400 h 2699657"/>
                  <a:gd name="connsiteX24" fmla="*/ 402771 w 4702628"/>
                  <a:gd name="connsiteY24" fmla="*/ 0 h 2699657"/>
                  <a:gd name="connsiteX25" fmla="*/ 87086 w 4702628"/>
                  <a:gd name="connsiteY25" fmla="*/ 10886 h 2699657"/>
                  <a:gd name="connsiteX26" fmla="*/ 0 w 4702628"/>
                  <a:gd name="connsiteY26" fmla="*/ 544286 h 269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02628" h="2699657">
                    <a:moveTo>
                      <a:pt x="0" y="544286"/>
                    </a:moveTo>
                    <a:lnTo>
                      <a:pt x="1121228" y="1143000"/>
                    </a:lnTo>
                    <a:lnTo>
                      <a:pt x="1796143" y="1491343"/>
                    </a:lnTo>
                    <a:lnTo>
                      <a:pt x="2155371" y="1687286"/>
                    </a:lnTo>
                    <a:lnTo>
                      <a:pt x="2416628" y="1839686"/>
                    </a:lnTo>
                    <a:lnTo>
                      <a:pt x="4005943" y="2699657"/>
                    </a:lnTo>
                    <a:lnTo>
                      <a:pt x="4702628" y="2536372"/>
                    </a:lnTo>
                    <a:lnTo>
                      <a:pt x="4702628" y="1763486"/>
                    </a:lnTo>
                    <a:lnTo>
                      <a:pt x="4648200" y="1654629"/>
                    </a:lnTo>
                    <a:lnTo>
                      <a:pt x="4386943" y="1556657"/>
                    </a:lnTo>
                    <a:lnTo>
                      <a:pt x="3679371" y="1338943"/>
                    </a:lnTo>
                    <a:lnTo>
                      <a:pt x="3581400" y="1240972"/>
                    </a:lnTo>
                    <a:lnTo>
                      <a:pt x="3450771" y="1208315"/>
                    </a:lnTo>
                    <a:lnTo>
                      <a:pt x="3352800" y="1230086"/>
                    </a:lnTo>
                    <a:lnTo>
                      <a:pt x="3189514" y="1186543"/>
                    </a:lnTo>
                    <a:lnTo>
                      <a:pt x="3167743" y="1099457"/>
                    </a:lnTo>
                    <a:lnTo>
                      <a:pt x="3037114" y="1045029"/>
                    </a:lnTo>
                    <a:lnTo>
                      <a:pt x="2928257" y="1055915"/>
                    </a:lnTo>
                    <a:lnTo>
                      <a:pt x="2895600" y="1066800"/>
                    </a:lnTo>
                    <a:lnTo>
                      <a:pt x="2111828" y="805543"/>
                    </a:lnTo>
                    <a:lnTo>
                      <a:pt x="1828800" y="685800"/>
                    </a:lnTo>
                    <a:lnTo>
                      <a:pt x="968828" y="283029"/>
                    </a:lnTo>
                    <a:lnTo>
                      <a:pt x="892628" y="185057"/>
                    </a:lnTo>
                    <a:lnTo>
                      <a:pt x="696686" y="152400"/>
                    </a:lnTo>
                    <a:lnTo>
                      <a:pt x="402771" y="0"/>
                    </a:lnTo>
                    <a:lnTo>
                      <a:pt x="87086" y="10886"/>
                    </a:lnTo>
                    <a:lnTo>
                      <a:pt x="0" y="544286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436" name="直線矢印コネクタ 3"/>
              <p:cNvCxnSpPr>
                <a:stCxn id="435" idx="5"/>
                <a:endCxn id="435" idx="3"/>
              </p:cNvCxnSpPr>
              <p:nvPr/>
            </p:nvCxnSpPr>
            <p:spPr>
              <a:xfrm flipH="1" flipV="1">
                <a:off x="1152524" y="2614826"/>
                <a:ext cx="989542" cy="54292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37" name="直線矢印コネクタ 33"/>
              <p:cNvCxnSpPr/>
              <p:nvPr/>
            </p:nvCxnSpPr>
            <p:spPr>
              <a:xfrm flipV="1">
                <a:off x="2139650" y="2085510"/>
                <a:ext cx="51327" cy="105929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438" name="直線矢印コネクタ 34"/>
              <p:cNvCxnSpPr/>
              <p:nvPr/>
            </p:nvCxnSpPr>
            <p:spPr>
              <a:xfrm flipV="1">
                <a:off x="2139650" y="3081552"/>
                <a:ext cx="483808" cy="762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39" name="テキスト ボックス 18"/>
              <p:cNvSpPr txBox="1"/>
              <p:nvPr/>
            </p:nvSpPr>
            <p:spPr>
              <a:xfrm>
                <a:off x="685800" y="2433852"/>
                <a:ext cx="296876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FF0000"/>
                    </a:solidFill>
                    <a:ea typeface="MS Mincho"/>
                    <a:cs typeface="Mangal"/>
                  </a:rPr>
                  <a:t>Y</a:t>
                </a:r>
                <a:endParaRPr lang="en-US" sz="1400" kern="0" dirty="0">
                  <a:solidFill>
                    <a:srgbClr val="FF0000"/>
                  </a:solidFill>
                  <a:latin typeface="Times New Roman"/>
                  <a:ea typeface="MS Mincho"/>
                </a:endParaRPr>
              </a:p>
            </p:txBody>
          </p:sp>
          <p:sp>
            <p:nvSpPr>
              <p:cNvPr id="440" name="テキスト ボックス 38"/>
              <p:cNvSpPr txBox="1"/>
              <p:nvPr/>
            </p:nvSpPr>
            <p:spPr>
              <a:xfrm>
                <a:off x="2312278" y="3119652"/>
                <a:ext cx="304892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defRPr/>
                </a:pPr>
                <a:r>
                  <a:rPr lang="en-US" sz="1400" kern="0" dirty="0">
                    <a:solidFill>
                      <a:srgbClr val="FF0000"/>
                    </a:solidFill>
                    <a:ea typeface="MS Mincho"/>
                    <a:cs typeface="Mangal"/>
                  </a:rPr>
                  <a:t>X</a:t>
                </a:r>
                <a:endParaRPr lang="en-US" sz="1400" kern="0" dirty="0">
                  <a:solidFill>
                    <a:srgbClr val="FF0000"/>
                  </a:solidFill>
                  <a:latin typeface="Times New Roman"/>
                  <a:ea typeface="MS Mincho"/>
                </a:endParaRPr>
              </a:p>
            </p:txBody>
          </p:sp>
          <p:sp>
            <p:nvSpPr>
              <p:cNvPr id="441" name="テキスト ボックス 39"/>
              <p:cNvSpPr txBox="1"/>
              <p:nvPr/>
            </p:nvSpPr>
            <p:spPr>
              <a:xfrm>
                <a:off x="2038531" y="1699065"/>
                <a:ext cx="292068" cy="36933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defRPr/>
                </a:pPr>
                <a:r>
                  <a:rPr lang="en-US" sz="1400" kern="0">
                    <a:solidFill>
                      <a:srgbClr val="FF0000"/>
                    </a:solidFill>
                    <a:ea typeface="MS Mincho"/>
                    <a:cs typeface="Mangal"/>
                  </a:rPr>
                  <a:t>Z</a:t>
                </a:r>
                <a:endParaRPr lang="en-US" sz="1400" kern="0">
                  <a:solidFill>
                    <a:srgbClr val="FF0000"/>
                  </a:solidFill>
                  <a:latin typeface="Times New Roman"/>
                  <a:ea typeface="MS Mincho"/>
                </a:endParaRPr>
              </a:p>
            </p:txBody>
          </p:sp>
        </p:grpSp>
        <p:sp>
          <p:nvSpPr>
            <p:cNvPr id="432" name="フリーフォーム 2"/>
            <p:cNvSpPr/>
            <p:nvPr/>
          </p:nvSpPr>
          <p:spPr>
            <a:xfrm>
              <a:off x="2133600" y="2586253"/>
              <a:ext cx="381000" cy="566057"/>
            </a:xfrm>
            <a:custGeom>
              <a:avLst/>
              <a:gdLst>
                <a:gd name="connsiteX0" fmla="*/ 0 w 381000"/>
                <a:gd name="connsiteY0" fmla="*/ 566057 h 566057"/>
                <a:gd name="connsiteX1" fmla="*/ 54429 w 381000"/>
                <a:gd name="connsiteY1" fmla="*/ 293914 h 566057"/>
                <a:gd name="connsiteX2" fmla="*/ 108857 w 381000"/>
                <a:gd name="connsiteY2" fmla="*/ 65314 h 566057"/>
                <a:gd name="connsiteX3" fmla="*/ 337457 w 381000"/>
                <a:gd name="connsiteY3" fmla="*/ 0 h 566057"/>
                <a:gd name="connsiteX4" fmla="*/ 381000 w 381000"/>
                <a:gd name="connsiteY4" fmla="*/ 65314 h 566057"/>
                <a:gd name="connsiteX5" fmla="*/ 381000 w 381000"/>
                <a:gd name="connsiteY5" fmla="*/ 489857 h 566057"/>
                <a:gd name="connsiteX6" fmla="*/ 0 w 381000"/>
                <a:gd name="connsiteY6" fmla="*/ 566057 h 5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566057">
                  <a:moveTo>
                    <a:pt x="0" y="566057"/>
                  </a:moveTo>
                  <a:lnTo>
                    <a:pt x="54429" y="293914"/>
                  </a:lnTo>
                  <a:lnTo>
                    <a:pt x="108857" y="65314"/>
                  </a:lnTo>
                  <a:lnTo>
                    <a:pt x="337457" y="0"/>
                  </a:lnTo>
                  <a:lnTo>
                    <a:pt x="381000" y="65314"/>
                  </a:lnTo>
                  <a:lnTo>
                    <a:pt x="381000" y="489857"/>
                  </a:lnTo>
                  <a:lnTo>
                    <a:pt x="0" y="566057"/>
                  </a:lnTo>
                  <a:close/>
                </a:path>
              </a:pathLst>
            </a:custGeom>
            <a:solidFill>
              <a:srgbClr val="0000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433" name="カギ線コネクタ 5"/>
            <p:cNvCxnSpPr/>
            <p:nvPr/>
          </p:nvCxnSpPr>
          <p:spPr>
            <a:xfrm rot="10800000" flipV="1">
              <a:off x="1435716" y="3081550"/>
              <a:ext cx="876562" cy="267647"/>
            </a:xfrm>
            <a:prstGeom prst="bentConnector3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434" name="テキスト ボックス 19"/>
            <p:cNvSpPr txBox="1"/>
            <p:nvPr/>
          </p:nvSpPr>
          <p:spPr>
            <a:xfrm>
              <a:off x="201401" y="3103559"/>
              <a:ext cx="1719711" cy="3702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srgbClr val="0000FF"/>
                  </a:solidFill>
                  <a:ea typeface="MS Mincho"/>
                  <a:cs typeface="Mangal"/>
                </a:rPr>
                <a:t>Front face</a:t>
              </a:r>
              <a:endParaRPr lang="en-US" sz="1600" kern="0" dirty="0">
                <a:solidFill>
                  <a:srgbClr val="0000FF"/>
                </a:solidFill>
                <a:latin typeface="Times New Roman"/>
                <a:ea typeface="MS Mincho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06584" y="4632651"/>
            <a:ext cx="3670964" cy="1710546"/>
            <a:chOff x="2159268" y="4376086"/>
            <a:chExt cx="3670964" cy="1710546"/>
          </a:xfrm>
        </p:grpSpPr>
        <p:pic>
          <p:nvPicPr>
            <p:cNvPr id="42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268" y="4376086"/>
              <a:ext cx="1685925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6" name="Picture 10243" descr="C:\Users\Nagai\Downloads\Study at UT\Concrete\Concrete sleepers\JSN Masters thesis JSN\steel view\2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339" y="4601466"/>
              <a:ext cx="1701823" cy="939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7" name="直線コネクタ 51"/>
            <p:cNvCxnSpPr/>
            <p:nvPr/>
          </p:nvCxnSpPr>
          <p:spPr>
            <a:xfrm flipH="1">
              <a:off x="3268290" y="4946984"/>
              <a:ext cx="727191" cy="672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triangle" w="lg" len="lg"/>
            </a:ln>
            <a:effectLst/>
          </p:spPr>
        </p:cxnSp>
        <p:sp>
          <p:nvSpPr>
            <p:cNvPr id="428" name="テキスト ボックス 56"/>
            <p:cNvSpPr txBox="1"/>
            <p:nvPr/>
          </p:nvSpPr>
          <p:spPr>
            <a:xfrm>
              <a:off x="4010715" y="5563412"/>
              <a:ext cx="1535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400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Concrete element</a:t>
              </a:r>
            </a:p>
          </p:txBody>
        </p:sp>
        <p:cxnSp>
          <p:nvCxnSpPr>
            <p:cNvPr id="429" name="直線コネクタ 57"/>
            <p:cNvCxnSpPr/>
            <p:nvPr/>
          </p:nvCxnSpPr>
          <p:spPr>
            <a:xfrm flipH="1" flipV="1">
              <a:off x="3583852" y="5606041"/>
              <a:ext cx="669849" cy="79523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dash"/>
              <a:miter lim="800000"/>
              <a:headEnd type="none" w="med" len="med"/>
              <a:tailEnd type="triangle" w="lg" len="lg"/>
            </a:ln>
            <a:effectLst/>
          </p:spPr>
        </p:cxnSp>
        <p:sp>
          <p:nvSpPr>
            <p:cNvPr id="430" name="テキスト ボックス 56"/>
            <p:cNvSpPr txBox="1"/>
            <p:nvPr/>
          </p:nvSpPr>
          <p:spPr>
            <a:xfrm>
              <a:off x="4294886" y="5295332"/>
              <a:ext cx="15353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1" lang="en-US" altLang="ja-JP" sz="1400" kern="0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 strands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02203" y="4653641"/>
            <a:ext cx="2507051" cy="1428196"/>
            <a:chOff x="5493612" y="4356898"/>
            <a:chExt cx="2644109" cy="1490342"/>
          </a:xfrm>
        </p:grpSpPr>
        <p:grpSp>
          <p:nvGrpSpPr>
            <p:cNvPr id="443" name="Group 442"/>
            <p:cNvGrpSpPr/>
            <p:nvPr/>
          </p:nvGrpSpPr>
          <p:grpSpPr>
            <a:xfrm>
              <a:off x="6039039" y="4356898"/>
              <a:ext cx="2098682" cy="1402060"/>
              <a:chOff x="0" y="1355918"/>
              <a:chExt cx="2687211" cy="1842691"/>
            </a:xfrm>
          </p:grpSpPr>
          <p:grpSp>
            <p:nvGrpSpPr>
              <p:cNvPr id="447" name="グループ化 15"/>
              <p:cNvGrpSpPr/>
              <p:nvPr/>
            </p:nvGrpSpPr>
            <p:grpSpPr>
              <a:xfrm>
                <a:off x="0" y="1355918"/>
                <a:ext cx="2687211" cy="1842691"/>
                <a:chOff x="0" y="1355918"/>
                <a:chExt cx="2687211" cy="1842691"/>
              </a:xfrm>
            </p:grpSpPr>
            <p:sp>
              <p:nvSpPr>
                <p:cNvPr id="451" name="フリーフォーム 16"/>
                <p:cNvSpPr/>
                <p:nvPr/>
              </p:nvSpPr>
              <p:spPr>
                <a:xfrm>
                  <a:off x="0" y="1366805"/>
                  <a:ext cx="2514600" cy="1447800"/>
                </a:xfrm>
                <a:custGeom>
                  <a:avLst/>
                  <a:gdLst>
                    <a:gd name="connsiteX0" fmla="*/ 0 w 4702628"/>
                    <a:gd name="connsiteY0" fmla="*/ 544286 h 2699657"/>
                    <a:gd name="connsiteX1" fmla="*/ 1121228 w 4702628"/>
                    <a:gd name="connsiteY1" fmla="*/ 1143000 h 2699657"/>
                    <a:gd name="connsiteX2" fmla="*/ 1796143 w 4702628"/>
                    <a:gd name="connsiteY2" fmla="*/ 1491343 h 2699657"/>
                    <a:gd name="connsiteX3" fmla="*/ 2155371 w 4702628"/>
                    <a:gd name="connsiteY3" fmla="*/ 1687286 h 2699657"/>
                    <a:gd name="connsiteX4" fmla="*/ 2416628 w 4702628"/>
                    <a:gd name="connsiteY4" fmla="*/ 1839686 h 2699657"/>
                    <a:gd name="connsiteX5" fmla="*/ 4005943 w 4702628"/>
                    <a:gd name="connsiteY5" fmla="*/ 2699657 h 2699657"/>
                    <a:gd name="connsiteX6" fmla="*/ 4702628 w 4702628"/>
                    <a:gd name="connsiteY6" fmla="*/ 2536372 h 2699657"/>
                    <a:gd name="connsiteX7" fmla="*/ 4702628 w 4702628"/>
                    <a:gd name="connsiteY7" fmla="*/ 1763486 h 2699657"/>
                    <a:gd name="connsiteX8" fmla="*/ 4648200 w 4702628"/>
                    <a:gd name="connsiteY8" fmla="*/ 1654629 h 2699657"/>
                    <a:gd name="connsiteX9" fmla="*/ 4386943 w 4702628"/>
                    <a:gd name="connsiteY9" fmla="*/ 1556657 h 2699657"/>
                    <a:gd name="connsiteX10" fmla="*/ 3679371 w 4702628"/>
                    <a:gd name="connsiteY10" fmla="*/ 1338943 h 2699657"/>
                    <a:gd name="connsiteX11" fmla="*/ 3581400 w 4702628"/>
                    <a:gd name="connsiteY11" fmla="*/ 1240972 h 2699657"/>
                    <a:gd name="connsiteX12" fmla="*/ 3450771 w 4702628"/>
                    <a:gd name="connsiteY12" fmla="*/ 1208315 h 2699657"/>
                    <a:gd name="connsiteX13" fmla="*/ 3352800 w 4702628"/>
                    <a:gd name="connsiteY13" fmla="*/ 1230086 h 2699657"/>
                    <a:gd name="connsiteX14" fmla="*/ 3189514 w 4702628"/>
                    <a:gd name="connsiteY14" fmla="*/ 1186543 h 2699657"/>
                    <a:gd name="connsiteX15" fmla="*/ 3167743 w 4702628"/>
                    <a:gd name="connsiteY15" fmla="*/ 1099457 h 2699657"/>
                    <a:gd name="connsiteX16" fmla="*/ 3037114 w 4702628"/>
                    <a:gd name="connsiteY16" fmla="*/ 1045029 h 2699657"/>
                    <a:gd name="connsiteX17" fmla="*/ 2928257 w 4702628"/>
                    <a:gd name="connsiteY17" fmla="*/ 1055915 h 2699657"/>
                    <a:gd name="connsiteX18" fmla="*/ 2895600 w 4702628"/>
                    <a:gd name="connsiteY18" fmla="*/ 1066800 h 2699657"/>
                    <a:gd name="connsiteX19" fmla="*/ 2111828 w 4702628"/>
                    <a:gd name="connsiteY19" fmla="*/ 805543 h 2699657"/>
                    <a:gd name="connsiteX20" fmla="*/ 1828800 w 4702628"/>
                    <a:gd name="connsiteY20" fmla="*/ 685800 h 2699657"/>
                    <a:gd name="connsiteX21" fmla="*/ 968828 w 4702628"/>
                    <a:gd name="connsiteY21" fmla="*/ 283029 h 2699657"/>
                    <a:gd name="connsiteX22" fmla="*/ 892628 w 4702628"/>
                    <a:gd name="connsiteY22" fmla="*/ 185057 h 2699657"/>
                    <a:gd name="connsiteX23" fmla="*/ 696686 w 4702628"/>
                    <a:gd name="connsiteY23" fmla="*/ 152400 h 2699657"/>
                    <a:gd name="connsiteX24" fmla="*/ 402771 w 4702628"/>
                    <a:gd name="connsiteY24" fmla="*/ 0 h 2699657"/>
                    <a:gd name="connsiteX25" fmla="*/ 87086 w 4702628"/>
                    <a:gd name="connsiteY25" fmla="*/ 10886 h 2699657"/>
                    <a:gd name="connsiteX26" fmla="*/ 0 w 4702628"/>
                    <a:gd name="connsiteY26" fmla="*/ 544286 h 2699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02628" h="2699657">
                      <a:moveTo>
                        <a:pt x="0" y="544286"/>
                      </a:moveTo>
                      <a:lnTo>
                        <a:pt x="1121228" y="1143000"/>
                      </a:lnTo>
                      <a:lnTo>
                        <a:pt x="1796143" y="1491343"/>
                      </a:lnTo>
                      <a:lnTo>
                        <a:pt x="2155371" y="1687286"/>
                      </a:lnTo>
                      <a:lnTo>
                        <a:pt x="2416628" y="1839686"/>
                      </a:lnTo>
                      <a:lnTo>
                        <a:pt x="4005943" y="2699657"/>
                      </a:lnTo>
                      <a:lnTo>
                        <a:pt x="4702628" y="2536372"/>
                      </a:lnTo>
                      <a:lnTo>
                        <a:pt x="4702628" y="1763486"/>
                      </a:lnTo>
                      <a:lnTo>
                        <a:pt x="4648200" y="1654629"/>
                      </a:lnTo>
                      <a:lnTo>
                        <a:pt x="4386943" y="1556657"/>
                      </a:lnTo>
                      <a:lnTo>
                        <a:pt x="3679371" y="1338943"/>
                      </a:lnTo>
                      <a:lnTo>
                        <a:pt x="3581400" y="1240972"/>
                      </a:lnTo>
                      <a:lnTo>
                        <a:pt x="3450771" y="1208315"/>
                      </a:lnTo>
                      <a:lnTo>
                        <a:pt x="3352800" y="1230086"/>
                      </a:lnTo>
                      <a:lnTo>
                        <a:pt x="3189514" y="1186543"/>
                      </a:lnTo>
                      <a:lnTo>
                        <a:pt x="3167743" y="1099457"/>
                      </a:lnTo>
                      <a:lnTo>
                        <a:pt x="3037114" y="1045029"/>
                      </a:lnTo>
                      <a:lnTo>
                        <a:pt x="2928257" y="1055915"/>
                      </a:lnTo>
                      <a:lnTo>
                        <a:pt x="2895600" y="1066800"/>
                      </a:lnTo>
                      <a:lnTo>
                        <a:pt x="2111828" y="805543"/>
                      </a:lnTo>
                      <a:lnTo>
                        <a:pt x="1828800" y="685800"/>
                      </a:lnTo>
                      <a:lnTo>
                        <a:pt x="968828" y="283029"/>
                      </a:lnTo>
                      <a:lnTo>
                        <a:pt x="892628" y="185057"/>
                      </a:lnTo>
                      <a:lnTo>
                        <a:pt x="696686" y="152400"/>
                      </a:lnTo>
                      <a:lnTo>
                        <a:pt x="402771" y="0"/>
                      </a:lnTo>
                      <a:lnTo>
                        <a:pt x="87086" y="10886"/>
                      </a:lnTo>
                      <a:lnTo>
                        <a:pt x="0" y="544286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2400" kern="0">
                    <a:solidFill>
                      <a:sysClr val="window" lastClr="FFFFFF"/>
                    </a:solidFill>
                  </a:endParaRPr>
                </a:p>
              </p:txBody>
            </p:sp>
            <p:cxnSp>
              <p:nvCxnSpPr>
                <p:cNvPr id="452" name="直線矢印コネクタ 17"/>
                <p:cNvCxnSpPr>
                  <a:stCxn id="451" idx="5"/>
                  <a:endCxn id="451" idx="4"/>
                </p:cNvCxnSpPr>
                <p:nvPr/>
              </p:nvCxnSpPr>
              <p:spPr>
                <a:xfrm flipH="1" flipV="1">
                  <a:off x="1292226" y="2353411"/>
                  <a:ext cx="849842" cy="461194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53" name="直線矢印コネクタ 20"/>
                <p:cNvCxnSpPr/>
                <p:nvPr/>
              </p:nvCxnSpPr>
              <p:spPr>
                <a:xfrm flipV="1">
                  <a:off x="2139650" y="1742363"/>
                  <a:ext cx="51327" cy="1059294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arrow"/>
                </a:ln>
                <a:effectLst/>
              </p:spPr>
            </p:cxnSp>
            <p:cxnSp>
              <p:nvCxnSpPr>
                <p:cNvPr id="454" name="直線矢印コネクタ 21"/>
                <p:cNvCxnSpPr/>
                <p:nvPr/>
              </p:nvCxnSpPr>
              <p:spPr>
                <a:xfrm flipV="1">
                  <a:off x="2139650" y="2738405"/>
                  <a:ext cx="483808" cy="7620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455" name="テキスト ボックス 22"/>
                <p:cNvSpPr txBox="1"/>
                <p:nvPr/>
              </p:nvSpPr>
              <p:spPr>
                <a:xfrm>
                  <a:off x="979798" y="2250592"/>
                  <a:ext cx="368440" cy="422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FF0000"/>
                      </a:solidFill>
                      <a:ea typeface="MS Mincho"/>
                      <a:cs typeface="Mangal"/>
                    </a:rPr>
                    <a:t>Y</a:t>
                  </a:r>
                  <a:endParaRPr lang="en-US" sz="1600" kern="0" dirty="0">
                    <a:solidFill>
                      <a:srgbClr val="FF0000"/>
                    </a:solidFill>
                    <a:latin typeface="Times New Roman"/>
                    <a:ea typeface="MS Mincho"/>
                  </a:endParaRPr>
                </a:p>
              </p:txBody>
            </p:sp>
            <p:sp>
              <p:nvSpPr>
                <p:cNvPr id="456" name="テキスト ボックス 23"/>
                <p:cNvSpPr txBox="1"/>
                <p:nvPr/>
              </p:nvSpPr>
              <p:spPr>
                <a:xfrm>
                  <a:off x="2312278" y="2776504"/>
                  <a:ext cx="374933" cy="422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FF0000"/>
                      </a:solidFill>
                      <a:ea typeface="MS Mincho"/>
                      <a:cs typeface="Mangal"/>
                    </a:rPr>
                    <a:t>X</a:t>
                  </a:r>
                  <a:endParaRPr lang="en-US" sz="1600" kern="0" dirty="0">
                    <a:solidFill>
                      <a:srgbClr val="FF0000"/>
                    </a:solidFill>
                    <a:latin typeface="Times New Roman"/>
                    <a:ea typeface="MS Mincho"/>
                  </a:endParaRPr>
                </a:p>
              </p:txBody>
            </p:sp>
            <p:sp>
              <p:nvSpPr>
                <p:cNvPr id="457" name="テキスト ボックス 24"/>
                <p:cNvSpPr txBox="1"/>
                <p:nvPr/>
              </p:nvSpPr>
              <p:spPr>
                <a:xfrm>
                  <a:off x="2038531" y="1355918"/>
                  <a:ext cx="361944" cy="422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rgbClr val="FF0000"/>
                      </a:solidFill>
                      <a:ea typeface="MS Mincho"/>
                      <a:cs typeface="Mangal"/>
                    </a:rPr>
                    <a:t>Z</a:t>
                  </a:r>
                  <a:endParaRPr lang="en-US" sz="1600" kern="0" dirty="0">
                    <a:solidFill>
                      <a:srgbClr val="FF0000"/>
                    </a:solidFill>
                    <a:latin typeface="Times New Roman"/>
                    <a:ea typeface="MS Mincho"/>
                  </a:endParaRPr>
                </a:p>
              </p:txBody>
            </p:sp>
          </p:grpSp>
          <p:sp>
            <p:nvSpPr>
              <p:cNvPr id="448" name="フリーフォーム 25"/>
              <p:cNvSpPr/>
              <p:nvPr/>
            </p:nvSpPr>
            <p:spPr>
              <a:xfrm>
                <a:off x="827398" y="1764136"/>
                <a:ext cx="304799" cy="272141"/>
              </a:xfrm>
              <a:custGeom>
                <a:avLst/>
                <a:gdLst>
                  <a:gd name="connsiteX0" fmla="*/ 272143 w 337457"/>
                  <a:gd name="connsiteY0" fmla="*/ 0 h 370114"/>
                  <a:gd name="connsiteX1" fmla="*/ 87085 w 337457"/>
                  <a:gd name="connsiteY1" fmla="*/ 108857 h 370114"/>
                  <a:gd name="connsiteX2" fmla="*/ 0 w 337457"/>
                  <a:gd name="connsiteY2" fmla="*/ 370114 h 370114"/>
                  <a:gd name="connsiteX3" fmla="*/ 337457 w 337457"/>
                  <a:gd name="connsiteY3" fmla="*/ 206828 h 370114"/>
                  <a:gd name="connsiteX4" fmla="*/ 272143 w 337457"/>
                  <a:gd name="connsiteY4" fmla="*/ 0 h 370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457" h="370114">
                    <a:moveTo>
                      <a:pt x="272143" y="0"/>
                    </a:moveTo>
                    <a:lnTo>
                      <a:pt x="87085" y="108857"/>
                    </a:lnTo>
                    <a:lnTo>
                      <a:pt x="0" y="370114"/>
                    </a:lnTo>
                    <a:lnTo>
                      <a:pt x="337457" y="206828"/>
                    </a:lnTo>
                    <a:lnTo>
                      <a:pt x="272143" y="0"/>
                    </a:lnTo>
                    <a:close/>
                  </a:path>
                </a:pathLst>
              </a:custGeom>
              <a:solidFill>
                <a:srgbClr val="0000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2400" kern="0">
                  <a:solidFill>
                    <a:sysClr val="window" lastClr="FFFFFF"/>
                  </a:solidFill>
                </a:endParaRPr>
              </a:p>
            </p:txBody>
          </p:sp>
          <p:cxnSp>
            <p:nvCxnSpPr>
              <p:cNvPr id="449" name="直線矢印コネクタ 26"/>
              <p:cNvCxnSpPr/>
              <p:nvPr/>
            </p:nvCxnSpPr>
            <p:spPr>
              <a:xfrm>
                <a:off x="685800" y="2369455"/>
                <a:ext cx="1326998" cy="814099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0000FF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450" name="テキスト ボックス 27"/>
              <p:cNvSpPr txBox="1"/>
              <p:nvPr/>
            </p:nvSpPr>
            <p:spPr>
              <a:xfrm rot="1961355">
                <a:off x="647149" y="2645702"/>
                <a:ext cx="1128262" cy="422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FF"/>
                    </a:solidFill>
                    <a:ea typeface="MS Mincho"/>
                    <a:cs typeface="Mangal"/>
                  </a:rPr>
                  <a:t>1375mm</a:t>
                </a:r>
                <a:endParaRPr lang="en-US" sz="1600" kern="0" dirty="0">
                  <a:solidFill>
                    <a:srgbClr val="0000FF"/>
                  </a:solidFill>
                  <a:latin typeface="Times New Roman"/>
                  <a:ea typeface="MS Mincho"/>
                </a:endParaRPr>
              </a:p>
            </p:txBody>
          </p:sp>
        </p:grpSp>
        <p:cxnSp>
          <p:nvCxnSpPr>
            <p:cNvPr id="445" name="カギ線コネクタ 5"/>
            <p:cNvCxnSpPr/>
            <p:nvPr/>
          </p:nvCxnSpPr>
          <p:spPr>
            <a:xfrm rot="5400000">
              <a:off x="6105332" y="4817105"/>
              <a:ext cx="729863" cy="602517"/>
            </a:xfrm>
            <a:prstGeom prst="bentConnector3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446" name="テキスト ボックス 19"/>
            <p:cNvSpPr txBox="1"/>
            <p:nvPr/>
          </p:nvSpPr>
          <p:spPr>
            <a:xfrm>
              <a:off x="5493612" y="5366865"/>
              <a:ext cx="1079797" cy="4803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defRPr/>
              </a:pPr>
              <a:r>
                <a:rPr lang="en-US" sz="1600" dirty="0" smtClean="0">
                  <a:solidFill>
                    <a:srgbClr val="0000FF"/>
                  </a:solidFill>
                  <a:ea typeface="MS Mincho"/>
                  <a:cs typeface="Mangal"/>
                </a:rPr>
                <a:t>Section at middle </a:t>
              </a:r>
              <a:endParaRPr lang="en-US" sz="1600" kern="0" dirty="0">
                <a:solidFill>
                  <a:srgbClr val="0000FF"/>
                </a:solidFill>
                <a:latin typeface="Times New Roman"/>
                <a:ea typeface="MS Mincho"/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090" y="4708263"/>
            <a:ext cx="1314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" name="Text Box 1052"/>
          <p:cNvSpPr txBox="1"/>
          <p:nvPr/>
        </p:nvSpPr>
        <p:spPr>
          <a:xfrm>
            <a:off x="331010" y="6081587"/>
            <a:ext cx="4689976" cy="37630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ea typeface="MS Mincho"/>
                <a:cs typeface="Mangal"/>
              </a:rPr>
              <a:t>Section of model at the ends</a:t>
            </a:r>
            <a:endParaRPr lang="en-US" sz="2000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sp>
        <p:nvSpPr>
          <p:cNvPr id="461" name="Text Box 1052"/>
          <p:cNvSpPr txBox="1"/>
          <p:nvPr/>
        </p:nvSpPr>
        <p:spPr>
          <a:xfrm>
            <a:off x="5473142" y="6081587"/>
            <a:ext cx="3549798" cy="46213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ea typeface="MS Mincho"/>
                <a:cs typeface="Mangal"/>
              </a:rPr>
              <a:t>Section of model at the middle</a:t>
            </a:r>
            <a:endParaRPr lang="en-US" sz="2000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sp>
        <p:nvSpPr>
          <p:cNvPr id="83" name="TextBox 7"/>
          <p:cNvSpPr txBox="1"/>
          <p:nvPr/>
        </p:nvSpPr>
        <p:spPr>
          <a:xfrm>
            <a:off x="643154" y="774810"/>
            <a:ext cx="3504773" cy="3693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white"/>
                </a:solidFill>
                <a:ea typeface="MS Mincho"/>
                <a:cs typeface="Mangal"/>
              </a:rPr>
              <a:t>Structural scale simulation</a:t>
            </a:r>
            <a:endParaRPr lang="en-US" sz="2400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sp>
        <p:nvSpPr>
          <p:cNvPr id="85" name="TextBox 7"/>
          <p:cNvSpPr txBox="1"/>
          <p:nvPr/>
        </p:nvSpPr>
        <p:spPr>
          <a:xfrm>
            <a:off x="5156879" y="762814"/>
            <a:ext cx="3377521" cy="36933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white"/>
                </a:solidFill>
                <a:ea typeface="MS Mincho"/>
                <a:cs typeface="Mangal"/>
              </a:rPr>
              <a:t>Material scale simulation</a:t>
            </a:r>
            <a:endParaRPr lang="en-US" sz="2400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pic>
        <p:nvPicPr>
          <p:cNvPr id="98" name="図 50166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8157" r="1852" b="7078"/>
          <a:stretch/>
        </p:blipFill>
        <p:spPr bwMode="auto">
          <a:xfrm>
            <a:off x="1557936" y="1701856"/>
            <a:ext cx="1069720" cy="1080297"/>
          </a:xfrm>
          <a:prstGeom prst="rect">
            <a:avLst/>
          </a:prstGeom>
          <a:ln w="12700">
            <a:solidFill>
              <a:sysClr val="windowText" lastClr="000000"/>
            </a:solidFill>
            <a:prstDash val="sysDot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2611474" y="1993382"/>
            <a:ext cx="226836" cy="45630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Right Arrow 98"/>
          <p:cNvSpPr/>
          <p:nvPr/>
        </p:nvSpPr>
        <p:spPr>
          <a:xfrm>
            <a:off x="7379539" y="1896917"/>
            <a:ext cx="226836" cy="45630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TextBox 7"/>
          <p:cNvSpPr txBox="1"/>
          <p:nvPr/>
        </p:nvSpPr>
        <p:spPr>
          <a:xfrm>
            <a:off x="154113" y="2103504"/>
            <a:ext cx="1038997" cy="2769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ea typeface="MS Mincho"/>
                <a:cs typeface="Mangal"/>
              </a:rPr>
              <a:t>Concrete</a:t>
            </a:r>
            <a:endParaRPr lang="en-US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sp>
        <p:nvSpPr>
          <p:cNvPr id="15" name="Plus 14"/>
          <p:cNvSpPr/>
          <p:nvPr/>
        </p:nvSpPr>
        <p:spPr>
          <a:xfrm>
            <a:off x="1214396" y="2041660"/>
            <a:ext cx="362298" cy="400685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TextBox 7"/>
          <p:cNvSpPr txBox="1"/>
          <p:nvPr/>
        </p:nvSpPr>
        <p:spPr>
          <a:xfrm>
            <a:off x="1644375" y="2100134"/>
            <a:ext cx="778818" cy="2769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ea typeface="MS Mincho"/>
                <a:cs typeface="Mangal"/>
              </a:rPr>
              <a:t>Steel</a:t>
            </a:r>
            <a:endParaRPr lang="en-US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sp>
        <p:nvSpPr>
          <p:cNvPr id="105" name="TextBox 7"/>
          <p:cNvSpPr txBox="1"/>
          <p:nvPr/>
        </p:nvSpPr>
        <p:spPr>
          <a:xfrm>
            <a:off x="4858921" y="1990130"/>
            <a:ext cx="886313" cy="2769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ea typeface="MS Mincho"/>
                <a:cs typeface="Mangal"/>
              </a:rPr>
              <a:t>Mortar</a:t>
            </a:r>
            <a:endParaRPr lang="en-US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sp>
        <p:nvSpPr>
          <p:cNvPr id="106" name="Plus 105"/>
          <p:cNvSpPr/>
          <p:nvPr/>
        </p:nvSpPr>
        <p:spPr>
          <a:xfrm>
            <a:off x="5826342" y="1908716"/>
            <a:ext cx="362298" cy="400685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TextBox 7"/>
          <p:cNvSpPr txBox="1"/>
          <p:nvPr/>
        </p:nvSpPr>
        <p:spPr>
          <a:xfrm>
            <a:off x="6285364" y="1986760"/>
            <a:ext cx="978624" cy="276999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  <a:ea typeface="MS Mincho"/>
                <a:cs typeface="Mangal"/>
              </a:rPr>
              <a:t>Aggregate</a:t>
            </a:r>
            <a:endParaRPr lang="en-US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17009" y="3729094"/>
            <a:ext cx="5341235" cy="1003226"/>
            <a:chOff x="1562272" y="3706576"/>
            <a:chExt cx="5341235" cy="865311"/>
          </a:xfrm>
        </p:grpSpPr>
        <p:grpSp>
          <p:nvGrpSpPr>
            <p:cNvPr id="7" name="Group 6"/>
            <p:cNvGrpSpPr/>
            <p:nvPr/>
          </p:nvGrpSpPr>
          <p:grpSpPr>
            <a:xfrm>
              <a:off x="2165720" y="3706576"/>
              <a:ext cx="4737787" cy="865311"/>
              <a:chOff x="2165720" y="3706576"/>
              <a:chExt cx="4737787" cy="865311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165720" y="3706576"/>
                <a:ext cx="4737787" cy="726172"/>
                <a:chOff x="2107852" y="3845715"/>
                <a:chExt cx="4949940" cy="770388"/>
              </a:xfrm>
            </p:grpSpPr>
            <p:grpSp>
              <p:nvGrpSpPr>
                <p:cNvPr id="102" name="Group 101"/>
                <p:cNvGrpSpPr/>
                <p:nvPr/>
              </p:nvGrpSpPr>
              <p:grpSpPr>
                <a:xfrm>
                  <a:off x="2107853" y="3845715"/>
                  <a:ext cx="4949939" cy="602425"/>
                  <a:chOff x="1333500" y="1751013"/>
                  <a:chExt cx="7543800" cy="649287"/>
                </a:xfrm>
              </p:grpSpPr>
              <p:cxnSp>
                <p:nvCxnSpPr>
                  <p:cNvPr id="111" name="AutoShape 6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3500" y="2400300"/>
                    <a:ext cx="754380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" name="AutoShape 6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3500" y="1751013"/>
                    <a:ext cx="3365500" cy="15557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3" name="AutoShape 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333500" y="1751013"/>
                    <a:ext cx="0" cy="64928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4" name="AutoShape 6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99000" y="1906588"/>
                    <a:ext cx="0" cy="49371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5" name="AutoShape 6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77300" y="1751013"/>
                    <a:ext cx="0" cy="64928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6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521325" y="1906588"/>
                    <a:ext cx="0" cy="49371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7" name="AutoShape 6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99000" y="1906588"/>
                    <a:ext cx="82232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8" name="AutoShape 6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5521325" y="1751013"/>
                    <a:ext cx="3355975" cy="15557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03" name="AutoShape 69"/>
                <p:cNvCxnSpPr>
                  <a:cxnSpLocks noChangeShapeType="1"/>
                </p:cNvCxnSpPr>
                <p:nvPr/>
              </p:nvCxnSpPr>
              <p:spPr bwMode="auto">
                <a:xfrm>
                  <a:off x="2107852" y="4616103"/>
                  <a:ext cx="4949939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04" name="Text Box 70"/>
              <p:cNvSpPr txBox="1">
                <a:spLocks noChangeArrowheads="1"/>
              </p:cNvSpPr>
              <p:nvPr/>
            </p:nvSpPr>
            <p:spPr bwMode="auto">
              <a:xfrm>
                <a:off x="4378192" y="4349521"/>
                <a:ext cx="574808" cy="2223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altLang="ja-JP" sz="1100" dirty="0" smtClean="0">
                    <a:solidFill>
                      <a:prstClr val="black"/>
                    </a:solidFill>
                    <a:ea typeface="MS Mincho" pitchFamily="49" charset="-128"/>
                    <a:cs typeface="Arial" pitchFamily="34" charset="0"/>
                  </a:rPr>
                  <a:t>2750</a:t>
                </a:r>
                <a:endParaRPr lang="en-US" altLang="en-US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9" name="AutoShape 71"/>
            <p:cNvSpPr>
              <a:spLocks noChangeShapeType="1"/>
            </p:cNvSpPr>
            <p:nvPr/>
          </p:nvSpPr>
          <p:spPr bwMode="auto">
            <a:xfrm>
              <a:off x="1878037" y="3713139"/>
              <a:ext cx="0" cy="6311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Text Box 72"/>
            <p:cNvSpPr txBox="1">
              <a:spLocks noChangeArrowheads="1"/>
            </p:cNvSpPr>
            <p:nvPr/>
          </p:nvSpPr>
          <p:spPr bwMode="auto">
            <a:xfrm>
              <a:off x="1562272" y="3905913"/>
              <a:ext cx="539433" cy="2603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altLang="ja-JP" sz="1100" dirty="0" smtClean="0">
                  <a:solidFill>
                    <a:prstClr val="black"/>
                  </a:solidFill>
                  <a:ea typeface="MS Mincho" pitchFamily="49" charset="-128"/>
                  <a:cs typeface="Arial" pitchFamily="34" charset="0"/>
                </a:rPr>
                <a:t>235</a:t>
              </a:r>
              <a:endParaRPr lang="en-US" altLang="en-US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9" name="Rectangle 458"/>
          <p:cNvSpPr/>
          <p:nvPr/>
        </p:nvSpPr>
        <p:spPr>
          <a:xfrm>
            <a:off x="25309" y="3441882"/>
            <a:ext cx="9088751" cy="30204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39415" y="3078300"/>
            <a:ext cx="9053125" cy="3930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RBSM is very effective for simulation of cracking pattern in concrete  </a:t>
            </a:r>
          </a:p>
        </p:txBody>
      </p:sp>
      <p:sp>
        <p:nvSpPr>
          <p:cNvPr id="146" name="Text Box 59"/>
          <p:cNvSpPr txBox="1">
            <a:spLocks noChangeArrowheads="1"/>
          </p:cNvSpPr>
          <p:nvPr/>
        </p:nvSpPr>
        <p:spPr bwMode="auto">
          <a:xfrm>
            <a:off x="3428672" y="3574450"/>
            <a:ext cx="2316562" cy="1112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altLang="ja-JP" sz="1400" dirty="0" smtClean="0">
                <a:solidFill>
                  <a:prstClr val="black"/>
                </a:solidFill>
                <a:ea typeface="MS Mincho" pitchFamily="49" charset="-128"/>
                <a:cs typeface="Arial" pitchFamily="34" charset="0"/>
              </a:rPr>
              <a:t>Dimensions of the sleeper (mm)</a:t>
            </a:r>
            <a:endParaRPr lang="en-US" alt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183898" y="3535098"/>
            <a:ext cx="798030" cy="1097553"/>
            <a:chOff x="8025185" y="3431341"/>
            <a:chExt cx="798030" cy="1097553"/>
          </a:xfrm>
        </p:grpSpPr>
        <p:cxnSp>
          <p:nvCxnSpPr>
            <p:cNvPr id="7170" name="AutoShape 2"/>
            <p:cNvCxnSpPr>
              <a:cxnSpLocks noChangeShapeType="1"/>
            </p:cNvCxnSpPr>
            <p:nvPr/>
          </p:nvCxnSpPr>
          <p:spPr bwMode="auto">
            <a:xfrm>
              <a:off x="8063706" y="4274624"/>
              <a:ext cx="73977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73" name="AutoShape 5"/>
            <p:cNvCxnSpPr>
              <a:cxnSpLocks noChangeShapeType="1"/>
            </p:cNvCxnSpPr>
            <p:nvPr/>
          </p:nvCxnSpPr>
          <p:spPr bwMode="auto">
            <a:xfrm>
              <a:off x="8627269" y="3625337"/>
              <a:ext cx="176212" cy="6492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2" name="Group 31"/>
            <p:cNvGrpSpPr/>
            <p:nvPr/>
          </p:nvGrpSpPr>
          <p:grpSpPr>
            <a:xfrm>
              <a:off x="8025185" y="3431341"/>
              <a:ext cx="798030" cy="1097553"/>
              <a:chOff x="8025185" y="3431341"/>
              <a:chExt cx="798030" cy="1097553"/>
            </a:xfrm>
          </p:grpSpPr>
          <p:cxnSp>
            <p:nvCxnSpPr>
              <p:cNvPr id="7171" name="AutoShape 3"/>
              <p:cNvCxnSpPr>
                <a:cxnSpLocks noChangeShapeType="1"/>
              </p:cNvCxnSpPr>
              <p:nvPr/>
            </p:nvCxnSpPr>
            <p:spPr bwMode="auto">
              <a:xfrm>
                <a:off x="8216106" y="3625337"/>
                <a:ext cx="411163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72" name="AutoShape 4"/>
              <p:cNvCxnSpPr>
                <a:cxnSpLocks noChangeShapeType="1"/>
              </p:cNvCxnSpPr>
              <p:nvPr/>
            </p:nvCxnSpPr>
            <p:spPr bwMode="auto">
              <a:xfrm flipH="1">
                <a:off x="8063706" y="3625337"/>
                <a:ext cx="152400" cy="64928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74" name="AutoShape 6"/>
              <p:cNvCxnSpPr>
                <a:cxnSpLocks noChangeShapeType="1"/>
              </p:cNvCxnSpPr>
              <p:nvPr/>
            </p:nvCxnSpPr>
            <p:spPr bwMode="auto">
              <a:xfrm flipV="1">
                <a:off x="8425656" y="3625337"/>
                <a:ext cx="0" cy="649287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" name="AutoShape 7"/>
              <p:cNvSpPr>
                <a:spLocks noChangeArrowheads="1"/>
              </p:cNvSpPr>
              <p:nvPr/>
            </p:nvSpPr>
            <p:spPr bwMode="auto">
              <a:xfrm flipV="1">
                <a:off x="8146256" y="4144449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8244681" y="4144449"/>
                <a:ext cx="46038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9"/>
              <p:cNvSpPr>
                <a:spLocks noChangeArrowheads="1"/>
              </p:cNvSpPr>
              <p:nvPr/>
            </p:nvSpPr>
            <p:spPr bwMode="auto">
              <a:xfrm flipV="1">
                <a:off x="8335169" y="4144449"/>
                <a:ext cx="46037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 flipV="1">
                <a:off x="8463756" y="4144449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 flipV="1">
                <a:off x="8582819" y="4144449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auto">
              <a:xfrm flipV="1">
                <a:off x="8673306" y="4144449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auto">
              <a:xfrm flipV="1">
                <a:off x="8171656" y="4049199"/>
                <a:ext cx="44450" cy="46038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utoShape 14"/>
              <p:cNvSpPr>
                <a:spLocks noChangeArrowheads="1"/>
              </p:cNvSpPr>
              <p:nvPr/>
            </p:nvSpPr>
            <p:spPr bwMode="auto">
              <a:xfrm flipV="1">
                <a:off x="8263731" y="4049199"/>
                <a:ext cx="46038" cy="46038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AutoShape 15"/>
              <p:cNvSpPr>
                <a:spLocks noChangeArrowheads="1"/>
              </p:cNvSpPr>
              <p:nvPr/>
            </p:nvSpPr>
            <p:spPr bwMode="auto">
              <a:xfrm flipV="1">
                <a:off x="8536781" y="4049199"/>
                <a:ext cx="46038" cy="46038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16"/>
              <p:cNvSpPr>
                <a:spLocks noChangeArrowheads="1"/>
              </p:cNvSpPr>
              <p:nvPr/>
            </p:nvSpPr>
            <p:spPr bwMode="auto">
              <a:xfrm flipV="1">
                <a:off x="8627269" y="4049199"/>
                <a:ext cx="46037" cy="46038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 flipV="1">
                <a:off x="8309769" y="3950774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 flipV="1">
                <a:off x="8482806" y="3950774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 flipV="1">
                <a:off x="8200231" y="3896799"/>
                <a:ext cx="44450" cy="46038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20"/>
              <p:cNvSpPr>
                <a:spLocks noChangeArrowheads="1"/>
              </p:cNvSpPr>
              <p:nvPr/>
            </p:nvSpPr>
            <p:spPr bwMode="auto">
              <a:xfrm flipV="1">
                <a:off x="8582819" y="3904737"/>
                <a:ext cx="44450" cy="46037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auto">
              <a:xfrm flipV="1">
                <a:off x="8335169" y="3852349"/>
                <a:ext cx="46037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22"/>
              <p:cNvSpPr>
                <a:spLocks noChangeArrowheads="1"/>
              </p:cNvSpPr>
              <p:nvPr/>
            </p:nvSpPr>
            <p:spPr bwMode="auto">
              <a:xfrm flipV="1">
                <a:off x="8465344" y="3852349"/>
                <a:ext cx="44450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 flipV="1">
                <a:off x="8536781" y="3780912"/>
                <a:ext cx="46038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AutoShape 24"/>
              <p:cNvSpPr>
                <a:spLocks noChangeArrowheads="1"/>
              </p:cNvSpPr>
              <p:nvPr/>
            </p:nvSpPr>
            <p:spPr bwMode="auto">
              <a:xfrm flipV="1">
                <a:off x="8244681" y="3780912"/>
                <a:ext cx="46038" cy="44450"/>
              </a:xfrm>
              <a:prstGeom prst="flowChartConnector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66" name="AutoShape 58"/>
              <p:cNvCxnSpPr>
                <a:cxnSpLocks noChangeShapeType="1"/>
              </p:cNvCxnSpPr>
              <p:nvPr/>
            </p:nvCxnSpPr>
            <p:spPr bwMode="auto">
              <a:xfrm>
                <a:off x="8137257" y="3544373"/>
                <a:ext cx="537814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7" name="Text Box 59"/>
              <p:cNvSpPr txBox="1">
                <a:spLocks noChangeArrowheads="1"/>
              </p:cNvSpPr>
              <p:nvPr/>
            </p:nvSpPr>
            <p:spPr bwMode="auto">
              <a:xfrm>
                <a:off x="8281304" y="3431341"/>
                <a:ext cx="299366" cy="1899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altLang="ja-JP" sz="1100" dirty="0" smtClean="0">
                    <a:solidFill>
                      <a:prstClr val="black"/>
                    </a:solidFill>
                    <a:ea typeface="MS Mincho" pitchFamily="49" charset="-128"/>
                    <a:cs typeface="Arial" pitchFamily="34" charset="0"/>
                  </a:rPr>
                  <a:t>150</a:t>
                </a:r>
                <a:endParaRPr lang="en-US" altLang="en-US" sz="11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68" name="AutoShape 56"/>
              <p:cNvCxnSpPr>
                <a:cxnSpLocks noChangeShapeType="1"/>
              </p:cNvCxnSpPr>
              <p:nvPr/>
            </p:nvCxnSpPr>
            <p:spPr bwMode="auto">
              <a:xfrm>
                <a:off x="8025185" y="4407588"/>
                <a:ext cx="79803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9" name="Text Box 57"/>
              <p:cNvSpPr txBox="1">
                <a:spLocks noChangeArrowheads="1"/>
              </p:cNvSpPr>
              <p:nvPr/>
            </p:nvSpPr>
            <p:spPr bwMode="auto">
              <a:xfrm>
                <a:off x="8240421" y="4363178"/>
                <a:ext cx="423023" cy="16571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en-US" altLang="ja-JP" sz="1100" dirty="0" smtClean="0">
                    <a:solidFill>
                      <a:prstClr val="black"/>
                    </a:solidFill>
                    <a:ea typeface="MS Mincho" pitchFamily="49" charset="-128"/>
                    <a:cs typeface="Arial" pitchFamily="34" charset="0"/>
                  </a:rPr>
                  <a:t>270</a:t>
                </a:r>
                <a:endParaRPr lang="en-US" altLang="en-US" sz="110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79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3"/>
    </mc:Choice>
    <mc:Fallback xmlns="">
      <p:transition spd="slow" advTm="2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9" grpId="0" animBg="1"/>
      <p:bldP spid="100" grpId="0" animBg="1"/>
      <p:bldP spid="15" grpId="0" animBg="1"/>
      <p:bldP spid="101" grpId="0" animBg="1"/>
      <p:bldP spid="105" grpId="0" animBg="1"/>
      <p:bldP spid="106" grpId="0" animBg="1"/>
      <p:bldP spid="1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gai\Downloads\Study at UT\Railway training in Japan\rail-ma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5" y="773668"/>
            <a:ext cx="4949785" cy="527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121326" y="3810000"/>
            <a:ext cx="381000" cy="3048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06" y="1211494"/>
            <a:ext cx="3421778" cy="219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hape 9"/>
          <p:cNvSpPr/>
          <p:nvPr/>
        </p:nvSpPr>
        <p:spPr>
          <a:xfrm rot="20143357">
            <a:off x="2136017" y="3145014"/>
            <a:ext cx="1107746" cy="616937"/>
          </a:xfrm>
          <a:prstGeom prst="swooshArrow">
            <a:avLst>
              <a:gd name="adj1" fmla="val 19173"/>
              <a:gd name="adj2" fmla="val 3137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0" name="Straight Arrow Connector 19"/>
          <p:cNvCxnSpPr/>
          <p:nvPr/>
        </p:nvCxnSpPr>
        <p:spPr>
          <a:xfrm>
            <a:off x="3733800" y="2527283"/>
            <a:ext cx="0" cy="83456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44747" y="2696139"/>
            <a:ext cx="1295400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100 KM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3" descr="C:\Users\Nagai\Downloads\Study at UT\Concrete\Concrete sleepers\lunch meet\railwaytrackswallpapercollection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64" y="3633302"/>
            <a:ext cx="2922272" cy="18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urved Connector 10"/>
          <p:cNvCxnSpPr/>
          <p:nvPr/>
        </p:nvCxnSpPr>
        <p:spPr>
          <a:xfrm rot="16200000" flipV="1">
            <a:off x="4145401" y="5381372"/>
            <a:ext cx="564107" cy="1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94289" y="5637638"/>
            <a:ext cx="1363511" cy="46166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Sleeper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64" y="0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The background</a:t>
            </a:r>
            <a:endParaRPr lang="en-US" sz="3600" dirty="0">
              <a:solidFill>
                <a:srgbClr val="FBFBFB"/>
              </a:solidFill>
            </a:endParaRPr>
          </a:p>
        </p:txBody>
      </p:sp>
      <p:pic>
        <p:nvPicPr>
          <p:cNvPr id="23" name="Picture 2" descr="C:\Users\Nagai\Downloads\Study at UT\Concrete\Concrete sleepers\Crack Sleeper Photos BXA\DSC021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02" y="706999"/>
            <a:ext cx="2472772" cy="135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/>
          <p:cNvSpPr/>
          <p:nvPr/>
        </p:nvSpPr>
        <p:spPr>
          <a:xfrm>
            <a:off x="6690276" y="1275615"/>
            <a:ext cx="855219" cy="45775"/>
          </a:xfrm>
          <a:custGeom>
            <a:avLst/>
            <a:gdLst>
              <a:gd name="connsiteX0" fmla="*/ 0 w 2872596"/>
              <a:gd name="connsiteY0" fmla="*/ 2446 h 158368"/>
              <a:gd name="connsiteX1" fmla="*/ 51759 w 2872596"/>
              <a:gd name="connsiteY1" fmla="*/ 11073 h 158368"/>
              <a:gd name="connsiteX2" fmla="*/ 77638 w 2872596"/>
              <a:gd name="connsiteY2" fmla="*/ 28325 h 158368"/>
              <a:gd name="connsiteX3" fmla="*/ 681487 w 2872596"/>
              <a:gd name="connsiteY3" fmla="*/ 36952 h 158368"/>
              <a:gd name="connsiteX4" fmla="*/ 707366 w 2872596"/>
              <a:gd name="connsiteY4" fmla="*/ 62831 h 158368"/>
              <a:gd name="connsiteX5" fmla="*/ 741872 w 2872596"/>
              <a:gd name="connsiteY5" fmla="*/ 71457 h 158368"/>
              <a:gd name="connsiteX6" fmla="*/ 793630 w 2872596"/>
              <a:gd name="connsiteY6" fmla="*/ 88710 h 158368"/>
              <a:gd name="connsiteX7" fmla="*/ 862642 w 2872596"/>
              <a:gd name="connsiteY7" fmla="*/ 105963 h 158368"/>
              <a:gd name="connsiteX8" fmla="*/ 1233578 w 2872596"/>
              <a:gd name="connsiteY8" fmla="*/ 97337 h 158368"/>
              <a:gd name="connsiteX9" fmla="*/ 1276710 w 2872596"/>
              <a:gd name="connsiteY9" fmla="*/ 45578 h 158368"/>
              <a:gd name="connsiteX10" fmla="*/ 1328468 w 2872596"/>
              <a:gd name="connsiteY10" fmla="*/ 19699 h 158368"/>
              <a:gd name="connsiteX11" fmla="*/ 1354347 w 2872596"/>
              <a:gd name="connsiteY11" fmla="*/ 2446 h 158368"/>
              <a:gd name="connsiteX12" fmla="*/ 1570008 w 2872596"/>
              <a:gd name="connsiteY12" fmla="*/ 19699 h 158368"/>
              <a:gd name="connsiteX13" fmla="*/ 1604513 w 2872596"/>
              <a:gd name="connsiteY13" fmla="*/ 36952 h 158368"/>
              <a:gd name="connsiteX14" fmla="*/ 1664898 w 2872596"/>
              <a:gd name="connsiteY14" fmla="*/ 45578 h 158368"/>
              <a:gd name="connsiteX15" fmla="*/ 1690778 w 2872596"/>
              <a:gd name="connsiteY15" fmla="*/ 54205 h 158368"/>
              <a:gd name="connsiteX16" fmla="*/ 1777042 w 2872596"/>
              <a:gd name="connsiteY16" fmla="*/ 71457 h 158368"/>
              <a:gd name="connsiteX17" fmla="*/ 1828800 w 2872596"/>
              <a:gd name="connsiteY17" fmla="*/ 88710 h 158368"/>
              <a:gd name="connsiteX18" fmla="*/ 1854679 w 2872596"/>
              <a:gd name="connsiteY18" fmla="*/ 97337 h 158368"/>
              <a:gd name="connsiteX19" fmla="*/ 1880559 w 2872596"/>
              <a:gd name="connsiteY19" fmla="*/ 105963 h 158368"/>
              <a:gd name="connsiteX20" fmla="*/ 2139351 w 2872596"/>
              <a:gd name="connsiteY20" fmla="*/ 123216 h 158368"/>
              <a:gd name="connsiteX21" fmla="*/ 2165230 w 2872596"/>
              <a:gd name="connsiteY21" fmla="*/ 105963 h 158368"/>
              <a:gd name="connsiteX22" fmla="*/ 2191110 w 2872596"/>
              <a:gd name="connsiteY22" fmla="*/ 97337 h 158368"/>
              <a:gd name="connsiteX23" fmla="*/ 2277374 w 2872596"/>
              <a:gd name="connsiteY23" fmla="*/ 71457 h 158368"/>
              <a:gd name="connsiteX24" fmla="*/ 2303253 w 2872596"/>
              <a:gd name="connsiteY24" fmla="*/ 62831 h 158368"/>
              <a:gd name="connsiteX25" fmla="*/ 2544793 w 2872596"/>
              <a:gd name="connsiteY25" fmla="*/ 71457 h 158368"/>
              <a:gd name="connsiteX26" fmla="*/ 2596551 w 2872596"/>
              <a:gd name="connsiteY26" fmla="*/ 105963 h 158368"/>
              <a:gd name="connsiteX27" fmla="*/ 2622430 w 2872596"/>
              <a:gd name="connsiteY27" fmla="*/ 123216 h 158368"/>
              <a:gd name="connsiteX28" fmla="*/ 2700068 w 2872596"/>
              <a:gd name="connsiteY28" fmla="*/ 131842 h 158368"/>
              <a:gd name="connsiteX29" fmla="*/ 2743200 w 2872596"/>
              <a:gd name="connsiteY29" fmla="*/ 140469 h 158368"/>
              <a:gd name="connsiteX30" fmla="*/ 2769079 w 2872596"/>
              <a:gd name="connsiteY30" fmla="*/ 149095 h 158368"/>
              <a:gd name="connsiteX31" fmla="*/ 2872596 w 2872596"/>
              <a:gd name="connsiteY31" fmla="*/ 149095 h 1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72596" h="158368">
                <a:moveTo>
                  <a:pt x="0" y="2446"/>
                </a:moveTo>
                <a:cubicBezTo>
                  <a:pt x="17253" y="5322"/>
                  <a:pt x="35166" y="5542"/>
                  <a:pt x="51759" y="11073"/>
                </a:cubicBezTo>
                <a:cubicBezTo>
                  <a:pt x="61594" y="14351"/>
                  <a:pt x="67279" y="27899"/>
                  <a:pt x="77638" y="28325"/>
                </a:cubicBezTo>
                <a:cubicBezTo>
                  <a:pt x="278772" y="36591"/>
                  <a:pt x="480204" y="34076"/>
                  <a:pt x="681487" y="36952"/>
                </a:cubicBezTo>
                <a:cubicBezTo>
                  <a:pt x="690113" y="45578"/>
                  <a:pt x="696774" y="56778"/>
                  <a:pt x="707366" y="62831"/>
                </a:cubicBezTo>
                <a:cubicBezTo>
                  <a:pt x="717660" y="68713"/>
                  <a:pt x="730516" y="68050"/>
                  <a:pt x="741872" y="71457"/>
                </a:cubicBezTo>
                <a:cubicBezTo>
                  <a:pt x="759291" y="76683"/>
                  <a:pt x="775797" y="85143"/>
                  <a:pt x="793630" y="88710"/>
                </a:cubicBezTo>
                <a:cubicBezTo>
                  <a:pt x="845679" y="99120"/>
                  <a:pt x="822852" y="92701"/>
                  <a:pt x="862642" y="105963"/>
                </a:cubicBezTo>
                <a:cubicBezTo>
                  <a:pt x="986287" y="103088"/>
                  <a:pt x="1110364" y="108051"/>
                  <a:pt x="1233578" y="97337"/>
                </a:cubicBezTo>
                <a:cubicBezTo>
                  <a:pt x="1249054" y="95991"/>
                  <a:pt x="1267760" y="54528"/>
                  <a:pt x="1276710" y="45578"/>
                </a:cubicBezTo>
                <a:cubicBezTo>
                  <a:pt x="1293433" y="28855"/>
                  <a:pt x="1307419" y="26715"/>
                  <a:pt x="1328468" y="19699"/>
                </a:cubicBezTo>
                <a:cubicBezTo>
                  <a:pt x="1337094" y="13948"/>
                  <a:pt x="1343988" y="2860"/>
                  <a:pt x="1354347" y="2446"/>
                </a:cubicBezTo>
                <a:cubicBezTo>
                  <a:pt x="1395254" y="810"/>
                  <a:pt x="1506734" y="-7419"/>
                  <a:pt x="1570008" y="19699"/>
                </a:cubicBezTo>
                <a:cubicBezTo>
                  <a:pt x="1581828" y="24765"/>
                  <a:pt x="1592107" y="33568"/>
                  <a:pt x="1604513" y="36952"/>
                </a:cubicBezTo>
                <a:cubicBezTo>
                  <a:pt x="1624129" y="42302"/>
                  <a:pt x="1644770" y="42703"/>
                  <a:pt x="1664898" y="45578"/>
                </a:cubicBezTo>
                <a:cubicBezTo>
                  <a:pt x="1673525" y="48454"/>
                  <a:pt x="1681918" y="52160"/>
                  <a:pt x="1690778" y="54205"/>
                </a:cubicBezTo>
                <a:cubicBezTo>
                  <a:pt x="1719351" y="60799"/>
                  <a:pt x="1749223" y="62184"/>
                  <a:pt x="1777042" y="71457"/>
                </a:cubicBezTo>
                <a:lnTo>
                  <a:pt x="1828800" y="88710"/>
                </a:lnTo>
                <a:lnTo>
                  <a:pt x="1854679" y="97337"/>
                </a:lnTo>
                <a:lnTo>
                  <a:pt x="1880559" y="105963"/>
                </a:lnTo>
                <a:cubicBezTo>
                  <a:pt x="1941262" y="197016"/>
                  <a:pt x="1897084" y="146661"/>
                  <a:pt x="2139351" y="123216"/>
                </a:cubicBezTo>
                <a:cubicBezTo>
                  <a:pt x="2149670" y="122217"/>
                  <a:pt x="2155957" y="110599"/>
                  <a:pt x="2165230" y="105963"/>
                </a:cubicBezTo>
                <a:cubicBezTo>
                  <a:pt x="2173363" y="101896"/>
                  <a:pt x="2182367" y="99835"/>
                  <a:pt x="2191110" y="97337"/>
                </a:cubicBezTo>
                <a:cubicBezTo>
                  <a:pt x="2282357" y="71266"/>
                  <a:pt x="2154391" y="112451"/>
                  <a:pt x="2277374" y="71457"/>
                </a:cubicBezTo>
                <a:lnTo>
                  <a:pt x="2303253" y="62831"/>
                </a:lnTo>
                <a:cubicBezTo>
                  <a:pt x="2383766" y="65706"/>
                  <a:pt x="2465086" y="59735"/>
                  <a:pt x="2544793" y="71457"/>
                </a:cubicBezTo>
                <a:cubicBezTo>
                  <a:pt x="2565308" y="74474"/>
                  <a:pt x="2579298" y="94461"/>
                  <a:pt x="2596551" y="105963"/>
                </a:cubicBezTo>
                <a:cubicBezTo>
                  <a:pt x="2605177" y="111714"/>
                  <a:pt x="2612126" y="122071"/>
                  <a:pt x="2622430" y="123216"/>
                </a:cubicBezTo>
                <a:cubicBezTo>
                  <a:pt x="2648309" y="126091"/>
                  <a:pt x="2674291" y="128160"/>
                  <a:pt x="2700068" y="131842"/>
                </a:cubicBezTo>
                <a:cubicBezTo>
                  <a:pt x="2714583" y="133916"/>
                  <a:pt x="2728976" y="136913"/>
                  <a:pt x="2743200" y="140469"/>
                </a:cubicBezTo>
                <a:cubicBezTo>
                  <a:pt x="2752021" y="142674"/>
                  <a:pt x="2760006" y="148490"/>
                  <a:pt x="2769079" y="149095"/>
                </a:cubicBezTo>
                <a:cubicBezTo>
                  <a:pt x="2803508" y="151390"/>
                  <a:pt x="2838090" y="149095"/>
                  <a:pt x="2872596" y="14909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340997" y="1211494"/>
            <a:ext cx="354592" cy="114696"/>
          </a:xfrm>
          <a:custGeom>
            <a:avLst/>
            <a:gdLst>
              <a:gd name="connsiteX0" fmla="*/ 34505 w 1191042"/>
              <a:gd name="connsiteY0" fmla="*/ 0 h 396815"/>
              <a:gd name="connsiteX1" fmla="*/ 301924 w 1191042"/>
              <a:gd name="connsiteY1" fmla="*/ 17253 h 396815"/>
              <a:gd name="connsiteX2" fmla="*/ 448573 w 1191042"/>
              <a:gd name="connsiteY2" fmla="*/ 25880 h 396815"/>
              <a:gd name="connsiteX3" fmla="*/ 741871 w 1191042"/>
              <a:gd name="connsiteY3" fmla="*/ 43132 h 396815"/>
              <a:gd name="connsiteX4" fmla="*/ 767751 w 1191042"/>
              <a:gd name="connsiteY4" fmla="*/ 51759 h 396815"/>
              <a:gd name="connsiteX5" fmla="*/ 845388 w 1191042"/>
              <a:gd name="connsiteY5" fmla="*/ 60385 h 396815"/>
              <a:gd name="connsiteX6" fmla="*/ 879894 w 1191042"/>
              <a:gd name="connsiteY6" fmla="*/ 77638 h 396815"/>
              <a:gd name="connsiteX7" fmla="*/ 940279 w 1191042"/>
              <a:gd name="connsiteY7" fmla="*/ 138023 h 396815"/>
              <a:gd name="connsiteX8" fmla="*/ 1155939 w 1191042"/>
              <a:gd name="connsiteY8" fmla="*/ 146649 h 396815"/>
              <a:gd name="connsiteX9" fmla="*/ 1190445 w 1191042"/>
              <a:gd name="connsiteY9" fmla="*/ 198408 h 396815"/>
              <a:gd name="connsiteX10" fmla="*/ 1181819 w 1191042"/>
              <a:gd name="connsiteY10" fmla="*/ 232914 h 396815"/>
              <a:gd name="connsiteX11" fmla="*/ 1000664 w 1191042"/>
              <a:gd name="connsiteY11" fmla="*/ 250166 h 396815"/>
              <a:gd name="connsiteX12" fmla="*/ 966158 w 1191042"/>
              <a:gd name="connsiteY12" fmla="*/ 258793 h 396815"/>
              <a:gd name="connsiteX13" fmla="*/ 940279 w 1191042"/>
              <a:gd name="connsiteY13" fmla="*/ 267419 h 396815"/>
              <a:gd name="connsiteX14" fmla="*/ 871268 w 1191042"/>
              <a:gd name="connsiteY14" fmla="*/ 276046 h 396815"/>
              <a:gd name="connsiteX15" fmla="*/ 802256 w 1191042"/>
              <a:gd name="connsiteY15" fmla="*/ 293298 h 396815"/>
              <a:gd name="connsiteX16" fmla="*/ 776377 w 1191042"/>
              <a:gd name="connsiteY16" fmla="*/ 310551 h 396815"/>
              <a:gd name="connsiteX17" fmla="*/ 750498 w 1191042"/>
              <a:gd name="connsiteY17" fmla="*/ 336431 h 396815"/>
              <a:gd name="connsiteX18" fmla="*/ 724619 w 1191042"/>
              <a:gd name="connsiteY18" fmla="*/ 345057 h 396815"/>
              <a:gd name="connsiteX19" fmla="*/ 698739 w 1191042"/>
              <a:gd name="connsiteY19" fmla="*/ 362310 h 396815"/>
              <a:gd name="connsiteX20" fmla="*/ 638354 w 1191042"/>
              <a:gd name="connsiteY20" fmla="*/ 370936 h 396815"/>
              <a:gd name="connsiteX21" fmla="*/ 267419 w 1191042"/>
              <a:gd name="connsiteY21" fmla="*/ 362310 h 396815"/>
              <a:gd name="connsiteX22" fmla="*/ 172528 w 1191042"/>
              <a:gd name="connsiteY22" fmla="*/ 370936 h 396815"/>
              <a:gd name="connsiteX23" fmla="*/ 146649 w 1191042"/>
              <a:gd name="connsiteY23" fmla="*/ 379563 h 396815"/>
              <a:gd name="connsiteX24" fmla="*/ 112143 w 1191042"/>
              <a:gd name="connsiteY24" fmla="*/ 388189 h 396815"/>
              <a:gd name="connsiteX25" fmla="*/ 0 w 1191042"/>
              <a:gd name="connsiteY25" fmla="*/ 396815 h 3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91042" h="396815">
                <a:moveTo>
                  <a:pt x="34505" y="0"/>
                </a:moveTo>
                <a:lnTo>
                  <a:pt x="301924" y="17253"/>
                </a:lnTo>
                <a:lnTo>
                  <a:pt x="448573" y="25880"/>
                </a:lnTo>
                <a:cubicBezTo>
                  <a:pt x="595659" y="50393"/>
                  <a:pt x="409808" y="21708"/>
                  <a:pt x="741871" y="43132"/>
                </a:cubicBezTo>
                <a:cubicBezTo>
                  <a:pt x="750945" y="43717"/>
                  <a:pt x="758781" y="50264"/>
                  <a:pt x="767751" y="51759"/>
                </a:cubicBezTo>
                <a:cubicBezTo>
                  <a:pt x="793435" y="56040"/>
                  <a:pt x="819509" y="57510"/>
                  <a:pt x="845388" y="60385"/>
                </a:cubicBezTo>
                <a:cubicBezTo>
                  <a:pt x="856890" y="66136"/>
                  <a:pt x="870801" y="68545"/>
                  <a:pt x="879894" y="77638"/>
                </a:cubicBezTo>
                <a:cubicBezTo>
                  <a:pt x="911443" y="109187"/>
                  <a:pt x="898237" y="135020"/>
                  <a:pt x="940279" y="138023"/>
                </a:cubicBezTo>
                <a:cubicBezTo>
                  <a:pt x="1012040" y="143149"/>
                  <a:pt x="1084052" y="143774"/>
                  <a:pt x="1155939" y="146649"/>
                </a:cubicBezTo>
                <a:cubicBezTo>
                  <a:pt x="1167441" y="163902"/>
                  <a:pt x="1195474" y="178292"/>
                  <a:pt x="1190445" y="198408"/>
                </a:cubicBezTo>
                <a:cubicBezTo>
                  <a:pt x="1187570" y="209910"/>
                  <a:pt x="1193257" y="229795"/>
                  <a:pt x="1181819" y="232914"/>
                </a:cubicBezTo>
                <a:cubicBezTo>
                  <a:pt x="1123298" y="248874"/>
                  <a:pt x="1000664" y="250166"/>
                  <a:pt x="1000664" y="250166"/>
                </a:cubicBezTo>
                <a:cubicBezTo>
                  <a:pt x="989162" y="253042"/>
                  <a:pt x="977558" y="255536"/>
                  <a:pt x="966158" y="258793"/>
                </a:cubicBezTo>
                <a:cubicBezTo>
                  <a:pt x="957415" y="261291"/>
                  <a:pt x="949225" y="265792"/>
                  <a:pt x="940279" y="267419"/>
                </a:cubicBezTo>
                <a:cubicBezTo>
                  <a:pt x="917470" y="271566"/>
                  <a:pt x="894054" y="271774"/>
                  <a:pt x="871268" y="276046"/>
                </a:cubicBezTo>
                <a:cubicBezTo>
                  <a:pt x="847962" y="280416"/>
                  <a:pt x="802256" y="293298"/>
                  <a:pt x="802256" y="293298"/>
                </a:cubicBezTo>
                <a:cubicBezTo>
                  <a:pt x="793630" y="299049"/>
                  <a:pt x="784342" y="303914"/>
                  <a:pt x="776377" y="310551"/>
                </a:cubicBezTo>
                <a:cubicBezTo>
                  <a:pt x="767005" y="318361"/>
                  <a:pt x="760649" y="329664"/>
                  <a:pt x="750498" y="336431"/>
                </a:cubicBezTo>
                <a:cubicBezTo>
                  <a:pt x="742932" y="341475"/>
                  <a:pt x="733245" y="342182"/>
                  <a:pt x="724619" y="345057"/>
                </a:cubicBezTo>
                <a:cubicBezTo>
                  <a:pt x="715992" y="350808"/>
                  <a:pt x="708670" y="359331"/>
                  <a:pt x="698739" y="362310"/>
                </a:cubicBezTo>
                <a:cubicBezTo>
                  <a:pt x="679264" y="368152"/>
                  <a:pt x="658687" y="370936"/>
                  <a:pt x="638354" y="370936"/>
                </a:cubicBezTo>
                <a:cubicBezTo>
                  <a:pt x="514676" y="370936"/>
                  <a:pt x="391064" y="365185"/>
                  <a:pt x="267419" y="362310"/>
                </a:cubicBezTo>
                <a:cubicBezTo>
                  <a:pt x="235789" y="365185"/>
                  <a:pt x="203970" y="366444"/>
                  <a:pt x="172528" y="370936"/>
                </a:cubicBezTo>
                <a:cubicBezTo>
                  <a:pt x="163526" y="372222"/>
                  <a:pt x="155392" y="377065"/>
                  <a:pt x="146649" y="379563"/>
                </a:cubicBezTo>
                <a:cubicBezTo>
                  <a:pt x="135249" y="382820"/>
                  <a:pt x="123907" y="386719"/>
                  <a:pt x="112143" y="388189"/>
                </a:cubicBezTo>
                <a:cubicBezTo>
                  <a:pt x="41221" y="397054"/>
                  <a:pt x="40307" y="396815"/>
                  <a:pt x="0" y="39681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959939" y="1592982"/>
            <a:ext cx="778172" cy="71797"/>
          </a:xfrm>
          <a:custGeom>
            <a:avLst/>
            <a:gdLst>
              <a:gd name="connsiteX0" fmla="*/ 0 w 2613804"/>
              <a:gd name="connsiteY0" fmla="*/ 172528 h 248397"/>
              <a:gd name="connsiteX1" fmla="*/ 345056 w 2613804"/>
              <a:gd name="connsiteY1" fmla="*/ 172528 h 248397"/>
              <a:gd name="connsiteX2" fmla="*/ 370936 w 2613804"/>
              <a:gd name="connsiteY2" fmla="*/ 181155 h 248397"/>
              <a:gd name="connsiteX3" fmla="*/ 577970 w 2613804"/>
              <a:gd name="connsiteY3" fmla="*/ 224287 h 248397"/>
              <a:gd name="connsiteX4" fmla="*/ 629728 w 2613804"/>
              <a:gd name="connsiteY4" fmla="*/ 189781 h 248397"/>
              <a:gd name="connsiteX5" fmla="*/ 655607 w 2613804"/>
              <a:gd name="connsiteY5" fmla="*/ 172528 h 248397"/>
              <a:gd name="connsiteX6" fmla="*/ 707366 w 2613804"/>
              <a:gd name="connsiteY6" fmla="*/ 155275 h 248397"/>
              <a:gd name="connsiteX7" fmla="*/ 733245 w 2613804"/>
              <a:gd name="connsiteY7" fmla="*/ 146649 h 248397"/>
              <a:gd name="connsiteX8" fmla="*/ 750498 w 2613804"/>
              <a:gd name="connsiteY8" fmla="*/ 112143 h 248397"/>
              <a:gd name="connsiteX9" fmla="*/ 776377 w 2613804"/>
              <a:gd name="connsiteY9" fmla="*/ 103517 h 248397"/>
              <a:gd name="connsiteX10" fmla="*/ 802256 w 2613804"/>
              <a:gd name="connsiteY10" fmla="*/ 86264 h 248397"/>
              <a:gd name="connsiteX11" fmla="*/ 888521 w 2613804"/>
              <a:gd name="connsiteY11" fmla="*/ 69011 h 248397"/>
              <a:gd name="connsiteX12" fmla="*/ 957532 w 2613804"/>
              <a:gd name="connsiteY12" fmla="*/ 77638 h 248397"/>
              <a:gd name="connsiteX13" fmla="*/ 983411 w 2613804"/>
              <a:gd name="connsiteY13" fmla="*/ 94890 h 248397"/>
              <a:gd name="connsiteX14" fmla="*/ 1173192 w 2613804"/>
              <a:gd name="connsiteY14" fmla="*/ 103517 h 248397"/>
              <a:gd name="connsiteX15" fmla="*/ 1431985 w 2613804"/>
              <a:gd name="connsiteY15" fmla="*/ 112143 h 248397"/>
              <a:gd name="connsiteX16" fmla="*/ 1457864 w 2613804"/>
              <a:gd name="connsiteY16" fmla="*/ 103517 h 248397"/>
              <a:gd name="connsiteX17" fmla="*/ 1509622 w 2613804"/>
              <a:gd name="connsiteY17" fmla="*/ 77638 h 248397"/>
              <a:gd name="connsiteX18" fmla="*/ 1535502 w 2613804"/>
              <a:gd name="connsiteY18" fmla="*/ 60385 h 248397"/>
              <a:gd name="connsiteX19" fmla="*/ 1587260 w 2613804"/>
              <a:gd name="connsiteY19" fmla="*/ 43132 h 248397"/>
              <a:gd name="connsiteX20" fmla="*/ 1708030 w 2613804"/>
              <a:gd name="connsiteY20" fmla="*/ 51758 h 248397"/>
              <a:gd name="connsiteX21" fmla="*/ 1733909 w 2613804"/>
              <a:gd name="connsiteY21" fmla="*/ 60385 h 248397"/>
              <a:gd name="connsiteX22" fmla="*/ 1889185 w 2613804"/>
              <a:gd name="connsiteY22" fmla="*/ 51758 h 248397"/>
              <a:gd name="connsiteX23" fmla="*/ 1940943 w 2613804"/>
              <a:gd name="connsiteY23" fmla="*/ 17253 h 248397"/>
              <a:gd name="connsiteX24" fmla="*/ 2009955 w 2613804"/>
              <a:gd name="connsiteY24" fmla="*/ 0 h 248397"/>
              <a:gd name="connsiteX25" fmla="*/ 2087592 w 2613804"/>
              <a:gd name="connsiteY25" fmla="*/ 25879 h 248397"/>
              <a:gd name="connsiteX26" fmla="*/ 2113471 w 2613804"/>
              <a:gd name="connsiteY26" fmla="*/ 34505 h 248397"/>
              <a:gd name="connsiteX27" fmla="*/ 2225615 w 2613804"/>
              <a:gd name="connsiteY27" fmla="*/ 43132 h 248397"/>
              <a:gd name="connsiteX28" fmla="*/ 2329132 w 2613804"/>
              <a:gd name="connsiteY28" fmla="*/ 60385 h 248397"/>
              <a:gd name="connsiteX29" fmla="*/ 2475781 w 2613804"/>
              <a:gd name="connsiteY29" fmla="*/ 69011 h 248397"/>
              <a:gd name="connsiteX30" fmla="*/ 2613804 w 2613804"/>
              <a:gd name="connsiteY30" fmla="*/ 77638 h 24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13804" h="248397">
                <a:moveTo>
                  <a:pt x="0" y="172528"/>
                </a:moveTo>
                <a:cubicBezTo>
                  <a:pt x="142030" y="148857"/>
                  <a:pt x="68975" y="157605"/>
                  <a:pt x="345056" y="172528"/>
                </a:cubicBezTo>
                <a:cubicBezTo>
                  <a:pt x="354136" y="173019"/>
                  <a:pt x="362309" y="178279"/>
                  <a:pt x="370936" y="181155"/>
                </a:cubicBezTo>
                <a:cubicBezTo>
                  <a:pt x="408213" y="292990"/>
                  <a:pt x="370021" y="233739"/>
                  <a:pt x="577970" y="224287"/>
                </a:cubicBezTo>
                <a:lnTo>
                  <a:pt x="629728" y="189781"/>
                </a:lnTo>
                <a:cubicBezTo>
                  <a:pt x="638354" y="184030"/>
                  <a:pt x="645771" y="175807"/>
                  <a:pt x="655607" y="172528"/>
                </a:cubicBezTo>
                <a:lnTo>
                  <a:pt x="707366" y="155275"/>
                </a:lnTo>
                <a:lnTo>
                  <a:pt x="733245" y="146649"/>
                </a:lnTo>
                <a:cubicBezTo>
                  <a:pt x="738996" y="135147"/>
                  <a:pt x="741405" y="121236"/>
                  <a:pt x="750498" y="112143"/>
                </a:cubicBezTo>
                <a:cubicBezTo>
                  <a:pt x="756928" y="105713"/>
                  <a:pt x="768244" y="107583"/>
                  <a:pt x="776377" y="103517"/>
                </a:cubicBezTo>
                <a:cubicBezTo>
                  <a:pt x="785650" y="98880"/>
                  <a:pt x="792983" y="90900"/>
                  <a:pt x="802256" y="86264"/>
                </a:cubicBezTo>
                <a:cubicBezTo>
                  <a:pt x="826343" y="74221"/>
                  <a:pt x="866275" y="72189"/>
                  <a:pt x="888521" y="69011"/>
                </a:cubicBezTo>
                <a:cubicBezTo>
                  <a:pt x="911525" y="71887"/>
                  <a:pt x="935166" y="71538"/>
                  <a:pt x="957532" y="77638"/>
                </a:cubicBezTo>
                <a:cubicBezTo>
                  <a:pt x="967534" y="80366"/>
                  <a:pt x="973117" y="93655"/>
                  <a:pt x="983411" y="94890"/>
                </a:cubicBezTo>
                <a:cubicBezTo>
                  <a:pt x="1046286" y="102435"/>
                  <a:pt x="1109932" y="100641"/>
                  <a:pt x="1173192" y="103517"/>
                </a:cubicBezTo>
                <a:cubicBezTo>
                  <a:pt x="1327842" y="129292"/>
                  <a:pt x="1241781" y="122711"/>
                  <a:pt x="1431985" y="112143"/>
                </a:cubicBezTo>
                <a:cubicBezTo>
                  <a:pt x="1440611" y="109268"/>
                  <a:pt x="1449731" y="107583"/>
                  <a:pt x="1457864" y="103517"/>
                </a:cubicBezTo>
                <a:cubicBezTo>
                  <a:pt x="1524753" y="70072"/>
                  <a:pt x="1444575" y="99320"/>
                  <a:pt x="1509622" y="77638"/>
                </a:cubicBezTo>
                <a:cubicBezTo>
                  <a:pt x="1518249" y="71887"/>
                  <a:pt x="1526028" y="64596"/>
                  <a:pt x="1535502" y="60385"/>
                </a:cubicBezTo>
                <a:cubicBezTo>
                  <a:pt x="1552121" y="52999"/>
                  <a:pt x="1587260" y="43132"/>
                  <a:pt x="1587260" y="43132"/>
                </a:cubicBezTo>
                <a:cubicBezTo>
                  <a:pt x="1627517" y="46007"/>
                  <a:pt x="1667947" y="47042"/>
                  <a:pt x="1708030" y="51758"/>
                </a:cubicBezTo>
                <a:cubicBezTo>
                  <a:pt x="1717061" y="52820"/>
                  <a:pt x="1724816" y="60385"/>
                  <a:pt x="1733909" y="60385"/>
                </a:cubicBezTo>
                <a:cubicBezTo>
                  <a:pt x="1785747" y="60385"/>
                  <a:pt x="1837426" y="54634"/>
                  <a:pt x="1889185" y="51758"/>
                </a:cubicBezTo>
                <a:cubicBezTo>
                  <a:pt x="1906438" y="40256"/>
                  <a:pt x="1920611" y="21320"/>
                  <a:pt x="1940943" y="17253"/>
                </a:cubicBezTo>
                <a:cubicBezTo>
                  <a:pt x="1992992" y="6843"/>
                  <a:pt x="1970165" y="13262"/>
                  <a:pt x="2009955" y="0"/>
                </a:cubicBezTo>
                <a:lnTo>
                  <a:pt x="2087592" y="25879"/>
                </a:lnTo>
                <a:cubicBezTo>
                  <a:pt x="2096218" y="28754"/>
                  <a:pt x="2104405" y="33808"/>
                  <a:pt x="2113471" y="34505"/>
                </a:cubicBezTo>
                <a:lnTo>
                  <a:pt x="2225615" y="43132"/>
                </a:lnTo>
                <a:cubicBezTo>
                  <a:pt x="2272160" y="58646"/>
                  <a:pt x="2254016" y="54607"/>
                  <a:pt x="2329132" y="60385"/>
                </a:cubicBezTo>
                <a:cubicBezTo>
                  <a:pt x="2377955" y="64141"/>
                  <a:pt x="2426898" y="66136"/>
                  <a:pt x="2475781" y="69011"/>
                </a:cubicBezTo>
                <a:cubicBezTo>
                  <a:pt x="2567618" y="80491"/>
                  <a:pt x="2521609" y="77638"/>
                  <a:pt x="2613804" y="776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709861" y="1445871"/>
            <a:ext cx="23116" cy="149603"/>
          </a:xfrm>
          <a:custGeom>
            <a:avLst/>
            <a:gdLst>
              <a:gd name="connsiteX0" fmla="*/ 0 w 77645"/>
              <a:gd name="connsiteY0" fmla="*/ 0 h 517585"/>
              <a:gd name="connsiteX1" fmla="*/ 17253 w 77645"/>
              <a:gd name="connsiteY1" fmla="*/ 103517 h 517585"/>
              <a:gd name="connsiteX2" fmla="*/ 25879 w 77645"/>
              <a:gd name="connsiteY2" fmla="*/ 155276 h 517585"/>
              <a:gd name="connsiteX3" fmla="*/ 43132 w 77645"/>
              <a:gd name="connsiteY3" fmla="*/ 189781 h 517585"/>
              <a:gd name="connsiteX4" fmla="*/ 51758 w 77645"/>
              <a:gd name="connsiteY4" fmla="*/ 414068 h 517585"/>
              <a:gd name="connsiteX5" fmla="*/ 60385 w 77645"/>
              <a:gd name="connsiteY5" fmla="*/ 457200 h 517585"/>
              <a:gd name="connsiteX6" fmla="*/ 77638 w 77645"/>
              <a:gd name="connsiteY6" fmla="*/ 517585 h 5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645" h="517585">
                <a:moveTo>
                  <a:pt x="0" y="0"/>
                </a:moveTo>
                <a:cubicBezTo>
                  <a:pt x="19386" y="155096"/>
                  <a:pt x="-1748" y="8514"/>
                  <a:pt x="17253" y="103517"/>
                </a:cubicBezTo>
                <a:cubicBezTo>
                  <a:pt x="20683" y="120668"/>
                  <a:pt x="20853" y="138523"/>
                  <a:pt x="25879" y="155276"/>
                </a:cubicBezTo>
                <a:cubicBezTo>
                  <a:pt x="29574" y="167593"/>
                  <a:pt x="37381" y="178279"/>
                  <a:pt x="43132" y="189781"/>
                </a:cubicBezTo>
                <a:cubicBezTo>
                  <a:pt x="46007" y="264543"/>
                  <a:pt x="46941" y="339406"/>
                  <a:pt x="51758" y="414068"/>
                </a:cubicBezTo>
                <a:cubicBezTo>
                  <a:pt x="52702" y="428700"/>
                  <a:pt x="56527" y="443055"/>
                  <a:pt x="60385" y="457200"/>
                </a:cubicBezTo>
                <a:cubicBezTo>
                  <a:pt x="78547" y="523793"/>
                  <a:pt x="77638" y="488859"/>
                  <a:pt x="77638" y="51758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390440" y="1450859"/>
            <a:ext cx="426326" cy="311877"/>
          </a:xfrm>
          <a:custGeom>
            <a:avLst/>
            <a:gdLst>
              <a:gd name="connsiteX0" fmla="*/ 0 w 1431985"/>
              <a:gd name="connsiteY0" fmla="*/ 0 h 1079007"/>
              <a:gd name="connsiteX1" fmla="*/ 51758 w 1431985"/>
              <a:gd name="connsiteY1" fmla="*/ 34506 h 1079007"/>
              <a:gd name="connsiteX2" fmla="*/ 60385 w 1431985"/>
              <a:gd name="connsiteY2" fmla="*/ 60385 h 1079007"/>
              <a:gd name="connsiteX3" fmla="*/ 77638 w 1431985"/>
              <a:gd name="connsiteY3" fmla="*/ 94891 h 1079007"/>
              <a:gd name="connsiteX4" fmla="*/ 94891 w 1431985"/>
              <a:gd name="connsiteY4" fmla="*/ 189781 h 1079007"/>
              <a:gd name="connsiteX5" fmla="*/ 103517 w 1431985"/>
              <a:gd name="connsiteY5" fmla="*/ 215661 h 1079007"/>
              <a:gd name="connsiteX6" fmla="*/ 112143 w 1431985"/>
              <a:gd name="connsiteY6" fmla="*/ 267419 h 1079007"/>
              <a:gd name="connsiteX7" fmla="*/ 129396 w 1431985"/>
              <a:gd name="connsiteY7" fmla="*/ 301925 h 1079007"/>
              <a:gd name="connsiteX8" fmla="*/ 146649 w 1431985"/>
              <a:gd name="connsiteY8" fmla="*/ 353683 h 1079007"/>
              <a:gd name="connsiteX9" fmla="*/ 181155 w 1431985"/>
              <a:gd name="connsiteY9" fmla="*/ 405442 h 1079007"/>
              <a:gd name="connsiteX10" fmla="*/ 198408 w 1431985"/>
              <a:gd name="connsiteY10" fmla="*/ 457200 h 1079007"/>
              <a:gd name="connsiteX11" fmla="*/ 232913 w 1431985"/>
              <a:gd name="connsiteY11" fmla="*/ 586596 h 1079007"/>
              <a:gd name="connsiteX12" fmla="*/ 258792 w 1431985"/>
              <a:gd name="connsiteY12" fmla="*/ 603849 h 1079007"/>
              <a:gd name="connsiteX13" fmla="*/ 276045 w 1431985"/>
              <a:gd name="connsiteY13" fmla="*/ 629728 h 1079007"/>
              <a:gd name="connsiteX14" fmla="*/ 327804 w 1431985"/>
              <a:gd name="connsiteY14" fmla="*/ 672861 h 1079007"/>
              <a:gd name="connsiteX15" fmla="*/ 345057 w 1431985"/>
              <a:gd name="connsiteY15" fmla="*/ 707366 h 1079007"/>
              <a:gd name="connsiteX16" fmla="*/ 353683 w 1431985"/>
              <a:gd name="connsiteY16" fmla="*/ 793630 h 1079007"/>
              <a:gd name="connsiteX17" fmla="*/ 422694 w 1431985"/>
              <a:gd name="connsiteY17" fmla="*/ 802257 h 1079007"/>
              <a:gd name="connsiteX18" fmla="*/ 448574 w 1431985"/>
              <a:gd name="connsiteY18" fmla="*/ 819510 h 1079007"/>
              <a:gd name="connsiteX19" fmla="*/ 491706 w 1431985"/>
              <a:gd name="connsiteY19" fmla="*/ 828136 h 1079007"/>
              <a:gd name="connsiteX20" fmla="*/ 517585 w 1431985"/>
              <a:gd name="connsiteY20" fmla="*/ 836762 h 1079007"/>
              <a:gd name="connsiteX21" fmla="*/ 560717 w 1431985"/>
              <a:gd name="connsiteY21" fmla="*/ 845389 h 1079007"/>
              <a:gd name="connsiteX22" fmla="*/ 681487 w 1431985"/>
              <a:gd name="connsiteY22" fmla="*/ 879895 h 1079007"/>
              <a:gd name="connsiteX23" fmla="*/ 707366 w 1431985"/>
              <a:gd name="connsiteY23" fmla="*/ 888521 h 1079007"/>
              <a:gd name="connsiteX24" fmla="*/ 741872 w 1431985"/>
              <a:gd name="connsiteY24" fmla="*/ 940279 h 1079007"/>
              <a:gd name="connsiteX25" fmla="*/ 750498 w 1431985"/>
              <a:gd name="connsiteY25" fmla="*/ 966159 h 1079007"/>
              <a:gd name="connsiteX26" fmla="*/ 776377 w 1431985"/>
              <a:gd name="connsiteY26" fmla="*/ 974785 h 1079007"/>
              <a:gd name="connsiteX27" fmla="*/ 862642 w 1431985"/>
              <a:gd name="connsiteY27" fmla="*/ 983411 h 1079007"/>
              <a:gd name="connsiteX28" fmla="*/ 957532 w 1431985"/>
              <a:gd name="connsiteY28" fmla="*/ 1000664 h 1079007"/>
              <a:gd name="connsiteX29" fmla="*/ 983411 w 1431985"/>
              <a:gd name="connsiteY29" fmla="*/ 1009291 h 1079007"/>
              <a:gd name="connsiteX30" fmla="*/ 1086928 w 1431985"/>
              <a:gd name="connsiteY30" fmla="*/ 1026544 h 1079007"/>
              <a:gd name="connsiteX31" fmla="*/ 1155940 w 1431985"/>
              <a:gd name="connsiteY31" fmla="*/ 1043796 h 1079007"/>
              <a:gd name="connsiteX32" fmla="*/ 1181819 w 1431985"/>
              <a:gd name="connsiteY32" fmla="*/ 1052423 h 1079007"/>
              <a:gd name="connsiteX33" fmla="*/ 1328468 w 1431985"/>
              <a:gd name="connsiteY33" fmla="*/ 1061049 h 1079007"/>
              <a:gd name="connsiteX34" fmla="*/ 1388853 w 1431985"/>
              <a:gd name="connsiteY34" fmla="*/ 1078302 h 1079007"/>
              <a:gd name="connsiteX35" fmla="*/ 1431985 w 1431985"/>
              <a:gd name="connsiteY35" fmla="*/ 1078302 h 107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31985" h="1079007">
                <a:moveTo>
                  <a:pt x="0" y="0"/>
                </a:moveTo>
                <a:cubicBezTo>
                  <a:pt x="17253" y="11502"/>
                  <a:pt x="37096" y="19844"/>
                  <a:pt x="51758" y="34506"/>
                </a:cubicBezTo>
                <a:cubicBezTo>
                  <a:pt x="58188" y="40936"/>
                  <a:pt x="56803" y="52027"/>
                  <a:pt x="60385" y="60385"/>
                </a:cubicBezTo>
                <a:cubicBezTo>
                  <a:pt x="65451" y="72205"/>
                  <a:pt x="71887" y="83389"/>
                  <a:pt x="77638" y="94891"/>
                </a:cubicBezTo>
                <a:cubicBezTo>
                  <a:pt x="81486" y="117980"/>
                  <a:pt x="88859" y="165655"/>
                  <a:pt x="94891" y="189781"/>
                </a:cubicBezTo>
                <a:cubicBezTo>
                  <a:pt x="97096" y="198603"/>
                  <a:pt x="101544" y="206784"/>
                  <a:pt x="103517" y="215661"/>
                </a:cubicBezTo>
                <a:cubicBezTo>
                  <a:pt x="107311" y="232735"/>
                  <a:pt x="107117" y="250666"/>
                  <a:pt x="112143" y="267419"/>
                </a:cubicBezTo>
                <a:cubicBezTo>
                  <a:pt x="115838" y="279736"/>
                  <a:pt x="124620" y="289985"/>
                  <a:pt x="129396" y="301925"/>
                </a:cubicBezTo>
                <a:cubicBezTo>
                  <a:pt x="136150" y="318810"/>
                  <a:pt x="136561" y="338551"/>
                  <a:pt x="146649" y="353683"/>
                </a:cubicBezTo>
                <a:lnTo>
                  <a:pt x="181155" y="405442"/>
                </a:lnTo>
                <a:cubicBezTo>
                  <a:pt x="186906" y="422695"/>
                  <a:pt x="195418" y="439261"/>
                  <a:pt x="198408" y="457200"/>
                </a:cubicBezTo>
                <a:cubicBezTo>
                  <a:pt x="204997" y="496736"/>
                  <a:pt x="199921" y="553604"/>
                  <a:pt x="232913" y="586596"/>
                </a:cubicBezTo>
                <a:cubicBezTo>
                  <a:pt x="240244" y="593927"/>
                  <a:pt x="250166" y="598098"/>
                  <a:pt x="258792" y="603849"/>
                </a:cubicBezTo>
                <a:cubicBezTo>
                  <a:pt x="264543" y="612475"/>
                  <a:pt x="268714" y="622397"/>
                  <a:pt x="276045" y="629728"/>
                </a:cubicBezTo>
                <a:cubicBezTo>
                  <a:pt x="313879" y="667561"/>
                  <a:pt x="292472" y="623396"/>
                  <a:pt x="327804" y="672861"/>
                </a:cubicBezTo>
                <a:cubicBezTo>
                  <a:pt x="335278" y="683325"/>
                  <a:pt x="339306" y="695864"/>
                  <a:pt x="345057" y="707366"/>
                </a:cubicBezTo>
                <a:cubicBezTo>
                  <a:pt x="347932" y="736121"/>
                  <a:pt x="335384" y="771264"/>
                  <a:pt x="353683" y="793630"/>
                </a:cubicBezTo>
                <a:cubicBezTo>
                  <a:pt x="368363" y="811573"/>
                  <a:pt x="400328" y="796157"/>
                  <a:pt x="422694" y="802257"/>
                </a:cubicBezTo>
                <a:cubicBezTo>
                  <a:pt x="432697" y="804985"/>
                  <a:pt x="438866" y="815870"/>
                  <a:pt x="448574" y="819510"/>
                </a:cubicBezTo>
                <a:cubicBezTo>
                  <a:pt x="462303" y="824658"/>
                  <a:pt x="477482" y="824580"/>
                  <a:pt x="491706" y="828136"/>
                </a:cubicBezTo>
                <a:cubicBezTo>
                  <a:pt x="500527" y="830341"/>
                  <a:pt x="508764" y="834557"/>
                  <a:pt x="517585" y="836762"/>
                </a:cubicBezTo>
                <a:cubicBezTo>
                  <a:pt x="531809" y="840318"/>
                  <a:pt x="546430" y="842092"/>
                  <a:pt x="560717" y="845389"/>
                </a:cubicBezTo>
                <a:cubicBezTo>
                  <a:pt x="631129" y="861638"/>
                  <a:pt x="619690" y="859296"/>
                  <a:pt x="681487" y="879895"/>
                </a:cubicBezTo>
                <a:lnTo>
                  <a:pt x="707366" y="888521"/>
                </a:lnTo>
                <a:cubicBezTo>
                  <a:pt x="718868" y="905774"/>
                  <a:pt x="735315" y="920608"/>
                  <a:pt x="741872" y="940279"/>
                </a:cubicBezTo>
                <a:cubicBezTo>
                  <a:pt x="744747" y="948906"/>
                  <a:pt x="744068" y="959729"/>
                  <a:pt x="750498" y="966159"/>
                </a:cubicBezTo>
                <a:cubicBezTo>
                  <a:pt x="756928" y="972589"/>
                  <a:pt x="767390" y="973402"/>
                  <a:pt x="776377" y="974785"/>
                </a:cubicBezTo>
                <a:cubicBezTo>
                  <a:pt x="804939" y="979179"/>
                  <a:pt x="833887" y="980536"/>
                  <a:pt x="862642" y="983411"/>
                </a:cubicBezTo>
                <a:cubicBezTo>
                  <a:pt x="921992" y="1003196"/>
                  <a:pt x="850236" y="981155"/>
                  <a:pt x="957532" y="1000664"/>
                </a:cubicBezTo>
                <a:cubicBezTo>
                  <a:pt x="966478" y="1002291"/>
                  <a:pt x="974495" y="1007508"/>
                  <a:pt x="983411" y="1009291"/>
                </a:cubicBezTo>
                <a:cubicBezTo>
                  <a:pt x="1017713" y="1016152"/>
                  <a:pt x="1053741" y="1015483"/>
                  <a:pt x="1086928" y="1026544"/>
                </a:cubicBezTo>
                <a:cubicBezTo>
                  <a:pt x="1146098" y="1046266"/>
                  <a:pt x="1072643" y="1022971"/>
                  <a:pt x="1155940" y="1043796"/>
                </a:cubicBezTo>
                <a:cubicBezTo>
                  <a:pt x="1164762" y="1046001"/>
                  <a:pt x="1172771" y="1051518"/>
                  <a:pt x="1181819" y="1052423"/>
                </a:cubicBezTo>
                <a:cubicBezTo>
                  <a:pt x="1230543" y="1057296"/>
                  <a:pt x="1279585" y="1058174"/>
                  <a:pt x="1328468" y="1061049"/>
                </a:cubicBezTo>
                <a:cubicBezTo>
                  <a:pt x="1344830" y="1066503"/>
                  <a:pt x="1372600" y="1076496"/>
                  <a:pt x="1388853" y="1078302"/>
                </a:cubicBezTo>
                <a:cubicBezTo>
                  <a:pt x="1403142" y="1079890"/>
                  <a:pt x="1417608" y="1078302"/>
                  <a:pt x="1431985" y="107830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472624" y="1266348"/>
            <a:ext cx="192724" cy="319154"/>
          </a:xfrm>
          <a:custGeom>
            <a:avLst/>
            <a:gdLst>
              <a:gd name="connsiteX0" fmla="*/ 0 w 647340"/>
              <a:gd name="connsiteY0" fmla="*/ 1026544 h 1104182"/>
              <a:gd name="connsiteX1" fmla="*/ 129397 w 647340"/>
              <a:gd name="connsiteY1" fmla="*/ 1035170 h 1104182"/>
              <a:gd name="connsiteX2" fmla="*/ 181155 w 647340"/>
              <a:gd name="connsiteY2" fmla="*/ 1061050 h 1104182"/>
              <a:gd name="connsiteX3" fmla="*/ 215661 w 647340"/>
              <a:gd name="connsiteY3" fmla="*/ 1086929 h 1104182"/>
              <a:gd name="connsiteX4" fmla="*/ 258793 w 647340"/>
              <a:gd name="connsiteY4" fmla="*/ 1095555 h 1104182"/>
              <a:gd name="connsiteX5" fmla="*/ 284672 w 647340"/>
              <a:gd name="connsiteY5" fmla="*/ 1104182 h 1104182"/>
              <a:gd name="connsiteX6" fmla="*/ 319178 w 647340"/>
              <a:gd name="connsiteY6" fmla="*/ 1061050 h 1104182"/>
              <a:gd name="connsiteX7" fmla="*/ 370936 w 647340"/>
              <a:gd name="connsiteY7" fmla="*/ 1035170 h 1104182"/>
              <a:gd name="connsiteX8" fmla="*/ 396815 w 647340"/>
              <a:gd name="connsiteY8" fmla="*/ 1009291 h 1104182"/>
              <a:gd name="connsiteX9" fmla="*/ 448574 w 647340"/>
              <a:gd name="connsiteY9" fmla="*/ 992038 h 1104182"/>
              <a:gd name="connsiteX10" fmla="*/ 474453 w 647340"/>
              <a:gd name="connsiteY10" fmla="*/ 974785 h 1104182"/>
              <a:gd name="connsiteX11" fmla="*/ 491706 w 647340"/>
              <a:gd name="connsiteY11" fmla="*/ 948906 h 1104182"/>
              <a:gd name="connsiteX12" fmla="*/ 500332 w 647340"/>
              <a:gd name="connsiteY12" fmla="*/ 905774 h 1104182"/>
              <a:gd name="connsiteX13" fmla="*/ 508959 w 647340"/>
              <a:gd name="connsiteY13" fmla="*/ 871268 h 1104182"/>
              <a:gd name="connsiteX14" fmla="*/ 517585 w 647340"/>
              <a:gd name="connsiteY14" fmla="*/ 733246 h 1104182"/>
              <a:gd name="connsiteX15" fmla="*/ 534838 w 647340"/>
              <a:gd name="connsiteY15" fmla="*/ 698740 h 1104182"/>
              <a:gd name="connsiteX16" fmla="*/ 543464 w 647340"/>
              <a:gd name="connsiteY16" fmla="*/ 379563 h 1104182"/>
              <a:gd name="connsiteX17" fmla="*/ 560717 w 647340"/>
              <a:gd name="connsiteY17" fmla="*/ 319178 h 1104182"/>
              <a:gd name="connsiteX18" fmla="*/ 586597 w 647340"/>
              <a:gd name="connsiteY18" fmla="*/ 301925 h 1104182"/>
              <a:gd name="connsiteX19" fmla="*/ 638355 w 647340"/>
              <a:gd name="connsiteY19" fmla="*/ 250166 h 1104182"/>
              <a:gd name="connsiteX20" fmla="*/ 629729 w 647340"/>
              <a:gd name="connsiteY20" fmla="*/ 172529 h 1104182"/>
              <a:gd name="connsiteX21" fmla="*/ 621102 w 647340"/>
              <a:gd name="connsiteY21" fmla="*/ 146650 h 1104182"/>
              <a:gd name="connsiteX22" fmla="*/ 612476 w 647340"/>
              <a:gd name="connsiteY22" fmla="*/ 120770 h 1104182"/>
              <a:gd name="connsiteX23" fmla="*/ 621102 w 647340"/>
              <a:gd name="connsiteY23" fmla="*/ 0 h 110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7340" h="1104182">
                <a:moveTo>
                  <a:pt x="0" y="1026544"/>
                </a:moveTo>
                <a:cubicBezTo>
                  <a:pt x="43132" y="1029419"/>
                  <a:pt x="86433" y="1030396"/>
                  <a:pt x="129397" y="1035170"/>
                </a:cubicBezTo>
                <a:cubicBezTo>
                  <a:pt x="149637" y="1037419"/>
                  <a:pt x="165354" y="1049764"/>
                  <a:pt x="181155" y="1061050"/>
                </a:cubicBezTo>
                <a:cubicBezTo>
                  <a:pt x="192854" y="1069407"/>
                  <a:pt x="202523" y="1081090"/>
                  <a:pt x="215661" y="1086929"/>
                </a:cubicBezTo>
                <a:cubicBezTo>
                  <a:pt x="229059" y="1092884"/>
                  <a:pt x="244569" y="1091999"/>
                  <a:pt x="258793" y="1095555"/>
                </a:cubicBezTo>
                <a:cubicBezTo>
                  <a:pt x="267615" y="1097760"/>
                  <a:pt x="276046" y="1101306"/>
                  <a:pt x="284672" y="1104182"/>
                </a:cubicBezTo>
                <a:cubicBezTo>
                  <a:pt x="358838" y="1054737"/>
                  <a:pt x="271558" y="1120575"/>
                  <a:pt x="319178" y="1061050"/>
                </a:cubicBezTo>
                <a:cubicBezTo>
                  <a:pt x="331340" y="1045848"/>
                  <a:pt x="353888" y="1040853"/>
                  <a:pt x="370936" y="1035170"/>
                </a:cubicBezTo>
                <a:cubicBezTo>
                  <a:pt x="379562" y="1026544"/>
                  <a:pt x="386151" y="1015216"/>
                  <a:pt x="396815" y="1009291"/>
                </a:cubicBezTo>
                <a:cubicBezTo>
                  <a:pt x="412713" y="1000459"/>
                  <a:pt x="433442" y="1002126"/>
                  <a:pt x="448574" y="992038"/>
                </a:cubicBezTo>
                <a:lnTo>
                  <a:pt x="474453" y="974785"/>
                </a:lnTo>
                <a:cubicBezTo>
                  <a:pt x="480204" y="966159"/>
                  <a:pt x="488066" y="958614"/>
                  <a:pt x="491706" y="948906"/>
                </a:cubicBezTo>
                <a:cubicBezTo>
                  <a:pt x="496854" y="935178"/>
                  <a:pt x="497151" y="920087"/>
                  <a:pt x="500332" y="905774"/>
                </a:cubicBezTo>
                <a:cubicBezTo>
                  <a:pt x="502904" y="894200"/>
                  <a:pt x="506083" y="882770"/>
                  <a:pt x="508959" y="871268"/>
                </a:cubicBezTo>
                <a:cubicBezTo>
                  <a:pt x="511834" y="825261"/>
                  <a:pt x="510747" y="778833"/>
                  <a:pt x="517585" y="733246"/>
                </a:cubicBezTo>
                <a:cubicBezTo>
                  <a:pt x="519493" y="720529"/>
                  <a:pt x="533900" y="711565"/>
                  <a:pt x="534838" y="698740"/>
                </a:cubicBezTo>
                <a:cubicBezTo>
                  <a:pt x="542605" y="592593"/>
                  <a:pt x="538278" y="485868"/>
                  <a:pt x="543464" y="379563"/>
                </a:cubicBezTo>
                <a:cubicBezTo>
                  <a:pt x="543544" y="377915"/>
                  <a:pt x="556588" y="324339"/>
                  <a:pt x="560717" y="319178"/>
                </a:cubicBezTo>
                <a:cubicBezTo>
                  <a:pt x="567194" y="311082"/>
                  <a:pt x="578848" y="308813"/>
                  <a:pt x="586597" y="301925"/>
                </a:cubicBezTo>
                <a:cubicBezTo>
                  <a:pt x="604833" y="285715"/>
                  <a:pt x="638355" y="250166"/>
                  <a:pt x="638355" y="250166"/>
                </a:cubicBezTo>
                <a:cubicBezTo>
                  <a:pt x="652731" y="207035"/>
                  <a:pt x="649857" y="232912"/>
                  <a:pt x="629729" y="172529"/>
                </a:cubicBezTo>
                <a:lnTo>
                  <a:pt x="621102" y="146650"/>
                </a:lnTo>
                <a:lnTo>
                  <a:pt x="612476" y="120770"/>
                </a:lnTo>
                <a:cubicBezTo>
                  <a:pt x="621323" y="5760"/>
                  <a:pt x="621102" y="46118"/>
                  <a:pt x="62110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2" descr="C:\Users\Nagai\Downloads\Study at UT\Concrete\Concrete sleepers\Crack Sleeper Photos BXA\2013-04-17 10.07.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997" y="2063218"/>
            <a:ext cx="2499319" cy="13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 31"/>
          <p:cNvSpPr/>
          <p:nvPr/>
        </p:nvSpPr>
        <p:spPr>
          <a:xfrm>
            <a:off x="6572169" y="2877331"/>
            <a:ext cx="799618" cy="239504"/>
          </a:xfrm>
          <a:custGeom>
            <a:avLst/>
            <a:gdLst>
              <a:gd name="connsiteX0" fmla="*/ 2242868 w 2242868"/>
              <a:gd name="connsiteY0" fmla="*/ 0 h 905773"/>
              <a:gd name="connsiteX1" fmla="*/ 2199736 w 2242868"/>
              <a:gd name="connsiteY1" fmla="*/ 17252 h 905773"/>
              <a:gd name="connsiteX2" fmla="*/ 2173856 w 2242868"/>
              <a:gd name="connsiteY2" fmla="*/ 25879 h 905773"/>
              <a:gd name="connsiteX3" fmla="*/ 2147977 w 2242868"/>
              <a:gd name="connsiteY3" fmla="*/ 43132 h 905773"/>
              <a:gd name="connsiteX4" fmla="*/ 2130724 w 2242868"/>
              <a:gd name="connsiteY4" fmla="*/ 69011 h 905773"/>
              <a:gd name="connsiteX5" fmla="*/ 2113472 w 2242868"/>
              <a:gd name="connsiteY5" fmla="*/ 120769 h 905773"/>
              <a:gd name="connsiteX6" fmla="*/ 2087592 w 2242868"/>
              <a:gd name="connsiteY6" fmla="*/ 138022 h 905773"/>
              <a:gd name="connsiteX7" fmla="*/ 2035834 w 2242868"/>
              <a:gd name="connsiteY7" fmla="*/ 155275 h 905773"/>
              <a:gd name="connsiteX8" fmla="*/ 2018581 w 2242868"/>
              <a:gd name="connsiteY8" fmla="*/ 189781 h 905773"/>
              <a:gd name="connsiteX9" fmla="*/ 1940943 w 2242868"/>
              <a:gd name="connsiteY9" fmla="*/ 241539 h 905773"/>
              <a:gd name="connsiteX10" fmla="*/ 1915064 w 2242868"/>
              <a:gd name="connsiteY10" fmla="*/ 267418 h 905773"/>
              <a:gd name="connsiteX11" fmla="*/ 1828800 w 2242868"/>
              <a:gd name="connsiteY11" fmla="*/ 327803 h 905773"/>
              <a:gd name="connsiteX12" fmla="*/ 1777041 w 2242868"/>
              <a:gd name="connsiteY12" fmla="*/ 345056 h 905773"/>
              <a:gd name="connsiteX13" fmla="*/ 1716656 w 2242868"/>
              <a:gd name="connsiteY13" fmla="*/ 362309 h 905773"/>
              <a:gd name="connsiteX14" fmla="*/ 1613139 w 2242868"/>
              <a:gd name="connsiteY14" fmla="*/ 370935 h 905773"/>
              <a:gd name="connsiteX15" fmla="*/ 1561381 w 2242868"/>
              <a:gd name="connsiteY15" fmla="*/ 396815 h 905773"/>
              <a:gd name="connsiteX16" fmla="*/ 1526875 w 2242868"/>
              <a:gd name="connsiteY16" fmla="*/ 448573 h 905773"/>
              <a:gd name="connsiteX17" fmla="*/ 1475117 w 2242868"/>
              <a:gd name="connsiteY17" fmla="*/ 465826 h 905773"/>
              <a:gd name="connsiteX18" fmla="*/ 1449238 w 2242868"/>
              <a:gd name="connsiteY18" fmla="*/ 474452 h 905773"/>
              <a:gd name="connsiteX19" fmla="*/ 1345721 w 2242868"/>
              <a:gd name="connsiteY19" fmla="*/ 491705 h 905773"/>
              <a:gd name="connsiteX20" fmla="*/ 1311215 w 2242868"/>
              <a:gd name="connsiteY20" fmla="*/ 508958 h 905773"/>
              <a:gd name="connsiteX21" fmla="*/ 1216324 w 2242868"/>
              <a:gd name="connsiteY21" fmla="*/ 534837 h 905773"/>
              <a:gd name="connsiteX22" fmla="*/ 1112807 w 2242868"/>
              <a:gd name="connsiteY22" fmla="*/ 586596 h 905773"/>
              <a:gd name="connsiteX23" fmla="*/ 1009290 w 2242868"/>
              <a:gd name="connsiteY23" fmla="*/ 603849 h 905773"/>
              <a:gd name="connsiteX24" fmla="*/ 914400 w 2242868"/>
              <a:gd name="connsiteY24" fmla="*/ 664234 h 905773"/>
              <a:gd name="connsiteX25" fmla="*/ 888521 w 2242868"/>
              <a:gd name="connsiteY25" fmla="*/ 690113 h 905773"/>
              <a:gd name="connsiteX26" fmla="*/ 690113 w 2242868"/>
              <a:gd name="connsiteY26" fmla="*/ 698739 h 905773"/>
              <a:gd name="connsiteX27" fmla="*/ 646981 w 2242868"/>
              <a:gd name="connsiteY27" fmla="*/ 707366 h 905773"/>
              <a:gd name="connsiteX28" fmla="*/ 517585 w 2242868"/>
              <a:gd name="connsiteY28" fmla="*/ 724618 h 905773"/>
              <a:gd name="connsiteX29" fmla="*/ 491706 w 2242868"/>
              <a:gd name="connsiteY29" fmla="*/ 741871 h 905773"/>
              <a:gd name="connsiteX30" fmla="*/ 457200 w 2242868"/>
              <a:gd name="connsiteY30" fmla="*/ 750498 h 905773"/>
              <a:gd name="connsiteX31" fmla="*/ 258792 w 2242868"/>
              <a:gd name="connsiteY31" fmla="*/ 767751 h 905773"/>
              <a:gd name="connsiteX32" fmla="*/ 207034 w 2242868"/>
              <a:gd name="connsiteY32" fmla="*/ 785003 h 905773"/>
              <a:gd name="connsiteX33" fmla="*/ 155275 w 2242868"/>
              <a:gd name="connsiteY33" fmla="*/ 836762 h 905773"/>
              <a:gd name="connsiteX34" fmla="*/ 112143 w 2242868"/>
              <a:gd name="connsiteY34" fmla="*/ 879894 h 905773"/>
              <a:gd name="connsiteX35" fmla="*/ 25879 w 2242868"/>
              <a:gd name="connsiteY35" fmla="*/ 897147 h 905773"/>
              <a:gd name="connsiteX36" fmla="*/ 0 w 2242868"/>
              <a:gd name="connsiteY36" fmla="*/ 905773 h 90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42868" h="905773">
                <a:moveTo>
                  <a:pt x="2242868" y="0"/>
                </a:moveTo>
                <a:cubicBezTo>
                  <a:pt x="2228491" y="5751"/>
                  <a:pt x="2214235" y="11815"/>
                  <a:pt x="2199736" y="17252"/>
                </a:cubicBezTo>
                <a:cubicBezTo>
                  <a:pt x="2191222" y="20445"/>
                  <a:pt x="2181989" y="21812"/>
                  <a:pt x="2173856" y="25879"/>
                </a:cubicBezTo>
                <a:cubicBezTo>
                  <a:pt x="2164583" y="30516"/>
                  <a:pt x="2156603" y="37381"/>
                  <a:pt x="2147977" y="43132"/>
                </a:cubicBezTo>
                <a:cubicBezTo>
                  <a:pt x="2142226" y="51758"/>
                  <a:pt x="2134935" y="59537"/>
                  <a:pt x="2130724" y="69011"/>
                </a:cubicBezTo>
                <a:cubicBezTo>
                  <a:pt x="2123338" y="85629"/>
                  <a:pt x="2128604" y="110681"/>
                  <a:pt x="2113472" y="120769"/>
                </a:cubicBezTo>
                <a:cubicBezTo>
                  <a:pt x="2104845" y="126520"/>
                  <a:pt x="2097066" y="133811"/>
                  <a:pt x="2087592" y="138022"/>
                </a:cubicBezTo>
                <a:cubicBezTo>
                  <a:pt x="2070973" y="145408"/>
                  <a:pt x="2035834" y="155275"/>
                  <a:pt x="2035834" y="155275"/>
                </a:cubicBezTo>
                <a:cubicBezTo>
                  <a:pt x="2030083" y="166777"/>
                  <a:pt x="2026950" y="180017"/>
                  <a:pt x="2018581" y="189781"/>
                </a:cubicBezTo>
                <a:cubicBezTo>
                  <a:pt x="2001461" y="209754"/>
                  <a:pt x="1960485" y="226882"/>
                  <a:pt x="1940943" y="241539"/>
                </a:cubicBezTo>
                <a:cubicBezTo>
                  <a:pt x="1931183" y="248859"/>
                  <a:pt x="1924327" y="259479"/>
                  <a:pt x="1915064" y="267418"/>
                </a:cubicBezTo>
                <a:cubicBezTo>
                  <a:pt x="1902536" y="278156"/>
                  <a:pt x="1836902" y="325102"/>
                  <a:pt x="1828800" y="327803"/>
                </a:cubicBezTo>
                <a:lnTo>
                  <a:pt x="1777041" y="345056"/>
                </a:lnTo>
                <a:cubicBezTo>
                  <a:pt x="1759847" y="350787"/>
                  <a:pt x="1733995" y="360142"/>
                  <a:pt x="1716656" y="362309"/>
                </a:cubicBezTo>
                <a:cubicBezTo>
                  <a:pt x="1682298" y="366604"/>
                  <a:pt x="1647645" y="368060"/>
                  <a:pt x="1613139" y="370935"/>
                </a:cubicBezTo>
                <a:cubicBezTo>
                  <a:pt x="1594679" y="377089"/>
                  <a:pt x="1575152" y="381076"/>
                  <a:pt x="1561381" y="396815"/>
                </a:cubicBezTo>
                <a:cubicBezTo>
                  <a:pt x="1547727" y="412420"/>
                  <a:pt x="1546546" y="442016"/>
                  <a:pt x="1526875" y="448573"/>
                </a:cubicBezTo>
                <a:lnTo>
                  <a:pt x="1475117" y="465826"/>
                </a:lnTo>
                <a:cubicBezTo>
                  <a:pt x="1466491" y="468701"/>
                  <a:pt x="1458207" y="472957"/>
                  <a:pt x="1449238" y="474452"/>
                </a:cubicBezTo>
                <a:lnTo>
                  <a:pt x="1345721" y="491705"/>
                </a:lnTo>
                <a:cubicBezTo>
                  <a:pt x="1334219" y="497456"/>
                  <a:pt x="1323532" y="505263"/>
                  <a:pt x="1311215" y="508958"/>
                </a:cubicBezTo>
                <a:cubicBezTo>
                  <a:pt x="1247517" y="528068"/>
                  <a:pt x="1272744" y="504063"/>
                  <a:pt x="1216324" y="534837"/>
                </a:cubicBezTo>
                <a:cubicBezTo>
                  <a:pt x="1152343" y="569736"/>
                  <a:pt x="1181686" y="571289"/>
                  <a:pt x="1112807" y="586596"/>
                </a:cubicBezTo>
                <a:cubicBezTo>
                  <a:pt x="1078658" y="594185"/>
                  <a:pt x="1009290" y="603849"/>
                  <a:pt x="1009290" y="603849"/>
                </a:cubicBezTo>
                <a:cubicBezTo>
                  <a:pt x="992652" y="613831"/>
                  <a:pt x="925354" y="653280"/>
                  <a:pt x="914400" y="664234"/>
                </a:cubicBezTo>
                <a:cubicBezTo>
                  <a:pt x="905774" y="672860"/>
                  <a:pt x="900579" y="688258"/>
                  <a:pt x="888521" y="690113"/>
                </a:cubicBezTo>
                <a:cubicBezTo>
                  <a:pt x="823092" y="700179"/>
                  <a:pt x="756249" y="695864"/>
                  <a:pt x="690113" y="698739"/>
                </a:cubicBezTo>
                <a:cubicBezTo>
                  <a:pt x="675736" y="701615"/>
                  <a:pt x="661514" y="705428"/>
                  <a:pt x="646981" y="707366"/>
                </a:cubicBezTo>
                <a:cubicBezTo>
                  <a:pt x="495684" y="727539"/>
                  <a:pt x="614648" y="705206"/>
                  <a:pt x="517585" y="724618"/>
                </a:cubicBezTo>
                <a:cubicBezTo>
                  <a:pt x="508959" y="730369"/>
                  <a:pt x="501235" y="737787"/>
                  <a:pt x="491706" y="741871"/>
                </a:cubicBezTo>
                <a:cubicBezTo>
                  <a:pt x="480809" y="746541"/>
                  <a:pt x="468865" y="748377"/>
                  <a:pt x="457200" y="750498"/>
                </a:cubicBezTo>
                <a:cubicBezTo>
                  <a:pt x="385807" y="763479"/>
                  <a:pt x="338604" y="762762"/>
                  <a:pt x="258792" y="767751"/>
                </a:cubicBezTo>
                <a:cubicBezTo>
                  <a:pt x="241539" y="773502"/>
                  <a:pt x="219893" y="772144"/>
                  <a:pt x="207034" y="785003"/>
                </a:cubicBezTo>
                <a:cubicBezTo>
                  <a:pt x="189781" y="802256"/>
                  <a:pt x="168809" y="816460"/>
                  <a:pt x="155275" y="836762"/>
                </a:cubicBezTo>
                <a:cubicBezTo>
                  <a:pt x="138022" y="862642"/>
                  <a:pt x="140899" y="865516"/>
                  <a:pt x="112143" y="879894"/>
                </a:cubicBezTo>
                <a:cubicBezTo>
                  <a:pt x="88055" y="891938"/>
                  <a:pt x="48128" y="893968"/>
                  <a:pt x="25879" y="897147"/>
                </a:cubicBezTo>
                <a:lnTo>
                  <a:pt x="0" y="90577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541414" y="3052967"/>
            <a:ext cx="289093" cy="11369"/>
          </a:xfrm>
          <a:custGeom>
            <a:avLst/>
            <a:gdLst>
              <a:gd name="connsiteX0" fmla="*/ 0 w 810883"/>
              <a:gd name="connsiteY0" fmla="*/ 0 h 42995"/>
              <a:gd name="connsiteX1" fmla="*/ 336430 w 810883"/>
              <a:gd name="connsiteY1" fmla="*/ 8626 h 42995"/>
              <a:gd name="connsiteX2" fmla="*/ 362309 w 810883"/>
              <a:gd name="connsiteY2" fmla="*/ 17252 h 42995"/>
              <a:gd name="connsiteX3" fmla="*/ 491705 w 810883"/>
              <a:gd name="connsiteY3" fmla="*/ 25879 h 42995"/>
              <a:gd name="connsiteX4" fmla="*/ 724619 w 810883"/>
              <a:gd name="connsiteY4" fmla="*/ 25879 h 42995"/>
              <a:gd name="connsiteX5" fmla="*/ 750498 w 810883"/>
              <a:gd name="connsiteY5" fmla="*/ 17252 h 42995"/>
              <a:gd name="connsiteX6" fmla="*/ 810883 w 810883"/>
              <a:gd name="connsiteY6" fmla="*/ 0 h 4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883" h="42995">
                <a:moveTo>
                  <a:pt x="0" y="0"/>
                </a:moveTo>
                <a:cubicBezTo>
                  <a:pt x="112143" y="2875"/>
                  <a:pt x="224377" y="3290"/>
                  <a:pt x="336430" y="8626"/>
                </a:cubicBezTo>
                <a:cubicBezTo>
                  <a:pt x="345513" y="9058"/>
                  <a:pt x="353272" y="16248"/>
                  <a:pt x="362309" y="17252"/>
                </a:cubicBezTo>
                <a:cubicBezTo>
                  <a:pt x="405272" y="22026"/>
                  <a:pt x="448573" y="23003"/>
                  <a:pt x="491705" y="25879"/>
                </a:cubicBezTo>
                <a:cubicBezTo>
                  <a:pt x="580849" y="55591"/>
                  <a:pt x="525694" y="40614"/>
                  <a:pt x="724619" y="25879"/>
                </a:cubicBezTo>
                <a:cubicBezTo>
                  <a:pt x="733687" y="25207"/>
                  <a:pt x="741676" y="19457"/>
                  <a:pt x="750498" y="17252"/>
                </a:cubicBezTo>
                <a:cubicBezTo>
                  <a:pt x="809826" y="2420"/>
                  <a:pt x="776178" y="17351"/>
                  <a:pt x="81088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6516810" y="2808901"/>
            <a:ext cx="147622" cy="43339"/>
          </a:xfrm>
          <a:custGeom>
            <a:avLst/>
            <a:gdLst>
              <a:gd name="connsiteX0" fmla="*/ 0 w 414068"/>
              <a:gd name="connsiteY0" fmla="*/ 163902 h 163902"/>
              <a:gd name="connsiteX1" fmla="*/ 43132 w 414068"/>
              <a:gd name="connsiteY1" fmla="*/ 155276 h 163902"/>
              <a:gd name="connsiteX2" fmla="*/ 103517 w 414068"/>
              <a:gd name="connsiteY2" fmla="*/ 138023 h 163902"/>
              <a:gd name="connsiteX3" fmla="*/ 181155 w 414068"/>
              <a:gd name="connsiteY3" fmla="*/ 129396 h 163902"/>
              <a:gd name="connsiteX4" fmla="*/ 232914 w 414068"/>
              <a:gd name="connsiteY4" fmla="*/ 120770 h 163902"/>
              <a:gd name="connsiteX5" fmla="*/ 284672 w 414068"/>
              <a:gd name="connsiteY5" fmla="*/ 103517 h 163902"/>
              <a:gd name="connsiteX6" fmla="*/ 327804 w 414068"/>
              <a:gd name="connsiteY6" fmla="*/ 34506 h 163902"/>
              <a:gd name="connsiteX7" fmla="*/ 414068 w 414068"/>
              <a:gd name="connsiteY7" fmla="*/ 0 h 16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068" h="163902">
                <a:moveTo>
                  <a:pt x="0" y="163902"/>
                </a:moveTo>
                <a:cubicBezTo>
                  <a:pt x="14377" y="161027"/>
                  <a:pt x="28908" y="158832"/>
                  <a:pt x="43132" y="155276"/>
                </a:cubicBezTo>
                <a:cubicBezTo>
                  <a:pt x="79212" y="146256"/>
                  <a:pt x="61555" y="144479"/>
                  <a:pt x="103517" y="138023"/>
                </a:cubicBezTo>
                <a:cubicBezTo>
                  <a:pt x="129253" y="134064"/>
                  <a:pt x="155345" y="132837"/>
                  <a:pt x="181155" y="129396"/>
                </a:cubicBezTo>
                <a:cubicBezTo>
                  <a:pt x="198493" y="127084"/>
                  <a:pt x="215661" y="123645"/>
                  <a:pt x="232914" y="120770"/>
                </a:cubicBezTo>
                <a:cubicBezTo>
                  <a:pt x="250167" y="115019"/>
                  <a:pt x="278921" y="120770"/>
                  <a:pt x="284672" y="103517"/>
                </a:cubicBezTo>
                <a:cubicBezTo>
                  <a:pt x="296935" y="66730"/>
                  <a:pt x="291508" y="47705"/>
                  <a:pt x="327804" y="34506"/>
                </a:cubicBezTo>
                <a:cubicBezTo>
                  <a:pt x="418438" y="1548"/>
                  <a:pt x="375338" y="38730"/>
                  <a:pt x="41406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842331" y="2827101"/>
            <a:ext cx="618166" cy="54791"/>
          </a:xfrm>
          <a:custGeom>
            <a:avLst/>
            <a:gdLst>
              <a:gd name="connsiteX0" fmla="*/ 0 w 1733910"/>
              <a:gd name="connsiteY0" fmla="*/ 86445 h 207214"/>
              <a:gd name="connsiteX1" fmla="*/ 120770 w 1733910"/>
              <a:gd name="connsiteY1" fmla="*/ 103697 h 207214"/>
              <a:gd name="connsiteX2" fmla="*/ 155276 w 1733910"/>
              <a:gd name="connsiteY2" fmla="*/ 112324 h 207214"/>
              <a:gd name="connsiteX3" fmla="*/ 276046 w 1733910"/>
              <a:gd name="connsiteY3" fmla="*/ 120950 h 207214"/>
              <a:gd name="connsiteX4" fmla="*/ 319178 w 1733910"/>
              <a:gd name="connsiteY4" fmla="*/ 129577 h 207214"/>
              <a:gd name="connsiteX5" fmla="*/ 646981 w 1733910"/>
              <a:gd name="connsiteY5" fmla="*/ 164082 h 207214"/>
              <a:gd name="connsiteX6" fmla="*/ 655608 w 1733910"/>
              <a:gd name="connsiteY6" fmla="*/ 189962 h 207214"/>
              <a:gd name="connsiteX7" fmla="*/ 681487 w 1733910"/>
              <a:gd name="connsiteY7" fmla="*/ 207214 h 207214"/>
              <a:gd name="connsiteX8" fmla="*/ 940280 w 1733910"/>
              <a:gd name="connsiteY8" fmla="*/ 198588 h 207214"/>
              <a:gd name="connsiteX9" fmla="*/ 1061049 w 1733910"/>
              <a:gd name="connsiteY9" fmla="*/ 189962 h 207214"/>
              <a:gd name="connsiteX10" fmla="*/ 1086929 w 1733910"/>
              <a:gd name="connsiteY10" fmla="*/ 164082 h 207214"/>
              <a:gd name="connsiteX11" fmla="*/ 1121434 w 1733910"/>
              <a:gd name="connsiteY11" fmla="*/ 155456 h 207214"/>
              <a:gd name="connsiteX12" fmla="*/ 1207698 w 1733910"/>
              <a:gd name="connsiteY12" fmla="*/ 129577 h 207214"/>
              <a:gd name="connsiteX13" fmla="*/ 1311215 w 1733910"/>
              <a:gd name="connsiteY13" fmla="*/ 120950 h 207214"/>
              <a:gd name="connsiteX14" fmla="*/ 1362974 w 1733910"/>
              <a:gd name="connsiteY14" fmla="*/ 103697 h 207214"/>
              <a:gd name="connsiteX15" fmla="*/ 1397480 w 1733910"/>
              <a:gd name="connsiteY15" fmla="*/ 95071 h 207214"/>
              <a:gd name="connsiteX16" fmla="*/ 1440612 w 1733910"/>
              <a:gd name="connsiteY16" fmla="*/ 77818 h 207214"/>
              <a:gd name="connsiteX17" fmla="*/ 1466491 w 1733910"/>
              <a:gd name="connsiteY17" fmla="*/ 69192 h 207214"/>
              <a:gd name="connsiteX18" fmla="*/ 1492370 w 1733910"/>
              <a:gd name="connsiteY18" fmla="*/ 51939 h 207214"/>
              <a:gd name="connsiteX19" fmla="*/ 1613140 w 1733910"/>
              <a:gd name="connsiteY19" fmla="*/ 34686 h 207214"/>
              <a:gd name="connsiteX20" fmla="*/ 1639019 w 1733910"/>
              <a:gd name="connsiteY20" fmla="*/ 26060 h 207214"/>
              <a:gd name="connsiteX21" fmla="*/ 1690778 w 1733910"/>
              <a:gd name="connsiteY21" fmla="*/ 17433 h 207214"/>
              <a:gd name="connsiteX22" fmla="*/ 1733910 w 1733910"/>
              <a:gd name="connsiteY22" fmla="*/ 180 h 20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33910" h="207214">
                <a:moveTo>
                  <a:pt x="0" y="86445"/>
                </a:moveTo>
                <a:cubicBezTo>
                  <a:pt x="116759" y="109796"/>
                  <a:pt x="-56852" y="76370"/>
                  <a:pt x="120770" y="103697"/>
                </a:cubicBezTo>
                <a:cubicBezTo>
                  <a:pt x="132488" y="105500"/>
                  <a:pt x="143492" y="111015"/>
                  <a:pt x="155276" y="112324"/>
                </a:cubicBezTo>
                <a:cubicBezTo>
                  <a:pt x="195388" y="116781"/>
                  <a:pt x="235789" y="118075"/>
                  <a:pt x="276046" y="120950"/>
                </a:cubicBezTo>
                <a:cubicBezTo>
                  <a:pt x="290423" y="123826"/>
                  <a:pt x="304557" y="128480"/>
                  <a:pt x="319178" y="129577"/>
                </a:cubicBezTo>
                <a:cubicBezTo>
                  <a:pt x="640879" y="153705"/>
                  <a:pt x="536256" y="90268"/>
                  <a:pt x="646981" y="164082"/>
                </a:cubicBezTo>
                <a:cubicBezTo>
                  <a:pt x="649857" y="172709"/>
                  <a:pt x="649927" y="182861"/>
                  <a:pt x="655608" y="189962"/>
                </a:cubicBezTo>
                <a:cubicBezTo>
                  <a:pt x="662085" y="198058"/>
                  <a:pt x="671124" y="206900"/>
                  <a:pt x="681487" y="207214"/>
                </a:cubicBezTo>
                <a:lnTo>
                  <a:pt x="940280" y="198588"/>
                </a:lnTo>
                <a:cubicBezTo>
                  <a:pt x="980536" y="195713"/>
                  <a:pt x="1021763" y="199206"/>
                  <a:pt x="1061049" y="189962"/>
                </a:cubicBezTo>
                <a:cubicBezTo>
                  <a:pt x="1072925" y="187168"/>
                  <a:pt x="1076336" y="170135"/>
                  <a:pt x="1086929" y="164082"/>
                </a:cubicBezTo>
                <a:cubicBezTo>
                  <a:pt x="1097223" y="158200"/>
                  <a:pt x="1110078" y="158863"/>
                  <a:pt x="1121434" y="155456"/>
                </a:cubicBezTo>
                <a:cubicBezTo>
                  <a:pt x="1139307" y="150094"/>
                  <a:pt x="1184972" y="132418"/>
                  <a:pt x="1207698" y="129577"/>
                </a:cubicBezTo>
                <a:cubicBezTo>
                  <a:pt x="1242056" y="125282"/>
                  <a:pt x="1276709" y="123826"/>
                  <a:pt x="1311215" y="120950"/>
                </a:cubicBezTo>
                <a:cubicBezTo>
                  <a:pt x="1328468" y="115199"/>
                  <a:pt x="1345331" y="108108"/>
                  <a:pt x="1362974" y="103697"/>
                </a:cubicBezTo>
                <a:cubicBezTo>
                  <a:pt x="1374476" y="100822"/>
                  <a:pt x="1386232" y="98820"/>
                  <a:pt x="1397480" y="95071"/>
                </a:cubicBezTo>
                <a:cubicBezTo>
                  <a:pt x="1412170" y="90174"/>
                  <a:pt x="1426113" y="83255"/>
                  <a:pt x="1440612" y="77818"/>
                </a:cubicBezTo>
                <a:cubicBezTo>
                  <a:pt x="1449126" y="74625"/>
                  <a:pt x="1457865" y="72067"/>
                  <a:pt x="1466491" y="69192"/>
                </a:cubicBezTo>
                <a:cubicBezTo>
                  <a:pt x="1475117" y="63441"/>
                  <a:pt x="1483097" y="56576"/>
                  <a:pt x="1492370" y="51939"/>
                </a:cubicBezTo>
                <a:cubicBezTo>
                  <a:pt x="1525559" y="35344"/>
                  <a:pt x="1588905" y="36889"/>
                  <a:pt x="1613140" y="34686"/>
                </a:cubicBezTo>
                <a:cubicBezTo>
                  <a:pt x="1621766" y="31811"/>
                  <a:pt x="1630143" y="28033"/>
                  <a:pt x="1639019" y="26060"/>
                </a:cubicBezTo>
                <a:cubicBezTo>
                  <a:pt x="1656093" y="22266"/>
                  <a:pt x="1674185" y="22964"/>
                  <a:pt x="1690778" y="17433"/>
                </a:cubicBezTo>
                <a:cubicBezTo>
                  <a:pt x="1752106" y="-3010"/>
                  <a:pt x="1689280" y="180"/>
                  <a:pt x="1733910" y="18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2" descr="C:\Users\Nagai\Downloads\Study at UT\Concrete\Concrete sleepers\Crack Sleeper Photos BXA\DSC021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51" y="3489500"/>
            <a:ext cx="2501236" cy="136814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Freeform 37"/>
          <p:cNvSpPr/>
          <p:nvPr/>
        </p:nvSpPr>
        <p:spPr>
          <a:xfrm>
            <a:off x="6357470" y="3843580"/>
            <a:ext cx="1416363" cy="132002"/>
          </a:xfrm>
          <a:custGeom>
            <a:avLst/>
            <a:gdLst>
              <a:gd name="connsiteX0" fmla="*/ 0 w 4770408"/>
              <a:gd name="connsiteY0" fmla="*/ 431320 h 457200"/>
              <a:gd name="connsiteX1" fmla="*/ 69012 w 4770408"/>
              <a:gd name="connsiteY1" fmla="*/ 439947 h 457200"/>
              <a:gd name="connsiteX2" fmla="*/ 94891 w 4770408"/>
              <a:gd name="connsiteY2" fmla="*/ 448573 h 457200"/>
              <a:gd name="connsiteX3" fmla="*/ 155276 w 4770408"/>
              <a:gd name="connsiteY3" fmla="*/ 457200 h 457200"/>
              <a:gd name="connsiteX4" fmla="*/ 414068 w 4770408"/>
              <a:gd name="connsiteY4" fmla="*/ 457200 h 457200"/>
              <a:gd name="connsiteX5" fmla="*/ 672861 w 4770408"/>
              <a:gd name="connsiteY5" fmla="*/ 448573 h 457200"/>
              <a:gd name="connsiteX6" fmla="*/ 707366 w 4770408"/>
              <a:gd name="connsiteY6" fmla="*/ 439947 h 457200"/>
              <a:gd name="connsiteX7" fmla="*/ 759125 w 4770408"/>
              <a:gd name="connsiteY7" fmla="*/ 422694 h 457200"/>
              <a:gd name="connsiteX8" fmla="*/ 828136 w 4770408"/>
              <a:gd name="connsiteY8" fmla="*/ 414068 h 457200"/>
              <a:gd name="connsiteX9" fmla="*/ 1061049 w 4770408"/>
              <a:gd name="connsiteY9" fmla="*/ 422694 h 457200"/>
              <a:gd name="connsiteX10" fmla="*/ 1475117 w 4770408"/>
              <a:gd name="connsiteY10" fmla="*/ 431320 h 457200"/>
              <a:gd name="connsiteX11" fmla="*/ 1500997 w 4770408"/>
              <a:gd name="connsiteY11" fmla="*/ 439947 h 457200"/>
              <a:gd name="connsiteX12" fmla="*/ 1690778 w 4770408"/>
              <a:gd name="connsiteY12" fmla="*/ 448573 h 457200"/>
              <a:gd name="connsiteX13" fmla="*/ 1992702 w 4770408"/>
              <a:gd name="connsiteY13" fmla="*/ 431320 h 457200"/>
              <a:gd name="connsiteX14" fmla="*/ 2044461 w 4770408"/>
              <a:gd name="connsiteY14" fmla="*/ 422694 h 457200"/>
              <a:gd name="connsiteX15" fmla="*/ 2113472 w 4770408"/>
              <a:gd name="connsiteY15" fmla="*/ 405441 h 457200"/>
              <a:gd name="connsiteX16" fmla="*/ 2165231 w 4770408"/>
              <a:gd name="connsiteY16" fmla="*/ 379562 h 457200"/>
              <a:gd name="connsiteX17" fmla="*/ 2191110 w 4770408"/>
              <a:gd name="connsiteY17" fmla="*/ 362309 h 457200"/>
              <a:gd name="connsiteX18" fmla="*/ 2242868 w 4770408"/>
              <a:gd name="connsiteY18" fmla="*/ 345056 h 457200"/>
              <a:gd name="connsiteX19" fmla="*/ 2329133 w 4770408"/>
              <a:gd name="connsiteY19" fmla="*/ 327803 h 457200"/>
              <a:gd name="connsiteX20" fmla="*/ 2631057 w 4770408"/>
              <a:gd name="connsiteY20" fmla="*/ 319177 h 457200"/>
              <a:gd name="connsiteX21" fmla="*/ 2682816 w 4770408"/>
              <a:gd name="connsiteY21" fmla="*/ 310551 h 457200"/>
              <a:gd name="connsiteX22" fmla="*/ 2734574 w 4770408"/>
              <a:gd name="connsiteY22" fmla="*/ 276045 h 457200"/>
              <a:gd name="connsiteX23" fmla="*/ 2760453 w 4770408"/>
              <a:gd name="connsiteY23" fmla="*/ 258792 h 457200"/>
              <a:gd name="connsiteX24" fmla="*/ 2803585 w 4770408"/>
              <a:gd name="connsiteY24" fmla="*/ 250166 h 457200"/>
              <a:gd name="connsiteX25" fmla="*/ 2838091 w 4770408"/>
              <a:gd name="connsiteY25" fmla="*/ 241539 h 457200"/>
              <a:gd name="connsiteX26" fmla="*/ 3010619 w 4770408"/>
              <a:gd name="connsiteY26" fmla="*/ 232913 h 457200"/>
              <a:gd name="connsiteX27" fmla="*/ 3079631 w 4770408"/>
              <a:gd name="connsiteY27" fmla="*/ 224286 h 457200"/>
              <a:gd name="connsiteX28" fmla="*/ 3623095 w 4770408"/>
              <a:gd name="connsiteY28" fmla="*/ 207034 h 457200"/>
              <a:gd name="connsiteX29" fmla="*/ 3666227 w 4770408"/>
              <a:gd name="connsiteY29" fmla="*/ 198407 h 457200"/>
              <a:gd name="connsiteX30" fmla="*/ 3700733 w 4770408"/>
              <a:gd name="connsiteY30" fmla="*/ 189781 h 457200"/>
              <a:gd name="connsiteX31" fmla="*/ 3804249 w 4770408"/>
              <a:gd name="connsiteY31" fmla="*/ 181154 h 457200"/>
              <a:gd name="connsiteX32" fmla="*/ 3950899 w 4770408"/>
              <a:gd name="connsiteY32" fmla="*/ 163902 h 457200"/>
              <a:gd name="connsiteX33" fmla="*/ 4287329 w 4770408"/>
              <a:gd name="connsiteY33" fmla="*/ 138022 h 457200"/>
              <a:gd name="connsiteX34" fmla="*/ 4321834 w 4770408"/>
              <a:gd name="connsiteY34" fmla="*/ 129396 h 457200"/>
              <a:gd name="connsiteX35" fmla="*/ 4373593 w 4770408"/>
              <a:gd name="connsiteY35" fmla="*/ 112143 h 457200"/>
              <a:gd name="connsiteX36" fmla="*/ 4408099 w 4770408"/>
              <a:gd name="connsiteY36" fmla="*/ 103517 h 457200"/>
              <a:gd name="connsiteX37" fmla="*/ 4433978 w 4770408"/>
              <a:gd name="connsiteY37" fmla="*/ 77637 h 457200"/>
              <a:gd name="connsiteX38" fmla="*/ 4459857 w 4770408"/>
              <a:gd name="connsiteY38" fmla="*/ 69011 h 457200"/>
              <a:gd name="connsiteX39" fmla="*/ 4494363 w 4770408"/>
              <a:gd name="connsiteY39" fmla="*/ 51758 h 457200"/>
              <a:gd name="connsiteX40" fmla="*/ 4580627 w 4770408"/>
              <a:gd name="connsiteY40" fmla="*/ 34505 h 457200"/>
              <a:gd name="connsiteX41" fmla="*/ 4606506 w 4770408"/>
              <a:gd name="connsiteY41" fmla="*/ 25879 h 457200"/>
              <a:gd name="connsiteX42" fmla="*/ 4753155 w 4770408"/>
              <a:gd name="connsiteY42" fmla="*/ 8626 h 457200"/>
              <a:gd name="connsiteX43" fmla="*/ 4770408 w 4770408"/>
              <a:gd name="connsiteY4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770408" h="457200">
                <a:moveTo>
                  <a:pt x="0" y="431320"/>
                </a:moveTo>
                <a:cubicBezTo>
                  <a:pt x="23004" y="434196"/>
                  <a:pt x="46203" y="435800"/>
                  <a:pt x="69012" y="439947"/>
                </a:cubicBezTo>
                <a:cubicBezTo>
                  <a:pt x="77958" y="441574"/>
                  <a:pt x="85975" y="446790"/>
                  <a:pt x="94891" y="448573"/>
                </a:cubicBezTo>
                <a:cubicBezTo>
                  <a:pt x="114829" y="452561"/>
                  <a:pt x="135148" y="454324"/>
                  <a:pt x="155276" y="457200"/>
                </a:cubicBezTo>
                <a:cubicBezTo>
                  <a:pt x="500332" y="434195"/>
                  <a:pt x="69012" y="457200"/>
                  <a:pt x="414068" y="457200"/>
                </a:cubicBezTo>
                <a:cubicBezTo>
                  <a:pt x="500380" y="457200"/>
                  <a:pt x="586597" y="451449"/>
                  <a:pt x="672861" y="448573"/>
                </a:cubicBezTo>
                <a:cubicBezTo>
                  <a:pt x="684363" y="445698"/>
                  <a:pt x="696010" y="443354"/>
                  <a:pt x="707366" y="439947"/>
                </a:cubicBezTo>
                <a:cubicBezTo>
                  <a:pt x="724785" y="434721"/>
                  <a:pt x="741079" y="424950"/>
                  <a:pt x="759125" y="422694"/>
                </a:cubicBezTo>
                <a:lnTo>
                  <a:pt x="828136" y="414068"/>
                </a:lnTo>
                <a:lnTo>
                  <a:pt x="1061049" y="422694"/>
                </a:lnTo>
                <a:lnTo>
                  <a:pt x="1475117" y="431320"/>
                </a:lnTo>
                <a:cubicBezTo>
                  <a:pt x="1484203" y="431676"/>
                  <a:pt x="1491933" y="439222"/>
                  <a:pt x="1500997" y="439947"/>
                </a:cubicBezTo>
                <a:cubicBezTo>
                  <a:pt x="1564121" y="444997"/>
                  <a:pt x="1627518" y="445698"/>
                  <a:pt x="1690778" y="448573"/>
                </a:cubicBezTo>
                <a:cubicBezTo>
                  <a:pt x="1864273" y="442148"/>
                  <a:pt x="1871243" y="448671"/>
                  <a:pt x="1992702" y="431320"/>
                </a:cubicBezTo>
                <a:cubicBezTo>
                  <a:pt x="2010017" y="428846"/>
                  <a:pt x="2027358" y="426359"/>
                  <a:pt x="2044461" y="422694"/>
                </a:cubicBezTo>
                <a:cubicBezTo>
                  <a:pt x="2067646" y="417726"/>
                  <a:pt x="2113472" y="405441"/>
                  <a:pt x="2113472" y="405441"/>
                </a:cubicBezTo>
                <a:cubicBezTo>
                  <a:pt x="2187637" y="355997"/>
                  <a:pt x="2093801" y="415276"/>
                  <a:pt x="2165231" y="379562"/>
                </a:cubicBezTo>
                <a:cubicBezTo>
                  <a:pt x="2174504" y="374926"/>
                  <a:pt x="2181636" y="366520"/>
                  <a:pt x="2191110" y="362309"/>
                </a:cubicBezTo>
                <a:cubicBezTo>
                  <a:pt x="2207728" y="354923"/>
                  <a:pt x="2225615" y="350807"/>
                  <a:pt x="2242868" y="345056"/>
                </a:cubicBezTo>
                <a:cubicBezTo>
                  <a:pt x="2277689" y="333449"/>
                  <a:pt x="2282885" y="330005"/>
                  <a:pt x="2329133" y="327803"/>
                </a:cubicBezTo>
                <a:cubicBezTo>
                  <a:pt x="2429701" y="323014"/>
                  <a:pt x="2530416" y="322052"/>
                  <a:pt x="2631057" y="319177"/>
                </a:cubicBezTo>
                <a:cubicBezTo>
                  <a:pt x="2648310" y="316302"/>
                  <a:pt x="2666670" y="317278"/>
                  <a:pt x="2682816" y="310551"/>
                </a:cubicBezTo>
                <a:cubicBezTo>
                  <a:pt x="2701956" y="302576"/>
                  <a:pt x="2717321" y="287547"/>
                  <a:pt x="2734574" y="276045"/>
                </a:cubicBezTo>
                <a:cubicBezTo>
                  <a:pt x="2743200" y="270294"/>
                  <a:pt x="2750287" y="260825"/>
                  <a:pt x="2760453" y="258792"/>
                </a:cubicBezTo>
                <a:cubicBezTo>
                  <a:pt x="2774830" y="255917"/>
                  <a:pt x="2789272" y="253347"/>
                  <a:pt x="2803585" y="250166"/>
                </a:cubicBezTo>
                <a:cubicBezTo>
                  <a:pt x="2815159" y="247594"/>
                  <a:pt x="2826276" y="242524"/>
                  <a:pt x="2838091" y="241539"/>
                </a:cubicBezTo>
                <a:cubicBezTo>
                  <a:pt x="2895473" y="236757"/>
                  <a:pt x="2953110" y="235788"/>
                  <a:pt x="3010619" y="232913"/>
                </a:cubicBezTo>
                <a:cubicBezTo>
                  <a:pt x="3033623" y="230037"/>
                  <a:pt x="3056522" y="226135"/>
                  <a:pt x="3079631" y="224286"/>
                </a:cubicBezTo>
                <a:cubicBezTo>
                  <a:pt x="3257032" y="210094"/>
                  <a:pt x="3451083" y="210773"/>
                  <a:pt x="3623095" y="207034"/>
                </a:cubicBezTo>
                <a:cubicBezTo>
                  <a:pt x="3637472" y="204158"/>
                  <a:pt x="3651914" y="201588"/>
                  <a:pt x="3666227" y="198407"/>
                </a:cubicBezTo>
                <a:cubicBezTo>
                  <a:pt x="3677801" y="195835"/>
                  <a:pt x="3688969" y="191252"/>
                  <a:pt x="3700733" y="189781"/>
                </a:cubicBezTo>
                <a:cubicBezTo>
                  <a:pt x="3735091" y="185486"/>
                  <a:pt x="3769780" y="184437"/>
                  <a:pt x="3804249" y="181154"/>
                </a:cubicBezTo>
                <a:cubicBezTo>
                  <a:pt x="3851241" y="176679"/>
                  <a:pt x="3903849" y="169783"/>
                  <a:pt x="3950899" y="163902"/>
                </a:cubicBezTo>
                <a:cubicBezTo>
                  <a:pt x="4092719" y="116628"/>
                  <a:pt x="3984479" y="147200"/>
                  <a:pt x="4287329" y="138022"/>
                </a:cubicBezTo>
                <a:cubicBezTo>
                  <a:pt x="4298831" y="135147"/>
                  <a:pt x="4310478" y="132803"/>
                  <a:pt x="4321834" y="129396"/>
                </a:cubicBezTo>
                <a:cubicBezTo>
                  <a:pt x="4339253" y="124170"/>
                  <a:pt x="4355950" y="116554"/>
                  <a:pt x="4373593" y="112143"/>
                </a:cubicBezTo>
                <a:lnTo>
                  <a:pt x="4408099" y="103517"/>
                </a:lnTo>
                <a:cubicBezTo>
                  <a:pt x="4416725" y="94890"/>
                  <a:pt x="4423827" y="84404"/>
                  <a:pt x="4433978" y="77637"/>
                </a:cubicBezTo>
                <a:cubicBezTo>
                  <a:pt x="4441544" y="72593"/>
                  <a:pt x="4451499" y="72593"/>
                  <a:pt x="4459857" y="69011"/>
                </a:cubicBezTo>
                <a:cubicBezTo>
                  <a:pt x="4471677" y="63945"/>
                  <a:pt x="4482322" y="56273"/>
                  <a:pt x="4494363" y="51758"/>
                </a:cubicBezTo>
                <a:cubicBezTo>
                  <a:pt x="4519357" y="42385"/>
                  <a:pt x="4556240" y="39924"/>
                  <a:pt x="4580627" y="34505"/>
                </a:cubicBezTo>
                <a:cubicBezTo>
                  <a:pt x="4589503" y="32532"/>
                  <a:pt x="4597519" y="27262"/>
                  <a:pt x="4606506" y="25879"/>
                </a:cubicBezTo>
                <a:cubicBezTo>
                  <a:pt x="4650077" y="19176"/>
                  <a:pt x="4708436" y="18564"/>
                  <a:pt x="4753155" y="8626"/>
                </a:cubicBezTo>
                <a:cubicBezTo>
                  <a:pt x="4759432" y="7231"/>
                  <a:pt x="4764657" y="2875"/>
                  <a:pt x="477040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7804568" y="3770425"/>
            <a:ext cx="276614" cy="55721"/>
          </a:xfrm>
          <a:custGeom>
            <a:avLst/>
            <a:gdLst>
              <a:gd name="connsiteX0" fmla="*/ 0 w 931653"/>
              <a:gd name="connsiteY0" fmla="*/ 192994 h 192994"/>
              <a:gd name="connsiteX1" fmla="*/ 43132 w 931653"/>
              <a:gd name="connsiteY1" fmla="*/ 167115 h 192994"/>
              <a:gd name="connsiteX2" fmla="*/ 69011 w 931653"/>
              <a:gd name="connsiteY2" fmla="*/ 149862 h 192994"/>
              <a:gd name="connsiteX3" fmla="*/ 163902 w 931653"/>
              <a:gd name="connsiteY3" fmla="*/ 132609 h 192994"/>
              <a:gd name="connsiteX4" fmla="*/ 319177 w 931653"/>
              <a:gd name="connsiteY4" fmla="*/ 115356 h 192994"/>
              <a:gd name="connsiteX5" fmla="*/ 457200 w 931653"/>
              <a:gd name="connsiteY5" fmla="*/ 98103 h 192994"/>
              <a:gd name="connsiteX6" fmla="*/ 586596 w 931653"/>
              <a:gd name="connsiteY6" fmla="*/ 89477 h 192994"/>
              <a:gd name="connsiteX7" fmla="*/ 733245 w 931653"/>
              <a:gd name="connsiteY7" fmla="*/ 63598 h 192994"/>
              <a:gd name="connsiteX8" fmla="*/ 785004 w 931653"/>
              <a:gd name="connsiteY8" fmla="*/ 46345 h 192994"/>
              <a:gd name="connsiteX9" fmla="*/ 810883 w 931653"/>
              <a:gd name="connsiteY9" fmla="*/ 29092 h 192994"/>
              <a:gd name="connsiteX10" fmla="*/ 828136 w 931653"/>
              <a:gd name="connsiteY10" fmla="*/ 3213 h 192994"/>
              <a:gd name="connsiteX11" fmla="*/ 931653 w 931653"/>
              <a:gd name="connsiteY11" fmla="*/ 3213 h 1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1653" h="192994">
                <a:moveTo>
                  <a:pt x="0" y="192994"/>
                </a:moveTo>
                <a:cubicBezTo>
                  <a:pt x="14377" y="184368"/>
                  <a:pt x="28914" y="176001"/>
                  <a:pt x="43132" y="167115"/>
                </a:cubicBezTo>
                <a:cubicBezTo>
                  <a:pt x="51924" y="161620"/>
                  <a:pt x="59482" y="153946"/>
                  <a:pt x="69011" y="149862"/>
                </a:cubicBezTo>
                <a:cubicBezTo>
                  <a:pt x="89088" y="141258"/>
                  <a:pt x="150355" y="134415"/>
                  <a:pt x="163902" y="132609"/>
                </a:cubicBezTo>
                <a:cubicBezTo>
                  <a:pt x="237193" y="122837"/>
                  <a:pt x="240254" y="123248"/>
                  <a:pt x="319177" y="115356"/>
                </a:cubicBezTo>
                <a:cubicBezTo>
                  <a:pt x="380007" y="95081"/>
                  <a:pt x="338536" y="106579"/>
                  <a:pt x="457200" y="98103"/>
                </a:cubicBezTo>
                <a:lnTo>
                  <a:pt x="586596" y="89477"/>
                </a:lnTo>
                <a:cubicBezTo>
                  <a:pt x="624457" y="84068"/>
                  <a:pt x="701393" y="74215"/>
                  <a:pt x="733245" y="63598"/>
                </a:cubicBezTo>
                <a:lnTo>
                  <a:pt x="785004" y="46345"/>
                </a:lnTo>
                <a:cubicBezTo>
                  <a:pt x="793630" y="40594"/>
                  <a:pt x="803552" y="36423"/>
                  <a:pt x="810883" y="29092"/>
                </a:cubicBezTo>
                <a:cubicBezTo>
                  <a:pt x="818214" y="21761"/>
                  <a:pt x="817999" y="5385"/>
                  <a:pt x="828136" y="3213"/>
                </a:cubicBezTo>
                <a:cubicBezTo>
                  <a:pt x="861876" y="-4017"/>
                  <a:pt x="897147" y="3213"/>
                  <a:pt x="931653" y="321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533077" y="3860979"/>
            <a:ext cx="578839" cy="49847"/>
          </a:xfrm>
          <a:custGeom>
            <a:avLst/>
            <a:gdLst>
              <a:gd name="connsiteX0" fmla="*/ 0 w 1949570"/>
              <a:gd name="connsiteY0" fmla="*/ 138143 h 172649"/>
              <a:gd name="connsiteX1" fmla="*/ 172528 w 1949570"/>
              <a:gd name="connsiteY1" fmla="*/ 138143 h 172649"/>
              <a:gd name="connsiteX2" fmla="*/ 198408 w 1949570"/>
              <a:gd name="connsiteY2" fmla="*/ 155396 h 172649"/>
              <a:gd name="connsiteX3" fmla="*/ 250166 w 1949570"/>
              <a:gd name="connsiteY3" fmla="*/ 164022 h 172649"/>
              <a:gd name="connsiteX4" fmla="*/ 448574 w 1949570"/>
              <a:gd name="connsiteY4" fmla="*/ 172649 h 172649"/>
              <a:gd name="connsiteX5" fmla="*/ 629728 w 1949570"/>
              <a:gd name="connsiteY5" fmla="*/ 164022 h 172649"/>
              <a:gd name="connsiteX6" fmla="*/ 681487 w 1949570"/>
              <a:gd name="connsiteY6" fmla="*/ 146770 h 172649"/>
              <a:gd name="connsiteX7" fmla="*/ 733245 w 1949570"/>
              <a:gd name="connsiteY7" fmla="*/ 129517 h 172649"/>
              <a:gd name="connsiteX8" fmla="*/ 793630 w 1949570"/>
              <a:gd name="connsiteY8" fmla="*/ 120890 h 172649"/>
              <a:gd name="connsiteX9" fmla="*/ 983411 w 1949570"/>
              <a:gd name="connsiteY9" fmla="*/ 112264 h 172649"/>
              <a:gd name="connsiteX10" fmla="*/ 1112808 w 1949570"/>
              <a:gd name="connsiteY10" fmla="*/ 95011 h 172649"/>
              <a:gd name="connsiteX11" fmla="*/ 1319841 w 1949570"/>
              <a:gd name="connsiteY11" fmla="*/ 86385 h 172649"/>
              <a:gd name="connsiteX12" fmla="*/ 1397479 w 1949570"/>
              <a:gd name="connsiteY12" fmla="*/ 51879 h 172649"/>
              <a:gd name="connsiteX13" fmla="*/ 1449238 w 1949570"/>
              <a:gd name="connsiteY13" fmla="*/ 34626 h 172649"/>
              <a:gd name="connsiteX14" fmla="*/ 1906438 w 1949570"/>
              <a:gd name="connsiteY14" fmla="*/ 8747 h 172649"/>
              <a:gd name="connsiteX15" fmla="*/ 1949570 w 1949570"/>
              <a:gd name="connsiteY15" fmla="*/ 121 h 17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49570" h="172649">
                <a:moveTo>
                  <a:pt x="0" y="138143"/>
                </a:moveTo>
                <a:cubicBezTo>
                  <a:pt x="72197" y="123704"/>
                  <a:pt x="67784" y="120686"/>
                  <a:pt x="172528" y="138143"/>
                </a:cubicBezTo>
                <a:cubicBezTo>
                  <a:pt x="182755" y="139847"/>
                  <a:pt x="188572" y="152117"/>
                  <a:pt x="198408" y="155396"/>
                </a:cubicBezTo>
                <a:cubicBezTo>
                  <a:pt x="215001" y="160927"/>
                  <a:pt x="232717" y="162819"/>
                  <a:pt x="250166" y="164022"/>
                </a:cubicBezTo>
                <a:cubicBezTo>
                  <a:pt x="316208" y="168577"/>
                  <a:pt x="382438" y="169773"/>
                  <a:pt x="448574" y="172649"/>
                </a:cubicBezTo>
                <a:cubicBezTo>
                  <a:pt x="508959" y="169773"/>
                  <a:pt x="569645" y="170698"/>
                  <a:pt x="629728" y="164022"/>
                </a:cubicBezTo>
                <a:cubicBezTo>
                  <a:pt x="647803" y="162014"/>
                  <a:pt x="664234" y="152521"/>
                  <a:pt x="681487" y="146770"/>
                </a:cubicBezTo>
                <a:lnTo>
                  <a:pt x="733245" y="129517"/>
                </a:lnTo>
                <a:cubicBezTo>
                  <a:pt x="753373" y="126641"/>
                  <a:pt x="773345" y="122289"/>
                  <a:pt x="793630" y="120890"/>
                </a:cubicBezTo>
                <a:cubicBezTo>
                  <a:pt x="856806" y="116533"/>
                  <a:pt x="920151" y="115139"/>
                  <a:pt x="983411" y="112264"/>
                </a:cubicBezTo>
                <a:cubicBezTo>
                  <a:pt x="1041755" y="97679"/>
                  <a:pt x="1024795" y="100040"/>
                  <a:pt x="1112808" y="95011"/>
                </a:cubicBezTo>
                <a:cubicBezTo>
                  <a:pt x="1181766" y="91070"/>
                  <a:pt x="1250830" y="89260"/>
                  <a:pt x="1319841" y="86385"/>
                </a:cubicBezTo>
                <a:cubicBezTo>
                  <a:pt x="1350868" y="39844"/>
                  <a:pt x="1321937" y="69312"/>
                  <a:pt x="1397479" y="51879"/>
                </a:cubicBezTo>
                <a:cubicBezTo>
                  <a:pt x="1415200" y="47790"/>
                  <a:pt x="1431077" y="35582"/>
                  <a:pt x="1449238" y="34626"/>
                </a:cubicBezTo>
                <a:cubicBezTo>
                  <a:pt x="1820209" y="15101"/>
                  <a:pt x="1667864" y="24651"/>
                  <a:pt x="1906438" y="8747"/>
                </a:cubicBezTo>
                <a:cubicBezTo>
                  <a:pt x="1937773" y="-1698"/>
                  <a:pt x="1923224" y="121"/>
                  <a:pt x="1949570" y="1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964483" y="3993015"/>
            <a:ext cx="484073" cy="17509"/>
          </a:xfrm>
          <a:custGeom>
            <a:avLst/>
            <a:gdLst>
              <a:gd name="connsiteX0" fmla="*/ 0 w 1630392"/>
              <a:gd name="connsiteY0" fmla="*/ 60384 h 60645"/>
              <a:gd name="connsiteX1" fmla="*/ 207034 w 1630392"/>
              <a:gd name="connsiteY1" fmla="*/ 43132 h 60645"/>
              <a:gd name="connsiteX2" fmla="*/ 232913 w 1630392"/>
              <a:gd name="connsiteY2" fmla="*/ 34505 h 60645"/>
              <a:gd name="connsiteX3" fmla="*/ 293298 w 1630392"/>
              <a:gd name="connsiteY3" fmla="*/ 25879 h 60645"/>
              <a:gd name="connsiteX4" fmla="*/ 379562 w 1630392"/>
              <a:gd name="connsiteY4" fmla="*/ 8626 h 60645"/>
              <a:gd name="connsiteX5" fmla="*/ 595222 w 1630392"/>
              <a:gd name="connsiteY5" fmla="*/ 0 h 60645"/>
              <a:gd name="connsiteX6" fmla="*/ 1121434 w 1630392"/>
              <a:gd name="connsiteY6" fmla="*/ 8626 h 60645"/>
              <a:gd name="connsiteX7" fmla="*/ 1173192 w 1630392"/>
              <a:gd name="connsiteY7" fmla="*/ 17252 h 60645"/>
              <a:gd name="connsiteX8" fmla="*/ 1250830 w 1630392"/>
              <a:gd name="connsiteY8" fmla="*/ 25879 h 60645"/>
              <a:gd name="connsiteX9" fmla="*/ 1397479 w 1630392"/>
              <a:gd name="connsiteY9" fmla="*/ 34505 h 60645"/>
              <a:gd name="connsiteX10" fmla="*/ 1449238 w 1630392"/>
              <a:gd name="connsiteY10" fmla="*/ 51758 h 60645"/>
              <a:gd name="connsiteX11" fmla="*/ 1630392 w 1630392"/>
              <a:gd name="connsiteY11" fmla="*/ 60384 h 6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0392" h="60645">
                <a:moveTo>
                  <a:pt x="0" y="60384"/>
                </a:moveTo>
                <a:cubicBezTo>
                  <a:pt x="44137" y="57442"/>
                  <a:pt x="153439" y="52065"/>
                  <a:pt x="207034" y="43132"/>
                </a:cubicBezTo>
                <a:cubicBezTo>
                  <a:pt x="216003" y="41637"/>
                  <a:pt x="223997" y="36288"/>
                  <a:pt x="232913" y="34505"/>
                </a:cubicBezTo>
                <a:cubicBezTo>
                  <a:pt x="252851" y="30517"/>
                  <a:pt x="273275" y="29412"/>
                  <a:pt x="293298" y="25879"/>
                </a:cubicBezTo>
                <a:cubicBezTo>
                  <a:pt x="322176" y="20783"/>
                  <a:pt x="350261" y="9798"/>
                  <a:pt x="379562" y="8626"/>
                </a:cubicBezTo>
                <a:lnTo>
                  <a:pt x="595222" y="0"/>
                </a:lnTo>
                <a:lnTo>
                  <a:pt x="1121434" y="8626"/>
                </a:lnTo>
                <a:cubicBezTo>
                  <a:pt x="1138917" y="9148"/>
                  <a:pt x="1155855" y="14940"/>
                  <a:pt x="1173192" y="17252"/>
                </a:cubicBezTo>
                <a:cubicBezTo>
                  <a:pt x="1199002" y="20693"/>
                  <a:pt x="1224868" y="23882"/>
                  <a:pt x="1250830" y="25879"/>
                </a:cubicBezTo>
                <a:cubicBezTo>
                  <a:pt x="1299653" y="29635"/>
                  <a:pt x="1348596" y="31630"/>
                  <a:pt x="1397479" y="34505"/>
                </a:cubicBezTo>
                <a:cubicBezTo>
                  <a:pt x="1414732" y="40256"/>
                  <a:pt x="1431126" y="50112"/>
                  <a:pt x="1449238" y="51758"/>
                </a:cubicBezTo>
                <a:cubicBezTo>
                  <a:pt x="1572765" y="62987"/>
                  <a:pt x="1512368" y="60384"/>
                  <a:pt x="1630392" y="6038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557247" y="3900851"/>
            <a:ext cx="371379" cy="37371"/>
          </a:xfrm>
          <a:custGeom>
            <a:avLst/>
            <a:gdLst>
              <a:gd name="connsiteX0" fmla="*/ 0 w 1250830"/>
              <a:gd name="connsiteY0" fmla="*/ 129437 h 129437"/>
              <a:gd name="connsiteX1" fmla="*/ 129396 w 1250830"/>
              <a:gd name="connsiteY1" fmla="*/ 120811 h 129437"/>
              <a:gd name="connsiteX2" fmla="*/ 163902 w 1250830"/>
              <a:gd name="connsiteY2" fmla="*/ 112185 h 129437"/>
              <a:gd name="connsiteX3" fmla="*/ 207034 w 1250830"/>
              <a:gd name="connsiteY3" fmla="*/ 103558 h 129437"/>
              <a:gd name="connsiteX4" fmla="*/ 276045 w 1250830"/>
              <a:gd name="connsiteY4" fmla="*/ 94932 h 129437"/>
              <a:gd name="connsiteX5" fmla="*/ 301924 w 1250830"/>
              <a:gd name="connsiteY5" fmla="*/ 77679 h 129437"/>
              <a:gd name="connsiteX6" fmla="*/ 379562 w 1250830"/>
              <a:gd name="connsiteY6" fmla="*/ 60426 h 129437"/>
              <a:gd name="connsiteX7" fmla="*/ 621102 w 1250830"/>
              <a:gd name="connsiteY7" fmla="*/ 69053 h 129437"/>
              <a:gd name="connsiteX8" fmla="*/ 724619 w 1250830"/>
              <a:gd name="connsiteY8" fmla="*/ 77679 h 129437"/>
              <a:gd name="connsiteX9" fmla="*/ 871268 w 1250830"/>
              <a:gd name="connsiteY9" fmla="*/ 69053 h 129437"/>
              <a:gd name="connsiteX10" fmla="*/ 914400 w 1250830"/>
              <a:gd name="connsiteY10" fmla="*/ 60426 h 129437"/>
              <a:gd name="connsiteX11" fmla="*/ 940279 w 1250830"/>
              <a:gd name="connsiteY11" fmla="*/ 51800 h 129437"/>
              <a:gd name="connsiteX12" fmla="*/ 974785 w 1250830"/>
              <a:gd name="connsiteY12" fmla="*/ 43173 h 129437"/>
              <a:gd name="connsiteX13" fmla="*/ 1000664 w 1250830"/>
              <a:gd name="connsiteY13" fmla="*/ 25920 h 129437"/>
              <a:gd name="connsiteX14" fmla="*/ 1130060 w 1250830"/>
              <a:gd name="connsiteY14" fmla="*/ 8668 h 129437"/>
              <a:gd name="connsiteX15" fmla="*/ 1250830 w 1250830"/>
              <a:gd name="connsiteY15" fmla="*/ 41 h 12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0830" h="129437">
                <a:moveTo>
                  <a:pt x="0" y="129437"/>
                </a:moveTo>
                <a:cubicBezTo>
                  <a:pt x="43132" y="126562"/>
                  <a:pt x="86406" y="125336"/>
                  <a:pt x="129396" y="120811"/>
                </a:cubicBezTo>
                <a:cubicBezTo>
                  <a:pt x="141187" y="119570"/>
                  <a:pt x="152328" y="114757"/>
                  <a:pt x="163902" y="112185"/>
                </a:cubicBezTo>
                <a:cubicBezTo>
                  <a:pt x="178215" y="109004"/>
                  <a:pt x="192542" y="105788"/>
                  <a:pt x="207034" y="103558"/>
                </a:cubicBezTo>
                <a:cubicBezTo>
                  <a:pt x="229947" y="100033"/>
                  <a:pt x="253041" y="97807"/>
                  <a:pt x="276045" y="94932"/>
                </a:cubicBezTo>
                <a:cubicBezTo>
                  <a:pt x="284671" y="89181"/>
                  <a:pt x="292651" y="82315"/>
                  <a:pt x="301924" y="77679"/>
                </a:cubicBezTo>
                <a:cubicBezTo>
                  <a:pt x="323157" y="67063"/>
                  <a:pt x="359689" y="63738"/>
                  <a:pt x="379562" y="60426"/>
                </a:cubicBezTo>
                <a:lnTo>
                  <a:pt x="621102" y="69053"/>
                </a:lnTo>
                <a:cubicBezTo>
                  <a:pt x="655684" y="70782"/>
                  <a:pt x="689994" y="77679"/>
                  <a:pt x="724619" y="77679"/>
                </a:cubicBezTo>
                <a:cubicBezTo>
                  <a:pt x="773586" y="77679"/>
                  <a:pt x="822385" y="71928"/>
                  <a:pt x="871268" y="69053"/>
                </a:cubicBezTo>
                <a:cubicBezTo>
                  <a:pt x="885645" y="66177"/>
                  <a:pt x="900176" y="63982"/>
                  <a:pt x="914400" y="60426"/>
                </a:cubicBezTo>
                <a:cubicBezTo>
                  <a:pt x="923221" y="58221"/>
                  <a:pt x="931536" y="54298"/>
                  <a:pt x="940279" y="51800"/>
                </a:cubicBezTo>
                <a:cubicBezTo>
                  <a:pt x="951679" y="48543"/>
                  <a:pt x="963283" y="46049"/>
                  <a:pt x="974785" y="43173"/>
                </a:cubicBezTo>
                <a:cubicBezTo>
                  <a:pt x="983411" y="37422"/>
                  <a:pt x="991391" y="30557"/>
                  <a:pt x="1000664" y="25920"/>
                </a:cubicBezTo>
                <a:cubicBezTo>
                  <a:pt x="1036011" y="8246"/>
                  <a:pt x="1106511" y="10809"/>
                  <a:pt x="1130060" y="8668"/>
                </a:cubicBezTo>
                <a:cubicBezTo>
                  <a:pt x="1237546" y="-1104"/>
                  <a:pt x="1183534" y="41"/>
                  <a:pt x="1250830" y="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347225" y="4060057"/>
            <a:ext cx="105011" cy="10167"/>
          </a:xfrm>
          <a:custGeom>
            <a:avLst/>
            <a:gdLst>
              <a:gd name="connsiteX0" fmla="*/ 0 w 353683"/>
              <a:gd name="connsiteY0" fmla="*/ 35213 h 35213"/>
              <a:gd name="connsiteX1" fmla="*/ 163902 w 353683"/>
              <a:gd name="connsiteY1" fmla="*/ 17961 h 35213"/>
              <a:gd name="connsiteX2" fmla="*/ 198407 w 353683"/>
              <a:gd name="connsiteY2" fmla="*/ 9334 h 35213"/>
              <a:gd name="connsiteX3" fmla="*/ 267419 w 353683"/>
              <a:gd name="connsiteY3" fmla="*/ 708 h 35213"/>
              <a:gd name="connsiteX4" fmla="*/ 353683 w 353683"/>
              <a:gd name="connsiteY4" fmla="*/ 708 h 3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683" h="35213">
                <a:moveTo>
                  <a:pt x="0" y="35213"/>
                </a:moveTo>
                <a:cubicBezTo>
                  <a:pt x="104672" y="14280"/>
                  <a:pt x="-31952" y="39723"/>
                  <a:pt x="163902" y="17961"/>
                </a:cubicBezTo>
                <a:cubicBezTo>
                  <a:pt x="175685" y="16652"/>
                  <a:pt x="186713" y="11283"/>
                  <a:pt x="198407" y="9334"/>
                </a:cubicBezTo>
                <a:cubicBezTo>
                  <a:pt x="221275" y="5523"/>
                  <a:pt x="244272" y="1994"/>
                  <a:pt x="267419" y="708"/>
                </a:cubicBezTo>
                <a:cubicBezTo>
                  <a:pt x="296129" y="-887"/>
                  <a:pt x="324928" y="708"/>
                  <a:pt x="353683" y="7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344664" y="4090149"/>
            <a:ext cx="266369" cy="11759"/>
          </a:xfrm>
          <a:custGeom>
            <a:avLst/>
            <a:gdLst>
              <a:gd name="connsiteX0" fmla="*/ 0 w 897148"/>
              <a:gd name="connsiteY0" fmla="*/ 0 h 40727"/>
              <a:gd name="connsiteX1" fmla="*/ 370936 w 897148"/>
              <a:gd name="connsiteY1" fmla="*/ 8626 h 40727"/>
              <a:gd name="connsiteX2" fmla="*/ 396815 w 897148"/>
              <a:gd name="connsiteY2" fmla="*/ 17253 h 40727"/>
              <a:gd name="connsiteX3" fmla="*/ 474453 w 897148"/>
              <a:gd name="connsiteY3" fmla="*/ 25879 h 40727"/>
              <a:gd name="connsiteX4" fmla="*/ 672861 w 897148"/>
              <a:gd name="connsiteY4" fmla="*/ 25879 h 40727"/>
              <a:gd name="connsiteX5" fmla="*/ 793631 w 897148"/>
              <a:gd name="connsiteY5" fmla="*/ 8626 h 40727"/>
              <a:gd name="connsiteX6" fmla="*/ 897148 w 897148"/>
              <a:gd name="connsiteY6" fmla="*/ 0 h 4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7148" h="40727">
                <a:moveTo>
                  <a:pt x="0" y="0"/>
                </a:moveTo>
                <a:cubicBezTo>
                  <a:pt x="123645" y="2875"/>
                  <a:pt x="247374" y="3254"/>
                  <a:pt x="370936" y="8626"/>
                </a:cubicBezTo>
                <a:cubicBezTo>
                  <a:pt x="380020" y="9021"/>
                  <a:pt x="387846" y="15758"/>
                  <a:pt x="396815" y="17253"/>
                </a:cubicBezTo>
                <a:cubicBezTo>
                  <a:pt x="422499" y="21534"/>
                  <a:pt x="448574" y="23004"/>
                  <a:pt x="474453" y="25879"/>
                </a:cubicBezTo>
                <a:cubicBezTo>
                  <a:pt x="553607" y="52263"/>
                  <a:pt x="499812" y="37813"/>
                  <a:pt x="672861" y="25879"/>
                </a:cubicBezTo>
                <a:cubicBezTo>
                  <a:pt x="858941" y="13047"/>
                  <a:pt x="672106" y="23817"/>
                  <a:pt x="793631" y="8626"/>
                </a:cubicBezTo>
                <a:cubicBezTo>
                  <a:pt x="864721" y="-260"/>
                  <a:pt x="859175" y="0"/>
                  <a:pt x="897148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751900" y="4077661"/>
            <a:ext cx="217705" cy="27431"/>
          </a:xfrm>
          <a:custGeom>
            <a:avLst/>
            <a:gdLst>
              <a:gd name="connsiteX0" fmla="*/ 0 w 733246"/>
              <a:gd name="connsiteY0" fmla="*/ 60506 h 95011"/>
              <a:gd name="connsiteX1" fmla="*/ 155276 w 733246"/>
              <a:gd name="connsiteY1" fmla="*/ 77758 h 95011"/>
              <a:gd name="connsiteX2" fmla="*/ 207034 w 733246"/>
              <a:gd name="connsiteY2" fmla="*/ 95011 h 95011"/>
              <a:gd name="connsiteX3" fmla="*/ 293298 w 733246"/>
              <a:gd name="connsiteY3" fmla="*/ 77758 h 95011"/>
              <a:gd name="connsiteX4" fmla="*/ 319178 w 733246"/>
              <a:gd name="connsiteY4" fmla="*/ 60506 h 95011"/>
              <a:gd name="connsiteX5" fmla="*/ 379563 w 733246"/>
              <a:gd name="connsiteY5" fmla="*/ 51879 h 95011"/>
              <a:gd name="connsiteX6" fmla="*/ 664234 w 733246"/>
              <a:gd name="connsiteY6" fmla="*/ 34626 h 95011"/>
              <a:gd name="connsiteX7" fmla="*/ 690114 w 733246"/>
              <a:gd name="connsiteY7" fmla="*/ 8747 h 95011"/>
              <a:gd name="connsiteX8" fmla="*/ 733246 w 733246"/>
              <a:gd name="connsiteY8" fmla="*/ 121 h 9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3246" h="95011">
                <a:moveTo>
                  <a:pt x="0" y="60506"/>
                </a:moveTo>
                <a:cubicBezTo>
                  <a:pt x="50873" y="64419"/>
                  <a:pt x="105059" y="64062"/>
                  <a:pt x="155276" y="77758"/>
                </a:cubicBezTo>
                <a:cubicBezTo>
                  <a:pt x="172821" y="82543"/>
                  <a:pt x="207034" y="95011"/>
                  <a:pt x="207034" y="95011"/>
                </a:cubicBezTo>
                <a:cubicBezTo>
                  <a:pt x="229297" y="91831"/>
                  <a:pt x="269204" y="89805"/>
                  <a:pt x="293298" y="77758"/>
                </a:cubicBezTo>
                <a:cubicBezTo>
                  <a:pt x="302571" y="73121"/>
                  <a:pt x="309248" y="63485"/>
                  <a:pt x="319178" y="60506"/>
                </a:cubicBezTo>
                <a:cubicBezTo>
                  <a:pt x="338653" y="54664"/>
                  <a:pt x="359467" y="54971"/>
                  <a:pt x="379563" y="51879"/>
                </a:cubicBezTo>
                <a:cubicBezTo>
                  <a:pt x="522037" y="29960"/>
                  <a:pt x="351290" y="46217"/>
                  <a:pt x="664234" y="34626"/>
                </a:cubicBezTo>
                <a:cubicBezTo>
                  <a:pt x="672861" y="26000"/>
                  <a:pt x="679963" y="15514"/>
                  <a:pt x="690114" y="8747"/>
                </a:cubicBezTo>
                <a:cubicBezTo>
                  <a:pt x="705781" y="-1698"/>
                  <a:pt x="716809" y="121"/>
                  <a:pt x="733246" y="1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6723727" y="4012940"/>
            <a:ext cx="145990" cy="4982"/>
          </a:xfrm>
          <a:custGeom>
            <a:avLst/>
            <a:gdLst>
              <a:gd name="connsiteX0" fmla="*/ 0 w 491705"/>
              <a:gd name="connsiteY0" fmla="*/ 17254 h 17254"/>
              <a:gd name="connsiteX1" fmla="*/ 491705 w 491705"/>
              <a:gd name="connsiteY1" fmla="*/ 1 h 1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1705" h="17254">
                <a:moveTo>
                  <a:pt x="0" y="17254"/>
                </a:moveTo>
                <a:cubicBezTo>
                  <a:pt x="462940" y="-552"/>
                  <a:pt x="298938" y="1"/>
                  <a:pt x="491705" y="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6813370" y="4339134"/>
            <a:ext cx="691534" cy="94717"/>
          </a:xfrm>
          <a:custGeom>
            <a:avLst/>
            <a:gdLst>
              <a:gd name="connsiteX0" fmla="*/ 0 w 2329132"/>
              <a:gd name="connsiteY0" fmla="*/ 328060 h 328060"/>
              <a:gd name="connsiteX1" fmla="*/ 86264 w 2329132"/>
              <a:gd name="connsiteY1" fmla="*/ 310807 h 328060"/>
              <a:gd name="connsiteX2" fmla="*/ 120770 w 2329132"/>
              <a:gd name="connsiteY2" fmla="*/ 302181 h 328060"/>
              <a:gd name="connsiteX3" fmla="*/ 207034 w 2329132"/>
              <a:gd name="connsiteY3" fmla="*/ 284928 h 328060"/>
              <a:gd name="connsiteX4" fmla="*/ 319178 w 2329132"/>
              <a:gd name="connsiteY4" fmla="*/ 259049 h 328060"/>
              <a:gd name="connsiteX5" fmla="*/ 353683 w 2329132"/>
              <a:gd name="connsiteY5" fmla="*/ 250422 h 328060"/>
              <a:gd name="connsiteX6" fmla="*/ 603849 w 2329132"/>
              <a:gd name="connsiteY6" fmla="*/ 233169 h 328060"/>
              <a:gd name="connsiteX7" fmla="*/ 655608 w 2329132"/>
              <a:gd name="connsiteY7" fmla="*/ 224543 h 328060"/>
              <a:gd name="connsiteX8" fmla="*/ 681487 w 2329132"/>
              <a:gd name="connsiteY8" fmla="*/ 215917 h 328060"/>
              <a:gd name="connsiteX9" fmla="*/ 750498 w 2329132"/>
              <a:gd name="connsiteY9" fmla="*/ 207290 h 328060"/>
              <a:gd name="connsiteX10" fmla="*/ 810883 w 2329132"/>
              <a:gd name="connsiteY10" fmla="*/ 190037 h 328060"/>
              <a:gd name="connsiteX11" fmla="*/ 862642 w 2329132"/>
              <a:gd name="connsiteY11" fmla="*/ 181411 h 328060"/>
              <a:gd name="connsiteX12" fmla="*/ 923027 w 2329132"/>
              <a:gd name="connsiteY12" fmla="*/ 129653 h 328060"/>
              <a:gd name="connsiteX13" fmla="*/ 966159 w 2329132"/>
              <a:gd name="connsiteY13" fmla="*/ 95147 h 328060"/>
              <a:gd name="connsiteX14" fmla="*/ 983412 w 2329132"/>
              <a:gd name="connsiteY14" fmla="*/ 69268 h 328060"/>
              <a:gd name="connsiteX15" fmla="*/ 1026544 w 2329132"/>
              <a:gd name="connsiteY15" fmla="*/ 43388 h 328060"/>
              <a:gd name="connsiteX16" fmla="*/ 1086929 w 2329132"/>
              <a:gd name="connsiteY16" fmla="*/ 17509 h 328060"/>
              <a:gd name="connsiteX17" fmla="*/ 1233578 w 2329132"/>
              <a:gd name="connsiteY17" fmla="*/ 26136 h 328060"/>
              <a:gd name="connsiteX18" fmla="*/ 1276710 w 2329132"/>
              <a:gd name="connsiteY18" fmla="*/ 34762 h 328060"/>
              <a:gd name="connsiteX19" fmla="*/ 1518249 w 2329132"/>
              <a:gd name="connsiteY19" fmla="*/ 43388 h 328060"/>
              <a:gd name="connsiteX20" fmla="*/ 1664898 w 2329132"/>
              <a:gd name="connsiteY20" fmla="*/ 43388 h 328060"/>
              <a:gd name="connsiteX21" fmla="*/ 1690778 w 2329132"/>
              <a:gd name="connsiteY21" fmla="*/ 34762 h 328060"/>
              <a:gd name="connsiteX22" fmla="*/ 1992702 w 2329132"/>
              <a:gd name="connsiteY22" fmla="*/ 17509 h 328060"/>
              <a:gd name="connsiteX23" fmla="*/ 2018581 w 2329132"/>
              <a:gd name="connsiteY23" fmla="*/ 256 h 328060"/>
              <a:gd name="connsiteX24" fmla="*/ 2225615 w 2329132"/>
              <a:gd name="connsiteY24" fmla="*/ 17509 h 328060"/>
              <a:gd name="connsiteX25" fmla="*/ 2329132 w 2329132"/>
              <a:gd name="connsiteY25" fmla="*/ 26136 h 32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29132" h="328060">
                <a:moveTo>
                  <a:pt x="0" y="328060"/>
                </a:moveTo>
                <a:cubicBezTo>
                  <a:pt x="28755" y="322309"/>
                  <a:pt x="57815" y="317919"/>
                  <a:pt x="86264" y="310807"/>
                </a:cubicBezTo>
                <a:cubicBezTo>
                  <a:pt x="97766" y="307932"/>
                  <a:pt x="109177" y="304665"/>
                  <a:pt x="120770" y="302181"/>
                </a:cubicBezTo>
                <a:cubicBezTo>
                  <a:pt x="149443" y="296037"/>
                  <a:pt x="179215" y="294201"/>
                  <a:pt x="207034" y="284928"/>
                </a:cubicBezTo>
                <a:cubicBezTo>
                  <a:pt x="296116" y="255234"/>
                  <a:pt x="220627" y="276968"/>
                  <a:pt x="319178" y="259049"/>
                </a:cubicBezTo>
                <a:cubicBezTo>
                  <a:pt x="330842" y="256928"/>
                  <a:pt x="341876" y="251495"/>
                  <a:pt x="353683" y="250422"/>
                </a:cubicBezTo>
                <a:cubicBezTo>
                  <a:pt x="436926" y="242854"/>
                  <a:pt x="603849" y="233169"/>
                  <a:pt x="603849" y="233169"/>
                </a:cubicBezTo>
                <a:cubicBezTo>
                  <a:pt x="621102" y="230294"/>
                  <a:pt x="638534" y="228337"/>
                  <a:pt x="655608" y="224543"/>
                </a:cubicBezTo>
                <a:cubicBezTo>
                  <a:pt x="664484" y="222571"/>
                  <a:pt x="672541" y="217544"/>
                  <a:pt x="681487" y="215917"/>
                </a:cubicBezTo>
                <a:cubicBezTo>
                  <a:pt x="704296" y="211770"/>
                  <a:pt x="727631" y="211101"/>
                  <a:pt x="750498" y="207290"/>
                </a:cubicBezTo>
                <a:cubicBezTo>
                  <a:pt x="825683" y="194759"/>
                  <a:pt x="749323" y="203717"/>
                  <a:pt x="810883" y="190037"/>
                </a:cubicBezTo>
                <a:cubicBezTo>
                  <a:pt x="827957" y="186243"/>
                  <a:pt x="845389" y="184286"/>
                  <a:pt x="862642" y="181411"/>
                </a:cubicBezTo>
                <a:cubicBezTo>
                  <a:pt x="949381" y="116356"/>
                  <a:pt x="850939" y="192729"/>
                  <a:pt x="923027" y="129653"/>
                </a:cubicBezTo>
                <a:cubicBezTo>
                  <a:pt x="936884" y="117529"/>
                  <a:pt x="953140" y="108166"/>
                  <a:pt x="966159" y="95147"/>
                </a:cubicBezTo>
                <a:cubicBezTo>
                  <a:pt x="973490" y="87816"/>
                  <a:pt x="975540" y="76015"/>
                  <a:pt x="983412" y="69268"/>
                </a:cubicBezTo>
                <a:cubicBezTo>
                  <a:pt x="996142" y="58356"/>
                  <a:pt x="1011887" y="51531"/>
                  <a:pt x="1026544" y="43388"/>
                </a:cubicBezTo>
                <a:cubicBezTo>
                  <a:pt x="1058519" y="25624"/>
                  <a:pt x="1056391" y="27689"/>
                  <a:pt x="1086929" y="17509"/>
                </a:cubicBezTo>
                <a:cubicBezTo>
                  <a:pt x="1135812" y="20385"/>
                  <a:pt x="1184812" y="21703"/>
                  <a:pt x="1233578" y="26136"/>
                </a:cubicBezTo>
                <a:cubicBezTo>
                  <a:pt x="1248180" y="27463"/>
                  <a:pt x="1262075" y="33875"/>
                  <a:pt x="1276710" y="34762"/>
                </a:cubicBezTo>
                <a:cubicBezTo>
                  <a:pt x="1357127" y="39636"/>
                  <a:pt x="1437736" y="40513"/>
                  <a:pt x="1518249" y="43388"/>
                </a:cubicBezTo>
                <a:cubicBezTo>
                  <a:pt x="1587832" y="57305"/>
                  <a:pt x="1564486" y="56776"/>
                  <a:pt x="1664898" y="43388"/>
                </a:cubicBezTo>
                <a:cubicBezTo>
                  <a:pt x="1673911" y="42186"/>
                  <a:pt x="1681735" y="35714"/>
                  <a:pt x="1690778" y="34762"/>
                </a:cubicBezTo>
                <a:cubicBezTo>
                  <a:pt x="1726878" y="30962"/>
                  <a:pt x="1968536" y="18781"/>
                  <a:pt x="1992702" y="17509"/>
                </a:cubicBezTo>
                <a:cubicBezTo>
                  <a:pt x="2001328" y="11758"/>
                  <a:pt x="2008229" y="831"/>
                  <a:pt x="2018581" y="256"/>
                </a:cubicBezTo>
                <a:cubicBezTo>
                  <a:pt x="2060009" y="-2045"/>
                  <a:pt x="2173651" y="11735"/>
                  <a:pt x="2225615" y="17509"/>
                </a:cubicBezTo>
                <a:cubicBezTo>
                  <a:pt x="2276046" y="34320"/>
                  <a:pt x="2242402" y="26136"/>
                  <a:pt x="2329132" y="2613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7330740" y="4316793"/>
            <a:ext cx="1055229" cy="87171"/>
          </a:xfrm>
          <a:custGeom>
            <a:avLst/>
            <a:gdLst>
              <a:gd name="connsiteX0" fmla="*/ 0 w 3554083"/>
              <a:gd name="connsiteY0" fmla="*/ 301924 h 301924"/>
              <a:gd name="connsiteX1" fmla="*/ 146649 w 3554083"/>
              <a:gd name="connsiteY1" fmla="*/ 284671 h 301924"/>
              <a:gd name="connsiteX2" fmla="*/ 181155 w 3554083"/>
              <a:gd name="connsiteY2" fmla="*/ 276045 h 301924"/>
              <a:gd name="connsiteX3" fmla="*/ 327804 w 3554083"/>
              <a:gd name="connsiteY3" fmla="*/ 258792 h 301924"/>
              <a:gd name="connsiteX4" fmla="*/ 353683 w 3554083"/>
              <a:gd name="connsiteY4" fmla="*/ 250166 h 301924"/>
              <a:gd name="connsiteX5" fmla="*/ 577970 w 3554083"/>
              <a:gd name="connsiteY5" fmla="*/ 232913 h 301924"/>
              <a:gd name="connsiteX6" fmla="*/ 1155940 w 3554083"/>
              <a:gd name="connsiteY6" fmla="*/ 232913 h 301924"/>
              <a:gd name="connsiteX7" fmla="*/ 1181819 w 3554083"/>
              <a:gd name="connsiteY7" fmla="*/ 224286 h 301924"/>
              <a:gd name="connsiteX8" fmla="*/ 1259457 w 3554083"/>
              <a:gd name="connsiteY8" fmla="*/ 207034 h 301924"/>
              <a:gd name="connsiteX9" fmla="*/ 1285336 w 3554083"/>
              <a:gd name="connsiteY9" fmla="*/ 198407 h 301924"/>
              <a:gd name="connsiteX10" fmla="*/ 1362974 w 3554083"/>
              <a:gd name="connsiteY10" fmla="*/ 138022 h 301924"/>
              <a:gd name="connsiteX11" fmla="*/ 1897811 w 3554083"/>
              <a:gd name="connsiteY11" fmla="*/ 112143 h 301924"/>
              <a:gd name="connsiteX12" fmla="*/ 2173857 w 3554083"/>
              <a:gd name="connsiteY12" fmla="*/ 94890 h 301924"/>
              <a:gd name="connsiteX13" fmla="*/ 2234242 w 3554083"/>
              <a:gd name="connsiteY13" fmla="*/ 51758 h 301924"/>
              <a:gd name="connsiteX14" fmla="*/ 2311879 w 3554083"/>
              <a:gd name="connsiteY14" fmla="*/ 17252 h 301924"/>
              <a:gd name="connsiteX15" fmla="*/ 2622430 w 3554083"/>
              <a:gd name="connsiteY15" fmla="*/ 0 h 301924"/>
              <a:gd name="connsiteX16" fmla="*/ 2838091 w 3554083"/>
              <a:gd name="connsiteY16" fmla="*/ 8626 h 301924"/>
              <a:gd name="connsiteX17" fmla="*/ 2889849 w 3554083"/>
              <a:gd name="connsiteY17" fmla="*/ 17252 h 301924"/>
              <a:gd name="connsiteX18" fmla="*/ 3096883 w 3554083"/>
              <a:gd name="connsiteY18" fmla="*/ 25879 h 301924"/>
              <a:gd name="connsiteX19" fmla="*/ 3234906 w 3554083"/>
              <a:gd name="connsiteY19" fmla="*/ 17252 h 301924"/>
              <a:gd name="connsiteX20" fmla="*/ 3286664 w 3554083"/>
              <a:gd name="connsiteY20" fmla="*/ 0 h 301924"/>
              <a:gd name="connsiteX21" fmla="*/ 3554083 w 3554083"/>
              <a:gd name="connsiteY21" fmla="*/ 0 h 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54083" h="301924">
                <a:moveTo>
                  <a:pt x="0" y="301924"/>
                </a:moveTo>
                <a:cubicBezTo>
                  <a:pt x="104875" y="280950"/>
                  <a:pt x="-37108" y="307641"/>
                  <a:pt x="146649" y="284671"/>
                </a:cubicBezTo>
                <a:cubicBezTo>
                  <a:pt x="158413" y="283200"/>
                  <a:pt x="169490" y="278166"/>
                  <a:pt x="181155" y="276045"/>
                </a:cubicBezTo>
                <a:cubicBezTo>
                  <a:pt x="227782" y="267567"/>
                  <a:pt x="281520" y="263420"/>
                  <a:pt x="327804" y="258792"/>
                </a:cubicBezTo>
                <a:cubicBezTo>
                  <a:pt x="336430" y="255917"/>
                  <a:pt x="344767" y="251949"/>
                  <a:pt x="353683" y="250166"/>
                </a:cubicBezTo>
                <a:cubicBezTo>
                  <a:pt x="423819" y="236139"/>
                  <a:pt x="513254" y="236319"/>
                  <a:pt x="577970" y="232913"/>
                </a:cubicBezTo>
                <a:cubicBezTo>
                  <a:pt x="765787" y="236669"/>
                  <a:pt x="965326" y="251975"/>
                  <a:pt x="1155940" y="232913"/>
                </a:cubicBezTo>
                <a:cubicBezTo>
                  <a:pt x="1164988" y="232008"/>
                  <a:pt x="1173076" y="226784"/>
                  <a:pt x="1181819" y="224286"/>
                </a:cubicBezTo>
                <a:cubicBezTo>
                  <a:pt x="1243802" y="206577"/>
                  <a:pt x="1188310" y="224821"/>
                  <a:pt x="1259457" y="207034"/>
                </a:cubicBezTo>
                <a:cubicBezTo>
                  <a:pt x="1268279" y="204829"/>
                  <a:pt x="1276710" y="201283"/>
                  <a:pt x="1285336" y="198407"/>
                </a:cubicBezTo>
                <a:cubicBezTo>
                  <a:pt x="1305642" y="178101"/>
                  <a:pt x="1335458" y="144901"/>
                  <a:pt x="1362974" y="138022"/>
                </a:cubicBezTo>
                <a:cubicBezTo>
                  <a:pt x="1582650" y="83102"/>
                  <a:pt x="1408277" y="121208"/>
                  <a:pt x="1897811" y="112143"/>
                </a:cubicBezTo>
                <a:cubicBezTo>
                  <a:pt x="2024328" y="80516"/>
                  <a:pt x="1826342" y="127471"/>
                  <a:pt x="2173857" y="94890"/>
                </a:cubicBezTo>
                <a:cubicBezTo>
                  <a:pt x="2202631" y="92192"/>
                  <a:pt x="2215057" y="67745"/>
                  <a:pt x="2234242" y="51758"/>
                </a:cubicBezTo>
                <a:cubicBezTo>
                  <a:pt x="2257068" y="32736"/>
                  <a:pt x="2282182" y="23191"/>
                  <a:pt x="2311879" y="17252"/>
                </a:cubicBezTo>
                <a:cubicBezTo>
                  <a:pt x="2442465" y="-8864"/>
                  <a:pt x="2340357" y="9099"/>
                  <a:pt x="2622430" y="0"/>
                </a:cubicBezTo>
                <a:cubicBezTo>
                  <a:pt x="2694317" y="2875"/>
                  <a:pt x="2766296" y="3994"/>
                  <a:pt x="2838091" y="8626"/>
                </a:cubicBezTo>
                <a:cubicBezTo>
                  <a:pt x="2855545" y="9752"/>
                  <a:pt x="2872397" y="16089"/>
                  <a:pt x="2889849" y="17252"/>
                </a:cubicBezTo>
                <a:cubicBezTo>
                  <a:pt x="2958767" y="21847"/>
                  <a:pt x="3027872" y="23003"/>
                  <a:pt x="3096883" y="25879"/>
                </a:cubicBezTo>
                <a:cubicBezTo>
                  <a:pt x="3142891" y="23003"/>
                  <a:pt x="3189231" y="23480"/>
                  <a:pt x="3234906" y="17252"/>
                </a:cubicBezTo>
                <a:cubicBezTo>
                  <a:pt x="3252925" y="14795"/>
                  <a:pt x="3268478" y="0"/>
                  <a:pt x="3286664" y="0"/>
                </a:cubicBezTo>
                <a:lnTo>
                  <a:pt x="3554083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8278397" y="4271962"/>
            <a:ext cx="489196" cy="89661"/>
          </a:xfrm>
          <a:custGeom>
            <a:avLst/>
            <a:gdLst>
              <a:gd name="connsiteX0" fmla="*/ 1647645 w 1647645"/>
              <a:gd name="connsiteY0" fmla="*/ 0 h 310551"/>
              <a:gd name="connsiteX1" fmla="*/ 1570007 w 1647645"/>
              <a:gd name="connsiteY1" fmla="*/ 17253 h 310551"/>
              <a:gd name="connsiteX2" fmla="*/ 1544128 w 1647645"/>
              <a:gd name="connsiteY2" fmla="*/ 25879 h 310551"/>
              <a:gd name="connsiteX3" fmla="*/ 1406105 w 1647645"/>
              <a:gd name="connsiteY3" fmla="*/ 34506 h 310551"/>
              <a:gd name="connsiteX4" fmla="*/ 1311215 w 1647645"/>
              <a:gd name="connsiteY4" fmla="*/ 43132 h 310551"/>
              <a:gd name="connsiteX5" fmla="*/ 1285336 w 1647645"/>
              <a:gd name="connsiteY5" fmla="*/ 60385 h 310551"/>
              <a:gd name="connsiteX6" fmla="*/ 1190445 w 1647645"/>
              <a:gd name="connsiteY6" fmla="*/ 77638 h 310551"/>
              <a:gd name="connsiteX7" fmla="*/ 1155939 w 1647645"/>
              <a:gd name="connsiteY7" fmla="*/ 86264 h 310551"/>
              <a:gd name="connsiteX8" fmla="*/ 1130060 w 1647645"/>
              <a:gd name="connsiteY8" fmla="*/ 103517 h 310551"/>
              <a:gd name="connsiteX9" fmla="*/ 1061049 w 1647645"/>
              <a:gd name="connsiteY9" fmla="*/ 120770 h 310551"/>
              <a:gd name="connsiteX10" fmla="*/ 1035170 w 1647645"/>
              <a:gd name="connsiteY10" fmla="*/ 129396 h 310551"/>
              <a:gd name="connsiteX11" fmla="*/ 897147 w 1647645"/>
              <a:gd name="connsiteY11" fmla="*/ 120770 h 310551"/>
              <a:gd name="connsiteX12" fmla="*/ 879894 w 1647645"/>
              <a:gd name="connsiteY12" fmla="*/ 94891 h 310551"/>
              <a:gd name="connsiteX13" fmla="*/ 810883 w 1647645"/>
              <a:gd name="connsiteY13" fmla="*/ 112143 h 310551"/>
              <a:gd name="connsiteX14" fmla="*/ 759124 w 1647645"/>
              <a:gd name="connsiteY14" fmla="*/ 129396 h 310551"/>
              <a:gd name="connsiteX15" fmla="*/ 733245 w 1647645"/>
              <a:gd name="connsiteY15" fmla="*/ 138023 h 310551"/>
              <a:gd name="connsiteX16" fmla="*/ 655607 w 1647645"/>
              <a:gd name="connsiteY16" fmla="*/ 172528 h 310551"/>
              <a:gd name="connsiteX17" fmla="*/ 595222 w 1647645"/>
              <a:gd name="connsiteY17" fmla="*/ 181155 h 310551"/>
              <a:gd name="connsiteX18" fmla="*/ 560717 w 1647645"/>
              <a:gd name="connsiteY18" fmla="*/ 189781 h 310551"/>
              <a:gd name="connsiteX19" fmla="*/ 405441 w 1647645"/>
              <a:gd name="connsiteY19" fmla="*/ 198408 h 310551"/>
              <a:gd name="connsiteX20" fmla="*/ 370936 w 1647645"/>
              <a:gd name="connsiteY20" fmla="*/ 250166 h 310551"/>
              <a:gd name="connsiteX21" fmla="*/ 345056 w 1647645"/>
              <a:gd name="connsiteY21" fmla="*/ 258793 h 310551"/>
              <a:gd name="connsiteX22" fmla="*/ 77637 w 1647645"/>
              <a:gd name="connsiteY22" fmla="*/ 276045 h 310551"/>
              <a:gd name="connsiteX23" fmla="*/ 25879 w 1647645"/>
              <a:gd name="connsiteY23" fmla="*/ 293298 h 310551"/>
              <a:gd name="connsiteX24" fmla="*/ 0 w 1647645"/>
              <a:gd name="connsiteY24" fmla="*/ 301925 h 310551"/>
              <a:gd name="connsiteX25" fmla="*/ 0 w 1647645"/>
              <a:gd name="connsiteY25" fmla="*/ 310551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47645" h="310551">
                <a:moveTo>
                  <a:pt x="1647645" y="0"/>
                </a:moveTo>
                <a:cubicBezTo>
                  <a:pt x="1617985" y="5932"/>
                  <a:pt x="1598443" y="9128"/>
                  <a:pt x="1570007" y="17253"/>
                </a:cubicBezTo>
                <a:cubicBezTo>
                  <a:pt x="1561264" y="19751"/>
                  <a:pt x="1553171" y="24927"/>
                  <a:pt x="1544128" y="25879"/>
                </a:cubicBezTo>
                <a:cubicBezTo>
                  <a:pt x="1498284" y="30705"/>
                  <a:pt x="1452076" y="31101"/>
                  <a:pt x="1406105" y="34506"/>
                </a:cubicBezTo>
                <a:cubicBezTo>
                  <a:pt x="1374431" y="36852"/>
                  <a:pt x="1342845" y="40257"/>
                  <a:pt x="1311215" y="43132"/>
                </a:cubicBezTo>
                <a:cubicBezTo>
                  <a:pt x="1302589" y="48883"/>
                  <a:pt x="1294609" y="55749"/>
                  <a:pt x="1285336" y="60385"/>
                </a:cubicBezTo>
                <a:cubicBezTo>
                  <a:pt x="1257577" y="74264"/>
                  <a:pt x="1217199" y="73179"/>
                  <a:pt x="1190445" y="77638"/>
                </a:cubicBezTo>
                <a:cubicBezTo>
                  <a:pt x="1178750" y="79587"/>
                  <a:pt x="1167441" y="83389"/>
                  <a:pt x="1155939" y="86264"/>
                </a:cubicBezTo>
                <a:cubicBezTo>
                  <a:pt x="1147313" y="92015"/>
                  <a:pt x="1139803" y="99974"/>
                  <a:pt x="1130060" y="103517"/>
                </a:cubicBezTo>
                <a:cubicBezTo>
                  <a:pt x="1107776" y="111620"/>
                  <a:pt x="1083544" y="113272"/>
                  <a:pt x="1061049" y="120770"/>
                </a:cubicBezTo>
                <a:lnTo>
                  <a:pt x="1035170" y="129396"/>
                </a:lnTo>
                <a:cubicBezTo>
                  <a:pt x="989162" y="126521"/>
                  <a:pt x="942147" y="130770"/>
                  <a:pt x="897147" y="120770"/>
                </a:cubicBezTo>
                <a:cubicBezTo>
                  <a:pt x="887026" y="118521"/>
                  <a:pt x="890210" y="95923"/>
                  <a:pt x="879894" y="94891"/>
                </a:cubicBezTo>
                <a:cubicBezTo>
                  <a:pt x="856300" y="92531"/>
                  <a:pt x="833378" y="104645"/>
                  <a:pt x="810883" y="112143"/>
                </a:cubicBezTo>
                <a:lnTo>
                  <a:pt x="759124" y="129396"/>
                </a:lnTo>
                <a:cubicBezTo>
                  <a:pt x="750498" y="132272"/>
                  <a:pt x="741554" y="134330"/>
                  <a:pt x="733245" y="138023"/>
                </a:cubicBezTo>
                <a:cubicBezTo>
                  <a:pt x="707366" y="149525"/>
                  <a:pt x="682638" y="164081"/>
                  <a:pt x="655607" y="172528"/>
                </a:cubicBezTo>
                <a:cubicBezTo>
                  <a:pt x="636200" y="178593"/>
                  <a:pt x="615227" y="177518"/>
                  <a:pt x="595222" y="181155"/>
                </a:cubicBezTo>
                <a:cubicBezTo>
                  <a:pt x="583558" y="183276"/>
                  <a:pt x="572524" y="188708"/>
                  <a:pt x="560717" y="189781"/>
                </a:cubicBezTo>
                <a:cubicBezTo>
                  <a:pt x="509091" y="194474"/>
                  <a:pt x="457200" y="195532"/>
                  <a:pt x="405441" y="198408"/>
                </a:cubicBezTo>
                <a:cubicBezTo>
                  <a:pt x="396397" y="225540"/>
                  <a:pt x="398629" y="231704"/>
                  <a:pt x="370936" y="250166"/>
                </a:cubicBezTo>
                <a:cubicBezTo>
                  <a:pt x="363370" y="255210"/>
                  <a:pt x="354114" y="257994"/>
                  <a:pt x="345056" y="258793"/>
                </a:cubicBezTo>
                <a:cubicBezTo>
                  <a:pt x="256077" y="266644"/>
                  <a:pt x="77637" y="276045"/>
                  <a:pt x="77637" y="276045"/>
                </a:cubicBezTo>
                <a:lnTo>
                  <a:pt x="25879" y="293298"/>
                </a:lnTo>
                <a:cubicBezTo>
                  <a:pt x="17253" y="296174"/>
                  <a:pt x="0" y="292832"/>
                  <a:pt x="0" y="301925"/>
                </a:cubicBezTo>
                <a:lnTo>
                  <a:pt x="0" y="31055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2" descr="C:\Users\Nagai\Downloads\Study at UT\Concrete\Concrete sleepers\broken sleepers gdz yd\DSC_067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945" y="4876917"/>
            <a:ext cx="2495742" cy="13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51"/>
          <p:cNvSpPr/>
          <p:nvPr/>
        </p:nvSpPr>
        <p:spPr>
          <a:xfrm>
            <a:off x="6969381" y="5401302"/>
            <a:ext cx="414897" cy="114592"/>
          </a:xfrm>
          <a:custGeom>
            <a:avLst/>
            <a:gdLst>
              <a:gd name="connsiteX0" fmla="*/ 0 w 1406106"/>
              <a:gd name="connsiteY0" fmla="*/ 396815 h 396815"/>
              <a:gd name="connsiteX1" fmla="*/ 69011 w 1406106"/>
              <a:gd name="connsiteY1" fmla="*/ 370936 h 396815"/>
              <a:gd name="connsiteX2" fmla="*/ 138023 w 1406106"/>
              <a:gd name="connsiteY2" fmla="*/ 362310 h 396815"/>
              <a:gd name="connsiteX3" fmla="*/ 224287 w 1406106"/>
              <a:gd name="connsiteY3" fmla="*/ 345057 h 396815"/>
              <a:gd name="connsiteX4" fmla="*/ 258792 w 1406106"/>
              <a:gd name="connsiteY4" fmla="*/ 336431 h 396815"/>
              <a:gd name="connsiteX5" fmla="*/ 327804 w 1406106"/>
              <a:gd name="connsiteY5" fmla="*/ 319178 h 396815"/>
              <a:gd name="connsiteX6" fmla="*/ 388189 w 1406106"/>
              <a:gd name="connsiteY6" fmla="*/ 276046 h 396815"/>
              <a:gd name="connsiteX7" fmla="*/ 422694 w 1406106"/>
              <a:gd name="connsiteY7" fmla="*/ 250166 h 396815"/>
              <a:gd name="connsiteX8" fmla="*/ 465826 w 1406106"/>
              <a:gd name="connsiteY8" fmla="*/ 241540 h 396815"/>
              <a:gd name="connsiteX9" fmla="*/ 500332 w 1406106"/>
              <a:gd name="connsiteY9" fmla="*/ 224287 h 396815"/>
              <a:gd name="connsiteX10" fmla="*/ 560717 w 1406106"/>
              <a:gd name="connsiteY10" fmla="*/ 207034 h 396815"/>
              <a:gd name="connsiteX11" fmla="*/ 612476 w 1406106"/>
              <a:gd name="connsiteY11" fmla="*/ 189782 h 396815"/>
              <a:gd name="connsiteX12" fmla="*/ 741872 w 1406106"/>
              <a:gd name="connsiteY12" fmla="*/ 172529 h 396815"/>
              <a:gd name="connsiteX13" fmla="*/ 923026 w 1406106"/>
              <a:gd name="connsiteY13" fmla="*/ 146649 h 396815"/>
              <a:gd name="connsiteX14" fmla="*/ 948906 w 1406106"/>
              <a:gd name="connsiteY14" fmla="*/ 138023 h 396815"/>
              <a:gd name="connsiteX15" fmla="*/ 992038 w 1406106"/>
              <a:gd name="connsiteY15" fmla="*/ 129397 h 396815"/>
              <a:gd name="connsiteX16" fmla="*/ 1035170 w 1406106"/>
              <a:gd name="connsiteY16" fmla="*/ 77638 h 396815"/>
              <a:gd name="connsiteX17" fmla="*/ 1112808 w 1406106"/>
              <a:gd name="connsiteY17" fmla="*/ 34506 h 396815"/>
              <a:gd name="connsiteX18" fmla="*/ 1311215 w 1406106"/>
              <a:gd name="connsiteY18" fmla="*/ 25880 h 396815"/>
              <a:gd name="connsiteX19" fmla="*/ 1380226 w 1406106"/>
              <a:gd name="connsiteY19" fmla="*/ 8627 h 396815"/>
              <a:gd name="connsiteX20" fmla="*/ 1406106 w 1406106"/>
              <a:gd name="connsiteY20" fmla="*/ 0 h 3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06106" h="396815">
                <a:moveTo>
                  <a:pt x="0" y="396815"/>
                </a:moveTo>
                <a:cubicBezTo>
                  <a:pt x="3586" y="395381"/>
                  <a:pt x="56622" y="373189"/>
                  <a:pt x="69011" y="370936"/>
                </a:cubicBezTo>
                <a:cubicBezTo>
                  <a:pt x="91820" y="366789"/>
                  <a:pt x="115019" y="365185"/>
                  <a:pt x="138023" y="362310"/>
                </a:cubicBezTo>
                <a:cubicBezTo>
                  <a:pt x="191169" y="344593"/>
                  <a:pt x="137062" y="360915"/>
                  <a:pt x="224287" y="345057"/>
                </a:cubicBezTo>
                <a:cubicBezTo>
                  <a:pt x="235951" y="342936"/>
                  <a:pt x="247219" y="339003"/>
                  <a:pt x="258792" y="336431"/>
                </a:cubicBezTo>
                <a:cubicBezTo>
                  <a:pt x="321249" y="322552"/>
                  <a:pt x="281561" y="334592"/>
                  <a:pt x="327804" y="319178"/>
                </a:cubicBezTo>
                <a:cubicBezTo>
                  <a:pt x="377141" y="269840"/>
                  <a:pt x="327630" y="313896"/>
                  <a:pt x="388189" y="276046"/>
                </a:cubicBezTo>
                <a:cubicBezTo>
                  <a:pt x="400381" y="268426"/>
                  <a:pt x="409556" y="256005"/>
                  <a:pt x="422694" y="250166"/>
                </a:cubicBezTo>
                <a:cubicBezTo>
                  <a:pt x="436092" y="244211"/>
                  <a:pt x="451449" y="244415"/>
                  <a:pt x="465826" y="241540"/>
                </a:cubicBezTo>
                <a:cubicBezTo>
                  <a:pt x="477328" y="235789"/>
                  <a:pt x="488512" y="229353"/>
                  <a:pt x="500332" y="224287"/>
                </a:cubicBezTo>
                <a:cubicBezTo>
                  <a:pt x="522873" y="214627"/>
                  <a:pt x="536408" y="214327"/>
                  <a:pt x="560717" y="207034"/>
                </a:cubicBezTo>
                <a:cubicBezTo>
                  <a:pt x="578136" y="201808"/>
                  <a:pt x="594537" y="192772"/>
                  <a:pt x="612476" y="189782"/>
                </a:cubicBezTo>
                <a:cubicBezTo>
                  <a:pt x="689918" y="176874"/>
                  <a:pt x="646850" y="183086"/>
                  <a:pt x="741872" y="172529"/>
                </a:cubicBezTo>
                <a:cubicBezTo>
                  <a:pt x="847255" y="146183"/>
                  <a:pt x="787241" y="157095"/>
                  <a:pt x="923026" y="146649"/>
                </a:cubicBezTo>
                <a:cubicBezTo>
                  <a:pt x="931653" y="143774"/>
                  <a:pt x="940084" y="140228"/>
                  <a:pt x="948906" y="138023"/>
                </a:cubicBezTo>
                <a:cubicBezTo>
                  <a:pt x="963130" y="134467"/>
                  <a:pt x="978924" y="135954"/>
                  <a:pt x="992038" y="129397"/>
                </a:cubicBezTo>
                <a:cubicBezTo>
                  <a:pt x="1020300" y="115266"/>
                  <a:pt x="1015355" y="97453"/>
                  <a:pt x="1035170" y="77638"/>
                </a:cubicBezTo>
                <a:cubicBezTo>
                  <a:pt x="1051732" y="61076"/>
                  <a:pt x="1088995" y="37057"/>
                  <a:pt x="1112808" y="34506"/>
                </a:cubicBezTo>
                <a:cubicBezTo>
                  <a:pt x="1178629" y="27454"/>
                  <a:pt x="1245079" y="28755"/>
                  <a:pt x="1311215" y="25880"/>
                </a:cubicBezTo>
                <a:cubicBezTo>
                  <a:pt x="1370369" y="6161"/>
                  <a:pt x="1296952" y="29445"/>
                  <a:pt x="1380226" y="8627"/>
                </a:cubicBezTo>
                <a:cubicBezTo>
                  <a:pt x="1389048" y="6422"/>
                  <a:pt x="1406106" y="0"/>
                  <a:pt x="140610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7493729" y="5211976"/>
            <a:ext cx="641435" cy="189326"/>
          </a:xfrm>
          <a:custGeom>
            <a:avLst/>
            <a:gdLst>
              <a:gd name="connsiteX0" fmla="*/ 2173856 w 2173856"/>
              <a:gd name="connsiteY0" fmla="*/ 0 h 655607"/>
              <a:gd name="connsiteX1" fmla="*/ 1871932 w 2173856"/>
              <a:gd name="connsiteY1" fmla="*/ 8626 h 655607"/>
              <a:gd name="connsiteX2" fmla="*/ 1837426 w 2173856"/>
              <a:gd name="connsiteY2" fmla="*/ 51758 h 655607"/>
              <a:gd name="connsiteX3" fmla="*/ 1811547 w 2173856"/>
              <a:gd name="connsiteY3" fmla="*/ 69011 h 655607"/>
              <a:gd name="connsiteX4" fmla="*/ 1725283 w 2173856"/>
              <a:gd name="connsiteY4" fmla="*/ 77638 h 655607"/>
              <a:gd name="connsiteX5" fmla="*/ 1647645 w 2173856"/>
              <a:gd name="connsiteY5" fmla="*/ 103517 h 655607"/>
              <a:gd name="connsiteX6" fmla="*/ 1621766 w 2173856"/>
              <a:gd name="connsiteY6" fmla="*/ 112143 h 655607"/>
              <a:gd name="connsiteX7" fmla="*/ 1595886 w 2173856"/>
              <a:gd name="connsiteY7" fmla="*/ 120770 h 655607"/>
              <a:gd name="connsiteX8" fmla="*/ 1500996 w 2173856"/>
              <a:gd name="connsiteY8" fmla="*/ 138022 h 655607"/>
              <a:gd name="connsiteX9" fmla="*/ 1440611 w 2173856"/>
              <a:gd name="connsiteY9" fmla="*/ 198407 h 655607"/>
              <a:gd name="connsiteX10" fmla="*/ 1319841 w 2173856"/>
              <a:gd name="connsiteY10" fmla="*/ 258792 h 655607"/>
              <a:gd name="connsiteX11" fmla="*/ 1285335 w 2173856"/>
              <a:gd name="connsiteY11" fmla="*/ 276045 h 655607"/>
              <a:gd name="connsiteX12" fmla="*/ 1233577 w 2173856"/>
              <a:gd name="connsiteY12" fmla="*/ 293298 h 655607"/>
              <a:gd name="connsiteX13" fmla="*/ 1207698 w 2173856"/>
              <a:gd name="connsiteY13" fmla="*/ 301924 h 655607"/>
              <a:gd name="connsiteX14" fmla="*/ 1181818 w 2173856"/>
              <a:gd name="connsiteY14" fmla="*/ 310551 h 655607"/>
              <a:gd name="connsiteX15" fmla="*/ 1112807 w 2173856"/>
              <a:gd name="connsiteY15" fmla="*/ 319177 h 655607"/>
              <a:gd name="connsiteX16" fmla="*/ 1078301 w 2173856"/>
              <a:gd name="connsiteY16" fmla="*/ 327804 h 655607"/>
              <a:gd name="connsiteX17" fmla="*/ 1052422 w 2173856"/>
              <a:gd name="connsiteY17" fmla="*/ 336430 h 655607"/>
              <a:gd name="connsiteX18" fmla="*/ 871267 w 2173856"/>
              <a:gd name="connsiteY18" fmla="*/ 327804 h 655607"/>
              <a:gd name="connsiteX19" fmla="*/ 802256 w 2173856"/>
              <a:gd name="connsiteY19" fmla="*/ 353683 h 655607"/>
              <a:gd name="connsiteX20" fmla="*/ 785003 w 2173856"/>
              <a:gd name="connsiteY20" fmla="*/ 379562 h 655607"/>
              <a:gd name="connsiteX21" fmla="*/ 715992 w 2173856"/>
              <a:gd name="connsiteY21" fmla="*/ 388189 h 655607"/>
              <a:gd name="connsiteX22" fmla="*/ 664234 w 2173856"/>
              <a:gd name="connsiteY22" fmla="*/ 414068 h 655607"/>
              <a:gd name="connsiteX23" fmla="*/ 655607 w 2173856"/>
              <a:gd name="connsiteY23" fmla="*/ 439947 h 655607"/>
              <a:gd name="connsiteX24" fmla="*/ 629728 w 2173856"/>
              <a:gd name="connsiteY24" fmla="*/ 457200 h 655607"/>
              <a:gd name="connsiteX25" fmla="*/ 543464 w 2173856"/>
              <a:gd name="connsiteY25" fmla="*/ 474453 h 655607"/>
              <a:gd name="connsiteX26" fmla="*/ 405441 w 2173856"/>
              <a:gd name="connsiteY26" fmla="*/ 491705 h 655607"/>
              <a:gd name="connsiteX27" fmla="*/ 345056 w 2173856"/>
              <a:gd name="connsiteY27" fmla="*/ 517585 h 655607"/>
              <a:gd name="connsiteX28" fmla="*/ 336430 w 2173856"/>
              <a:gd name="connsiteY28" fmla="*/ 543464 h 655607"/>
              <a:gd name="connsiteX29" fmla="*/ 310550 w 2173856"/>
              <a:gd name="connsiteY29" fmla="*/ 552090 h 655607"/>
              <a:gd name="connsiteX30" fmla="*/ 250166 w 2173856"/>
              <a:gd name="connsiteY30" fmla="*/ 560717 h 655607"/>
              <a:gd name="connsiteX31" fmla="*/ 94890 w 2173856"/>
              <a:gd name="connsiteY31" fmla="*/ 569343 h 655607"/>
              <a:gd name="connsiteX32" fmla="*/ 69011 w 2173856"/>
              <a:gd name="connsiteY32" fmla="*/ 577970 h 655607"/>
              <a:gd name="connsiteX33" fmla="*/ 17252 w 2173856"/>
              <a:gd name="connsiteY33" fmla="*/ 612475 h 655607"/>
              <a:gd name="connsiteX34" fmla="*/ 0 w 2173856"/>
              <a:gd name="connsiteY34" fmla="*/ 655607 h 65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73856" h="655607">
                <a:moveTo>
                  <a:pt x="2173856" y="0"/>
                </a:moveTo>
                <a:cubicBezTo>
                  <a:pt x="2073215" y="2875"/>
                  <a:pt x="1972302" y="702"/>
                  <a:pt x="1871932" y="8626"/>
                </a:cubicBezTo>
                <a:cubicBezTo>
                  <a:pt x="1834986" y="11543"/>
                  <a:pt x="1852400" y="33040"/>
                  <a:pt x="1837426" y="51758"/>
                </a:cubicBezTo>
                <a:cubicBezTo>
                  <a:pt x="1830949" y="59854"/>
                  <a:pt x="1821649" y="66680"/>
                  <a:pt x="1811547" y="69011"/>
                </a:cubicBezTo>
                <a:cubicBezTo>
                  <a:pt x="1783389" y="75509"/>
                  <a:pt x="1754038" y="74762"/>
                  <a:pt x="1725283" y="77638"/>
                </a:cubicBezTo>
                <a:lnTo>
                  <a:pt x="1647645" y="103517"/>
                </a:lnTo>
                <a:lnTo>
                  <a:pt x="1621766" y="112143"/>
                </a:lnTo>
                <a:cubicBezTo>
                  <a:pt x="1613139" y="115019"/>
                  <a:pt x="1604803" y="118987"/>
                  <a:pt x="1595886" y="120770"/>
                </a:cubicBezTo>
                <a:cubicBezTo>
                  <a:pt x="1535603" y="132826"/>
                  <a:pt x="1567217" y="126986"/>
                  <a:pt x="1500996" y="138022"/>
                </a:cubicBezTo>
                <a:cubicBezTo>
                  <a:pt x="1487546" y="178370"/>
                  <a:pt x="1495980" y="170722"/>
                  <a:pt x="1440611" y="198407"/>
                </a:cubicBezTo>
                <a:lnTo>
                  <a:pt x="1319841" y="258792"/>
                </a:lnTo>
                <a:cubicBezTo>
                  <a:pt x="1308339" y="264543"/>
                  <a:pt x="1297535" y="271978"/>
                  <a:pt x="1285335" y="276045"/>
                </a:cubicBezTo>
                <a:lnTo>
                  <a:pt x="1233577" y="293298"/>
                </a:lnTo>
                <a:lnTo>
                  <a:pt x="1207698" y="301924"/>
                </a:lnTo>
                <a:cubicBezTo>
                  <a:pt x="1199071" y="304800"/>
                  <a:pt x="1190841" y="309423"/>
                  <a:pt x="1181818" y="310551"/>
                </a:cubicBezTo>
                <a:lnTo>
                  <a:pt x="1112807" y="319177"/>
                </a:lnTo>
                <a:cubicBezTo>
                  <a:pt x="1101305" y="322053"/>
                  <a:pt x="1089701" y="324547"/>
                  <a:pt x="1078301" y="327804"/>
                </a:cubicBezTo>
                <a:cubicBezTo>
                  <a:pt x="1069558" y="330302"/>
                  <a:pt x="1061515" y="336430"/>
                  <a:pt x="1052422" y="336430"/>
                </a:cubicBezTo>
                <a:cubicBezTo>
                  <a:pt x="991969" y="336430"/>
                  <a:pt x="931652" y="330679"/>
                  <a:pt x="871267" y="327804"/>
                </a:cubicBezTo>
                <a:cubicBezTo>
                  <a:pt x="840406" y="333976"/>
                  <a:pt x="824469" y="331470"/>
                  <a:pt x="802256" y="353683"/>
                </a:cubicBezTo>
                <a:cubicBezTo>
                  <a:pt x="794925" y="361014"/>
                  <a:pt x="794629" y="375712"/>
                  <a:pt x="785003" y="379562"/>
                </a:cubicBezTo>
                <a:cubicBezTo>
                  <a:pt x="763478" y="388172"/>
                  <a:pt x="738996" y="385313"/>
                  <a:pt x="715992" y="388189"/>
                </a:cubicBezTo>
                <a:cubicBezTo>
                  <a:pt x="698943" y="393872"/>
                  <a:pt x="676397" y="398865"/>
                  <a:pt x="664234" y="414068"/>
                </a:cubicBezTo>
                <a:cubicBezTo>
                  <a:pt x="658554" y="421168"/>
                  <a:pt x="661287" y="432847"/>
                  <a:pt x="655607" y="439947"/>
                </a:cubicBezTo>
                <a:cubicBezTo>
                  <a:pt x="649130" y="448043"/>
                  <a:pt x="639001" y="452563"/>
                  <a:pt x="629728" y="457200"/>
                </a:cubicBezTo>
                <a:cubicBezTo>
                  <a:pt x="605975" y="469076"/>
                  <a:pt x="564963" y="471649"/>
                  <a:pt x="543464" y="474453"/>
                </a:cubicBezTo>
                <a:lnTo>
                  <a:pt x="405441" y="491705"/>
                </a:lnTo>
                <a:cubicBezTo>
                  <a:pt x="384721" y="496885"/>
                  <a:pt x="359949" y="498968"/>
                  <a:pt x="345056" y="517585"/>
                </a:cubicBezTo>
                <a:cubicBezTo>
                  <a:pt x="339376" y="524685"/>
                  <a:pt x="342860" y="537034"/>
                  <a:pt x="336430" y="543464"/>
                </a:cubicBezTo>
                <a:cubicBezTo>
                  <a:pt x="330000" y="549894"/>
                  <a:pt x="319467" y="550307"/>
                  <a:pt x="310550" y="552090"/>
                </a:cubicBezTo>
                <a:cubicBezTo>
                  <a:pt x="290612" y="556078"/>
                  <a:pt x="270434" y="559096"/>
                  <a:pt x="250166" y="560717"/>
                </a:cubicBezTo>
                <a:cubicBezTo>
                  <a:pt x="198493" y="564851"/>
                  <a:pt x="146649" y="566468"/>
                  <a:pt x="94890" y="569343"/>
                </a:cubicBezTo>
                <a:cubicBezTo>
                  <a:pt x="86264" y="572219"/>
                  <a:pt x="76960" y="573554"/>
                  <a:pt x="69011" y="577970"/>
                </a:cubicBezTo>
                <a:cubicBezTo>
                  <a:pt x="50885" y="588040"/>
                  <a:pt x="17252" y="612475"/>
                  <a:pt x="17252" y="612475"/>
                </a:cubicBezTo>
                <a:cubicBezTo>
                  <a:pt x="6593" y="644455"/>
                  <a:pt x="12693" y="630222"/>
                  <a:pt x="0" y="65560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6363581" y="5685292"/>
            <a:ext cx="689797" cy="274025"/>
          </a:xfrm>
          <a:custGeom>
            <a:avLst/>
            <a:gdLst>
              <a:gd name="connsiteX0" fmla="*/ 0 w 2337759"/>
              <a:gd name="connsiteY0" fmla="*/ 948905 h 948905"/>
              <a:gd name="connsiteX1" fmla="*/ 69012 w 2337759"/>
              <a:gd name="connsiteY1" fmla="*/ 940279 h 948905"/>
              <a:gd name="connsiteX2" fmla="*/ 120770 w 2337759"/>
              <a:gd name="connsiteY2" fmla="*/ 923026 h 948905"/>
              <a:gd name="connsiteX3" fmla="*/ 215661 w 2337759"/>
              <a:gd name="connsiteY3" fmla="*/ 914400 h 948905"/>
              <a:gd name="connsiteX4" fmla="*/ 319178 w 2337759"/>
              <a:gd name="connsiteY4" fmla="*/ 862641 h 948905"/>
              <a:gd name="connsiteX5" fmla="*/ 345057 w 2337759"/>
              <a:gd name="connsiteY5" fmla="*/ 845388 h 948905"/>
              <a:gd name="connsiteX6" fmla="*/ 396815 w 2337759"/>
              <a:gd name="connsiteY6" fmla="*/ 810883 h 948905"/>
              <a:gd name="connsiteX7" fmla="*/ 422695 w 2337759"/>
              <a:gd name="connsiteY7" fmla="*/ 793630 h 948905"/>
              <a:gd name="connsiteX8" fmla="*/ 474453 w 2337759"/>
              <a:gd name="connsiteY8" fmla="*/ 785003 h 948905"/>
              <a:gd name="connsiteX9" fmla="*/ 638355 w 2337759"/>
              <a:gd name="connsiteY9" fmla="*/ 776377 h 948905"/>
              <a:gd name="connsiteX10" fmla="*/ 664234 w 2337759"/>
              <a:gd name="connsiteY10" fmla="*/ 767751 h 948905"/>
              <a:gd name="connsiteX11" fmla="*/ 741872 w 2337759"/>
              <a:gd name="connsiteY11" fmla="*/ 681486 h 948905"/>
              <a:gd name="connsiteX12" fmla="*/ 776378 w 2337759"/>
              <a:gd name="connsiteY12" fmla="*/ 690113 h 948905"/>
              <a:gd name="connsiteX13" fmla="*/ 974785 w 2337759"/>
              <a:gd name="connsiteY13" fmla="*/ 672860 h 948905"/>
              <a:gd name="connsiteX14" fmla="*/ 992038 w 2337759"/>
              <a:gd name="connsiteY14" fmla="*/ 638354 h 948905"/>
              <a:gd name="connsiteX15" fmla="*/ 1043796 w 2337759"/>
              <a:gd name="connsiteY15" fmla="*/ 603849 h 948905"/>
              <a:gd name="connsiteX16" fmla="*/ 1069676 w 2337759"/>
              <a:gd name="connsiteY16" fmla="*/ 595222 h 948905"/>
              <a:gd name="connsiteX17" fmla="*/ 1147313 w 2337759"/>
              <a:gd name="connsiteY17" fmla="*/ 577970 h 948905"/>
              <a:gd name="connsiteX18" fmla="*/ 1190446 w 2337759"/>
              <a:gd name="connsiteY18" fmla="*/ 560717 h 948905"/>
              <a:gd name="connsiteX19" fmla="*/ 1233578 w 2337759"/>
              <a:gd name="connsiteY19" fmla="*/ 534837 h 948905"/>
              <a:gd name="connsiteX20" fmla="*/ 1259457 w 2337759"/>
              <a:gd name="connsiteY20" fmla="*/ 517585 h 948905"/>
              <a:gd name="connsiteX21" fmla="*/ 1311215 w 2337759"/>
              <a:gd name="connsiteY21" fmla="*/ 500332 h 948905"/>
              <a:gd name="connsiteX22" fmla="*/ 1337095 w 2337759"/>
              <a:gd name="connsiteY22" fmla="*/ 483079 h 948905"/>
              <a:gd name="connsiteX23" fmla="*/ 1431985 w 2337759"/>
              <a:gd name="connsiteY23" fmla="*/ 457200 h 948905"/>
              <a:gd name="connsiteX24" fmla="*/ 1466491 w 2337759"/>
              <a:gd name="connsiteY24" fmla="*/ 448573 h 948905"/>
              <a:gd name="connsiteX25" fmla="*/ 1492370 w 2337759"/>
              <a:gd name="connsiteY25" fmla="*/ 431320 h 948905"/>
              <a:gd name="connsiteX26" fmla="*/ 1552755 w 2337759"/>
              <a:gd name="connsiteY26" fmla="*/ 370936 h 948905"/>
              <a:gd name="connsiteX27" fmla="*/ 1630393 w 2337759"/>
              <a:gd name="connsiteY27" fmla="*/ 345056 h 948905"/>
              <a:gd name="connsiteX28" fmla="*/ 1656272 w 2337759"/>
              <a:gd name="connsiteY28" fmla="*/ 336430 h 948905"/>
              <a:gd name="connsiteX29" fmla="*/ 1716657 w 2337759"/>
              <a:gd name="connsiteY29" fmla="*/ 310551 h 948905"/>
              <a:gd name="connsiteX30" fmla="*/ 1768415 w 2337759"/>
              <a:gd name="connsiteY30" fmla="*/ 267419 h 948905"/>
              <a:gd name="connsiteX31" fmla="*/ 1802921 w 2337759"/>
              <a:gd name="connsiteY31" fmla="*/ 207034 h 948905"/>
              <a:gd name="connsiteX32" fmla="*/ 1889185 w 2337759"/>
              <a:gd name="connsiteY32" fmla="*/ 172528 h 948905"/>
              <a:gd name="connsiteX33" fmla="*/ 1940944 w 2337759"/>
              <a:gd name="connsiteY33" fmla="*/ 155275 h 948905"/>
              <a:gd name="connsiteX34" fmla="*/ 1966823 w 2337759"/>
              <a:gd name="connsiteY34" fmla="*/ 146649 h 948905"/>
              <a:gd name="connsiteX35" fmla="*/ 2009955 w 2337759"/>
              <a:gd name="connsiteY35" fmla="*/ 138022 h 948905"/>
              <a:gd name="connsiteX36" fmla="*/ 2061713 w 2337759"/>
              <a:gd name="connsiteY36" fmla="*/ 103517 h 948905"/>
              <a:gd name="connsiteX37" fmla="*/ 2104846 w 2337759"/>
              <a:gd name="connsiteY37" fmla="*/ 69011 h 948905"/>
              <a:gd name="connsiteX38" fmla="*/ 2130725 w 2337759"/>
              <a:gd name="connsiteY38" fmla="*/ 51758 h 948905"/>
              <a:gd name="connsiteX39" fmla="*/ 2234242 w 2337759"/>
              <a:gd name="connsiteY39" fmla="*/ 34505 h 948905"/>
              <a:gd name="connsiteX40" fmla="*/ 2260121 w 2337759"/>
              <a:gd name="connsiteY40" fmla="*/ 25879 h 948905"/>
              <a:gd name="connsiteX41" fmla="*/ 2320506 w 2337759"/>
              <a:gd name="connsiteY41" fmla="*/ 8626 h 948905"/>
              <a:gd name="connsiteX42" fmla="*/ 2337759 w 2337759"/>
              <a:gd name="connsiteY42" fmla="*/ 0 h 94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337759" h="948905">
                <a:moveTo>
                  <a:pt x="0" y="948905"/>
                </a:moveTo>
                <a:cubicBezTo>
                  <a:pt x="23004" y="946030"/>
                  <a:pt x="46344" y="945136"/>
                  <a:pt x="69012" y="940279"/>
                </a:cubicBezTo>
                <a:cubicBezTo>
                  <a:pt x="86794" y="936469"/>
                  <a:pt x="102659" y="924672"/>
                  <a:pt x="120770" y="923026"/>
                </a:cubicBezTo>
                <a:lnTo>
                  <a:pt x="215661" y="914400"/>
                </a:lnTo>
                <a:cubicBezTo>
                  <a:pt x="287090" y="890590"/>
                  <a:pt x="252288" y="907234"/>
                  <a:pt x="319178" y="862641"/>
                </a:cubicBezTo>
                <a:cubicBezTo>
                  <a:pt x="327804" y="856890"/>
                  <a:pt x="337726" y="852719"/>
                  <a:pt x="345057" y="845388"/>
                </a:cubicBezTo>
                <a:cubicBezTo>
                  <a:pt x="377366" y="813079"/>
                  <a:pt x="359363" y="823367"/>
                  <a:pt x="396815" y="810883"/>
                </a:cubicBezTo>
                <a:cubicBezTo>
                  <a:pt x="405442" y="805132"/>
                  <a:pt x="412859" y="796909"/>
                  <a:pt x="422695" y="793630"/>
                </a:cubicBezTo>
                <a:cubicBezTo>
                  <a:pt x="439288" y="788099"/>
                  <a:pt x="457018" y="786398"/>
                  <a:pt x="474453" y="785003"/>
                </a:cubicBezTo>
                <a:cubicBezTo>
                  <a:pt x="528988" y="780640"/>
                  <a:pt x="583721" y="779252"/>
                  <a:pt x="638355" y="776377"/>
                </a:cubicBezTo>
                <a:cubicBezTo>
                  <a:pt x="646981" y="773502"/>
                  <a:pt x="657134" y="773431"/>
                  <a:pt x="664234" y="767751"/>
                </a:cubicBezTo>
                <a:cubicBezTo>
                  <a:pt x="712603" y="729056"/>
                  <a:pt x="715876" y="720481"/>
                  <a:pt x="741872" y="681486"/>
                </a:cubicBezTo>
                <a:cubicBezTo>
                  <a:pt x="753374" y="684362"/>
                  <a:pt x="764522" y="690113"/>
                  <a:pt x="776378" y="690113"/>
                </a:cubicBezTo>
                <a:cubicBezTo>
                  <a:pt x="930743" y="690113"/>
                  <a:pt x="898582" y="698260"/>
                  <a:pt x="974785" y="672860"/>
                </a:cubicBezTo>
                <a:cubicBezTo>
                  <a:pt x="980536" y="661358"/>
                  <a:pt x="982945" y="647447"/>
                  <a:pt x="992038" y="638354"/>
                </a:cubicBezTo>
                <a:cubicBezTo>
                  <a:pt x="1006700" y="623692"/>
                  <a:pt x="1024125" y="610406"/>
                  <a:pt x="1043796" y="603849"/>
                </a:cubicBezTo>
                <a:cubicBezTo>
                  <a:pt x="1052423" y="600973"/>
                  <a:pt x="1060933" y="597720"/>
                  <a:pt x="1069676" y="595222"/>
                </a:cubicBezTo>
                <a:cubicBezTo>
                  <a:pt x="1098099" y="587101"/>
                  <a:pt x="1117669" y="583899"/>
                  <a:pt x="1147313" y="577970"/>
                </a:cubicBezTo>
                <a:cubicBezTo>
                  <a:pt x="1161691" y="572219"/>
                  <a:pt x="1176596" y="567642"/>
                  <a:pt x="1190446" y="560717"/>
                </a:cubicBezTo>
                <a:cubicBezTo>
                  <a:pt x="1205443" y="553219"/>
                  <a:pt x="1219360" y="543723"/>
                  <a:pt x="1233578" y="534837"/>
                </a:cubicBezTo>
                <a:cubicBezTo>
                  <a:pt x="1242370" y="529342"/>
                  <a:pt x="1249983" y="521796"/>
                  <a:pt x="1259457" y="517585"/>
                </a:cubicBezTo>
                <a:cubicBezTo>
                  <a:pt x="1276076" y="510199"/>
                  <a:pt x="1311215" y="500332"/>
                  <a:pt x="1311215" y="500332"/>
                </a:cubicBezTo>
                <a:cubicBezTo>
                  <a:pt x="1319842" y="494581"/>
                  <a:pt x="1327621" y="487290"/>
                  <a:pt x="1337095" y="483079"/>
                </a:cubicBezTo>
                <a:cubicBezTo>
                  <a:pt x="1377495" y="465123"/>
                  <a:pt x="1391391" y="466221"/>
                  <a:pt x="1431985" y="457200"/>
                </a:cubicBezTo>
                <a:cubicBezTo>
                  <a:pt x="1443559" y="454628"/>
                  <a:pt x="1454989" y="451449"/>
                  <a:pt x="1466491" y="448573"/>
                </a:cubicBezTo>
                <a:cubicBezTo>
                  <a:pt x="1475117" y="442822"/>
                  <a:pt x="1485893" y="439416"/>
                  <a:pt x="1492370" y="431320"/>
                </a:cubicBezTo>
                <a:cubicBezTo>
                  <a:pt x="1527080" y="387932"/>
                  <a:pt x="1448900" y="405555"/>
                  <a:pt x="1552755" y="370936"/>
                </a:cubicBezTo>
                <a:lnTo>
                  <a:pt x="1630393" y="345056"/>
                </a:lnTo>
                <a:cubicBezTo>
                  <a:pt x="1639019" y="342181"/>
                  <a:pt x="1648139" y="340496"/>
                  <a:pt x="1656272" y="336430"/>
                </a:cubicBezTo>
                <a:cubicBezTo>
                  <a:pt x="1698911" y="315111"/>
                  <a:pt x="1678578" y="323243"/>
                  <a:pt x="1716657" y="310551"/>
                </a:cubicBezTo>
                <a:cubicBezTo>
                  <a:pt x="1737292" y="296794"/>
                  <a:pt x="1753320" y="288552"/>
                  <a:pt x="1768415" y="267419"/>
                </a:cubicBezTo>
                <a:cubicBezTo>
                  <a:pt x="1785331" y="243737"/>
                  <a:pt x="1782544" y="227411"/>
                  <a:pt x="1802921" y="207034"/>
                </a:cubicBezTo>
                <a:cubicBezTo>
                  <a:pt x="1826263" y="183692"/>
                  <a:pt x="1859520" y="181427"/>
                  <a:pt x="1889185" y="172528"/>
                </a:cubicBezTo>
                <a:cubicBezTo>
                  <a:pt x="1906604" y="167302"/>
                  <a:pt x="1923691" y="161026"/>
                  <a:pt x="1940944" y="155275"/>
                </a:cubicBezTo>
                <a:cubicBezTo>
                  <a:pt x="1949570" y="152400"/>
                  <a:pt x="1957907" y="148432"/>
                  <a:pt x="1966823" y="146649"/>
                </a:cubicBezTo>
                <a:lnTo>
                  <a:pt x="2009955" y="138022"/>
                </a:lnTo>
                <a:cubicBezTo>
                  <a:pt x="2027208" y="126520"/>
                  <a:pt x="2050211" y="120770"/>
                  <a:pt x="2061713" y="103517"/>
                </a:cubicBezTo>
                <a:cubicBezTo>
                  <a:pt x="2084010" y="70071"/>
                  <a:pt x="2069130" y="80915"/>
                  <a:pt x="2104846" y="69011"/>
                </a:cubicBezTo>
                <a:cubicBezTo>
                  <a:pt x="2113472" y="63260"/>
                  <a:pt x="2121452" y="56395"/>
                  <a:pt x="2130725" y="51758"/>
                </a:cubicBezTo>
                <a:cubicBezTo>
                  <a:pt x="2159627" y="37307"/>
                  <a:pt x="2209649" y="37238"/>
                  <a:pt x="2234242" y="34505"/>
                </a:cubicBezTo>
                <a:cubicBezTo>
                  <a:pt x="2242868" y="31630"/>
                  <a:pt x="2251378" y="28377"/>
                  <a:pt x="2260121" y="25879"/>
                </a:cubicBezTo>
                <a:cubicBezTo>
                  <a:pt x="2288762" y="17696"/>
                  <a:pt x="2294643" y="18971"/>
                  <a:pt x="2320506" y="8626"/>
                </a:cubicBezTo>
                <a:cubicBezTo>
                  <a:pt x="2326476" y="6238"/>
                  <a:pt x="2332008" y="2875"/>
                  <a:pt x="233775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7091559" y="5600593"/>
            <a:ext cx="231629" cy="107119"/>
          </a:xfrm>
          <a:custGeom>
            <a:avLst/>
            <a:gdLst>
              <a:gd name="connsiteX0" fmla="*/ 0 w 785004"/>
              <a:gd name="connsiteY0" fmla="*/ 370935 h 370935"/>
              <a:gd name="connsiteX1" fmla="*/ 94891 w 785004"/>
              <a:gd name="connsiteY1" fmla="*/ 336430 h 370935"/>
              <a:gd name="connsiteX2" fmla="*/ 146649 w 785004"/>
              <a:gd name="connsiteY2" fmla="*/ 319177 h 370935"/>
              <a:gd name="connsiteX3" fmla="*/ 172528 w 785004"/>
              <a:gd name="connsiteY3" fmla="*/ 310551 h 370935"/>
              <a:gd name="connsiteX4" fmla="*/ 224287 w 785004"/>
              <a:gd name="connsiteY4" fmla="*/ 276045 h 370935"/>
              <a:gd name="connsiteX5" fmla="*/ 250166 w 785004"/>
              <a:gd name="connsiteY5" fmla="*/ 241539 h 370935"/>
              <a:gd name="connsiteX6" fmla="*/ 319177 w 785004"/>
              <a:gd name="connsiteY6" fmla="*/ 224286 h 370935"/>
              <a:gd name="connsiteX7" fmla="*/ 345057 w 785004"/>
              <a:gd name="connsiteY7" fmla="*/ 215660 h 370935"/>
              <a:gd name="connsiteX8" fmla="*/ 379562 w 785004"/>
              <a:gd name="connsiteY8" fmla="*/ 207034 h 370935"/>
              <a:gd name="connsiteX9" fmla="*/ 405441 w 785004"/>
              <a:gd name="connsiteY9" fmla="*/ 198407 h 370935"/>
              <a:gd name="connsiteX10" fmla="*/ 465826 w 785004"/>
              <a:gd name="connsiteY10" fmla="*/ 181154 h 370935"/>
              <a:gd name="connsiteX11" fmla="*/ 517585 w 785004"/>
              <a:gd name="connsiteY11" fmla="*/ 138022 h 370935"/>
              <a:gd name="connsiteX12" fmla="*/ 526211 w 785004"/>
              <a:gd name="connsiteY12" fmla="*/ 112143 h 370935"/>
              <a:gd name="connsiteX13" fmla="*/ 552091 w 785004"/>
              <a:gd name="connsiteY13" fmla="*/ 94890 h 370935"/>
              <a:gd name="connsiteX14" fmla="*/ 577970 w 785004"/>
              <a:gd name="connsiteY14" fmla="*/ 86264 h 370935"/>
              <a:gd name="connsiteX15" fmla="*/ 646981 w 785004"/>
              <a:gd name="connsiteY15" fmla="*/ 69011 h 370935"/>
              <a:gd name="connsiteX16" fmla="*/ 681487 w 785004"/>
              <a:gd name="connsiteY16" fmla="*/ 60384 h 370935"/>
              <a:gd name="connsiteX17" fmla="*/ 733245 w 785004"/>
              <a:gd name="connsiteY17" fmla="*/ 25879 h 370935"/>
              <a:gd name="connsiteX18" fmla="*/ 759124 w 785004"/>
              <a:gd name="connsiteY18" fmla="*/ 8626 h 370935"/>
              <a:gd name="connsiteX19" fmla="*/ 785004 w 785004"/>
              <a:gd name="connsiteY19" fmla="*/ 0 h 37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5004" h="370935">
                <a:moveTo>
                  <a:pt x="0" y="370935"/>
                </a:moveTo>
                <a:cubicBezTo>
                  <a:pt x="73720" y="326703"/>
                  <a:pt x="10331" y="357570"/>
                  <a:pt x="94891" y="336430"/>
                </a:cubicBezTo>
                <a:cubicBezTo>
                  <a:pt x="112534" y="332019"/>
                  <a:pt x="129396" y="324928"/>
                  <a:pt x="146649" y="319177"/>
                </a:cubicBezTo>
                <a:lnTo>
                  <a:pt x="172528" y="310551"/>
                </a:lnTo>
                <a:cubicBezTo>
                  <a:pt x="189781" y="299049"/>
                  <a:pt x="211846" y="292634"/>
                  <a:pt x="224287" y="276045"/>
                </a:cubicBezTo>
                <a:cubicBezTo>
                  <a:pt x="232913" y="264543"/>
                  <a:pt x="239121" y="250743"/>
                  <a:pt x="250166" y="241539"/>
                </a:cubicBezTo>
                <a:cubicBezTo>
                  <a:pt x="258615" y="234498"/>
                  <a:pt x="317663" y="224664"/>
                  <a:pt x="319177" y="224286"/>
                </a:cubicBezTo>
                <a:cubicBezTo>
                  <a:pt x="327999" y="222081"/>
                  <a:pt x="336314" y="218158"/>
                  <a:pt x="345057" y="215660"/>
                </a:cubicBezTo>
                <a:cubicBezTo>
                  <a:pt x="356457" y="212403"/>
                  <a:pt x="368163" y="210291"/>
                  <a:pt x="379562" y="207034"/>
                </a:cubicBezTo>
                <a:cubicBezTo>
                  <a:pt x="388305" y="204536"/>
                  <a:pt x="396698" y="200905"/>
                  <a:pt x="405441" y="198407"/>
                </a:cubicBezTo>
                <a:cubicBezTo>
                  <a:pt x="418348" y="194719"/>
                  <a:pt x="452031" y="188052"/>
                  <a:pt x="465826" y="181154"/>
                </a:cubicBezTo>
                <a:cubicBezTo>
                  <a:pt x="489848" y="169143"/>
                  <a:pt x="498505" y="157102"/>
                  <a:pt x="517585" y="138022"/>
                </a:cubicBezTo>
                <a:cubicBezTo>
                  <a:pt x="520460" y="129396"/>
                  <a:pt x="520531" y="119243"/>
                  <a:pt x="526211" y="112143"/>
                </a:cubicBezTo>
                <a:cubicBezTo>
                  <a:pt x="532688" y="104047"/>
                  <a:pt x="542818" y="99527"/>
                  <a:pt x="552091" y="94890"/>
                </a:cubicBezTo>
                <a:cubicBezTo>
                  <a:pt x="560224" y="90824"/>
                  <a:pt x="569197" y="88656"/>
                  <a:pt x="577970" y="86264"/>
                </a:cubicBezTo>
                <a:cubicBezTo>
                  <a:pt x="600846" y="80025"/>
                  <a:pt x="623977" y="74762"/>
                  <a:pt x="646981" y="69011"/>
                </a:cubicBezTo>
                <a:lnTo>
                  <a:pt x="681487" y="60384"/>
                </a:lnTo>
                <a:lnTo>
                  <a:pt x="733245" y="25879"/>
                </a:lnTo>
                <a:cubicBezTo>
                  <a:pt x="741871" y="20128"/>
                  <a:pt x="749288" y="11904"/>
                  <a:pt x="759124" y="8626"/>
                </a:cubicBezTo>
                <a:lnTo>
                  <a:pt x="78500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7328279" y="5451125"/>
            <a:ext cx="236720" cy="109610"/>
          </a:xfrm>
          <a:custGeom>
            <a:avLst/>
            <a:gdLst>
              <a:gd name="connsiteX0" fmla="*/ 0 w 802256"/>
              <a:gd name="connsiteY0" fmla="*/ 379562 h 379562"/>
              <a:gd name="connsiteX1" fmla="*/ 43132 w 802256"/>
              <a:gd name="connsiteY1" fmla="*/ 353683 h 379562"/>
              <a:gd name="connsiteX2" fmla="*/ 94890 w 802256"/>
              <a:gd name="connsiteY2" fmla="*/ 336430 h 379562"/>
              <a:gd name="connsiteX3" fmla="*/ 120769 w 802256"/>
              <a:gd name="connsiteY3" fmla="*/ 327803 h 379562"/>
              <a:gd name="connsiteX4" fmla="*/ 172528 w 802256"/>
              <a:gd name="connsiteY4" fmla="*/ 310551 h 379562"/>
              <a:gd name="connsiteX5" fmla="*/ 198407 w 802256"/>
              <a:gd name="connsiteY5" fmla="*/ 301924 h 379562"/>
              <a:gd name="connsiteX6" fmla="*/ 215660 w 802256"/>
              <a:gd name="connsiteY6" fmla="*/ 276045 h 379562"/>
              <a:gd name="connsiteX7" fmla="*/ 241539 w 802256"/>
              <a:gd name="connsiteY7" fmla="*/ 224286 h 379562"/>
              <a:gd name="connsiteX8" fmla="*/ 293298 w 802256"/>
              <a:gd name="connsiteY8" fmla="*/ 207034 h 379562"/>
              <a:gd name="connsiteX9" fmla="*/ 345056 w 802256"/>
              <a:gd name="connsiteY9" fmla="*/ 189781 h 379562"/>
              <a:gd name="connsiteX10" fmla="*/ 405441 w 802256"/>
              <a:gd name="connsiteY10" fmla="*/ 172528 h 379562"/>
              <a:gd name="connsiteX11" fmla="*/ 491705 w 802256"/>
              <a:gd name="connsiteY11" fmla="*/ 129396 h 379562"/>
              <a:gd name="connsiteX12" fmla="*/ 543464 w 802256"/>
              <a:gd name="connsiteY12" fmla="*/ 112143 h 379562"/>
              <a:gd name="connsiteX13" fmla="*/ 560717 w 802256"/>
              <a:gd name="connsiteY13" fmla="*/ 86264 h 379562"/>
              <a:gd name="connsiteX14" fmla="*/ 612475 w 802256"/>
              <a:gd name="connsiteY14" fmla="*/ 43132 h 379562"/>
              <a:gd name="connsiteX15" fmla="*/ 681486 w 802256"/>
              <a:gd name="connsiteY15" fmla="*/ 25879 h 379562"/>
              <a:gd name="connsiteX16" fmla="*/ 776377 w 802256"/>
              <a:gd name="connsiteY16" fmla="*/ 8626 h 379562"/>
              <a:gd name="connsiteX17" fmla="*/ 802256 w 802256"/>
              <a:gd name="connsiteY17" fmla="*/ 0 h 37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2256" h="379562">
                <a:moveTo>
                  <a:pt x="0" y="379562"/>
                </a:moveTo>
                <a:cubicBezTo>
                  <a:pt x="14377" y="370936"/>
                  <a:pt x="27868" y="360621"/>
                  <a:pt x="43132" y="353683"/>
                </a:cubicBezTo>
                <a:cubicBezTo>
                  <a:pt x="59688" y="346158"/>
                  <a:pt x="77637" y="342181"/>
                  <a:pt x="94890" y="336430"/>
                </a:cubicBezTo>
                <a:lnTo>
                  <a:pt x="120769" y="327803"/>
                </a:lnTo>
                <a:lnTo>
                  <a:pt x="172528" y="310551"/>
                </a:lnTo>
                <a:lnTo>
                  <a:pt x="198407" y="301924"/>
                </a:lnTo>
                <a:cubicBezTo>
                  <a:pt x="204158" y="293298"/>
                  <a:pt x="211023" y="285318"/>
                  <a:pt x="215660" y="276045"/>
                </a:cubicBezTo>
                <a:cubicBezTo>
                  <a:pt x="223779" y="259807"/>
                  <a:pt x="223559" y="235524"/>
                  <a:pt x="241539" y="224286"/>
                </a:cubicBezTo>
                <a:cubicBezTo>
                  <a:pt x="256961" y="214647"/>
                  <a:pt x="276045" y="212785"/>
                  <a:pt x="293298" y="207034"/>
                </a:cubicBezTo>
                <a:lnTo>
                  <a:pt x="345056" y="189781"/>
                </a:lnTo>
                <a:cubicBezTo>
                  <a:pt x="388383" y="178949"/>
                  <a:pt x="368314" y="184903"/>
                  <a:pt x="405441" y="172528"/>
                </a:cubicBezTo>
                <a:cubicBezTo>
                  <a:pt x="438316" y="123216"/>
                  <a:pt x="406988" y="157635"/>
                  <a:pt x="491705" y="129396"/>
                </a:cubicBezTo>
                <a:lnTo>
                  <a:pt x="543464" y="112143"/>
                </a:lnTo>
                <a:cubicBezTo>
                  <a:pt x="549215" y="103517"/>
                  <a:pt x="554080" y="94229"/>
                  <a:pt x="560717" y="86264"/>
                </a:cubicBezTo>
                <a:cubicBezTo>
                  <a:pt x="574344" y="69911"/>
                  <a:pt x="593088" y="52826"/>
                  <a:pt x="612475" y="43132"/>
                </a:cubicBezTo>
                <a:cubicBezTo>
                  <a:pt x="632197" y="33271"/>
                  <a:pt x="661794" y="30802"/>
                  <a:pt x="681486" y="25879"/>
                </a:cubicBezTo>
                <a:cubicBezTo>
                  <a:pt x="761276" y="5933"/>
                  <a:pt x="616972" y="28553"/>
                  <a:pt x="776377" y="8626"/>
                </a:cubicBezTo>
                <a:lnTo>
                  <a:pt x="802256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7570090" y="5381373"/>
            <a:ext cx="358898" cy="117084"/>
          </a:xfrm>
          <a:custGeom>
            <a:avLst/>
            <a:gdLst>
              <a:gd name="connsiteX0" fmla="*/ 1216325 w 1216325"/>
              <a:gd name="connsiteY0" fmla="*/ 0 h 405442"/>
              <a:gd name="connsiteX1" fmla="*/ 1138687 w 1216325"/>
              <a:gd name="connsiteY1" fmla="*/ 17253 h 405442"/>
              <a:gd name="connsiteX2" fmla="*/ 1086928 w 1216325"/>
              <a:gd name="connsiteY2" fmla="*/ 34506 h 405442"/>
              <a:gd name="connsiteX3" fmla="*/ 1061049 w 1216325"/>
              <a:gd name="connsiteY3" fmla="*/ 43132 h 405442"/>
              <a:gd name="connsiteX4" fmla="*/ 1017917 w 1216325"/>
              <a:gd name="connsiteY4" fmla="*/ 51759 h 405442"/>
              <a:gd name="connsiteX5" fmla="*/ 992038 w 1216325"/>
              <a:gd name="connsiteY5" fmla="*/ 60385 h 405442"/>
              <a:gd name="connsiteX6" fmla="*/ 854015 w 1216325"/>
              <a:gd name="connsiteY6" fmla="*/ 69011 h 405442"/>
              <a:gd name="connsiteX7" fmla="*/ 828136 w 1216325"/>
              <a:gd name="connsiteY7" fmla="*/ 86264 h 405442"/>
              <a:gd name="connsiteX8" fmla="*/ 802257 w 1216325"/>
              <a:gd name="connsiteY8" fmla="*/ 94891 h 405442"/>
              <a:gd name="connsiteX9" fmla="*/ 733245 w 1216325"/>
              <a:gd name="connsiteY9" fmla="*/ 112143 h 405442"/>
              <a:gd name="connsiteX10" fmla="*/ 681487 w 1216325"/>
              <a:gd name="connsiteY10" fmla="*/ 129396 h 405442"/>
              <a:gd name="connsiteX11" fmla="*/ 621102 w 1216325"/>
              <a:gd name="connsiteY11" fmla="*/ 163902 h 405442"/>
              <a:gd name="connsiteX12" fmla="*/ 603849 w 1216325"/>
              <a:gd name="connsiteY12" fmla="*/ 189781 h 405442"/>
              <a:gd name="connsiteX13" fmla="*/ 569343 w 1216325"/>
              <a:gd name="connsiteY13" fmla="*/ 198408 h 405442"/>
              <a:gd name="connsiteX14" fmla="*/ 543464 w 1216325"/>
              <a:gd name="connsiteY14" fmla="*/ 215660 h 405442"/>
              <a:gd name="connsiteX15" fmla="*/ 534838 w 1216325"/>
              <a:gd name="connsiteY15" fmla="*/ 241540 h 405442"/>
              <a:gd name="connsiteX16" fmla="*/ 448574 w 1216325"/>
              <a:gd name="connsiteY16" fmla="*/ 267419 h 405442"/>
              <a:gd name="connsiteX17" fmla="*/ 396815 w 1216325"/>
              <a:gd name="connsiteY17" fmla="*/ 284672 h 405442"/>
              <a:gd name="connsiteX18" fmla="*/ 370936 w 1216325"/>
              <a:gd name="connsiteY18" fmla="*/ 301925 h 405442"/>
              <a:gd name="connsiteX19" fmla="*/ 258792 w 1216325"/>
              <a:gd name="connsiteY19" fmla="*/ 310551 h 405442"/>
              <a:gd name="connsiteX20" fmla="*/ 198408 w 1216325"/>
              <a:gd name="connsiteY20" fmla="*/ 345057 h 405442"/>
              <a:gd name="connsiteX21" fmla="*/ 163902 w 1216325"/>
              <a:gd name="connsiteY21" fmla="*/ 353683 h 405442"/>
              <a:gd name="connsiteX22" fmla="*/ 112143 w 1216325"/>
              <a:gd name="connsiteY22" fmla="*/ 370936 h 405442"/>
              <a:gd name="connsiteX23" fmla="*/ 34506 w 1216325"/>
              <a:gd name="connsiteY23" fmla="*/ 388189 h 405442"/>
              <a:gd name="connsiteX24" fmla="*/ 0 w 1216325"/>
              <a:gd name="connsiteY24" fmla="*/ 405442 h 40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6325" h="405442">
                <a:moveTo>
                  <a:pt x="1216325" y="0"/>
                </a:moveTo>
                <a:cubicBezTo>
                  <a:pt x="1191685" y="4928"/>
                  <a:pt x="1163063" y="9940"/>
                  <a:pt x="1138687" y="17253"/>
                </a:cubicBezTo>
                <a:cubicBezTo>
                  <a:pt x="1121268" y="22479"/>
                  <a:pt x="1104181" y="28755"/>
                  <a:pt x="1086928" y="34506"/>
                </a:cubicBezTo>
                <a:cubicBezTo>
                  <a:pt x="1078302" y="37381"/>
                  <a:pt x="1069965" y="41349"/>
                  <a:pt x="1061049" y="43132"/>
                </a:cubicBezTo>
                <a:cubicBezTo>
                  <a:pt x="1046672" y="46008"/>
                  <a:pt x="1032141" y="48203"/>
                  <a:pt x="1017917" y="51759"/>
                </a:cubicBezTo>
                <a:cubicBezTo>
                  <a:pt x="1009096" y="53964"/>
                  <a:pt x="1001081" y="59433"/>
                  <a:pt x="992038" y="60385"/>
                </a:cubicBezTo>
                <a:cubicBezTo>
                  <a:pt x="946194" y="65210"/>
                  <a:pt x="900023" y="66136"/>
                  <a:pt x="854015" y="69011"/>
                </a:cubicBezTo>
                <a:cubicBezTo>
                  <a:pt x="845389" y="74762"/>
                  <a:pt x="837409" y="81627"/>
                  <a:pt x="828136" y="86264"/>
                </a:cubicBezTo>
                <a:cubicBezTo>
                  <a:pt x="820003" y="90331"/>
                  <a:pt x="811030" y="92498"/>
                  <a:pt x="802257" y="94891"/>
                </a:cubicBezTo>
                <a:cubicBezTo>
                  <a:pt x="779381" y="101130"/>
                  <a:pt x="755740" y="104645"/>
                  <a:pt x="733245" y="112143"/>
                </a:cubicBezTo>
                <a:cubicBezTo>
                  <a:pt x="715992" y="117894"/>
                  <a:pt x="697753" y="121263"/>
                  <a:pt x="681487" y="129396"/>
                </a:cubicBezTo>
                <a:cubicBezTo>
                  <a:pt x="637708" y="151286"/>
                  <a:pt x="657681" y="139516"/>
                  <a:pt x="621102" y="163902"/>
                </a:cubicBezTo>
                <a:cubicBezTo>
                  <a:pt x="615351" y="172528"/>
                  <a:pt x="612475" y="184030"/>
                  <a:pt x="603849" y="189781"/>
                </a:cubicBezTo>
                <a:cubicBezTo>
                  <a:pt x="593984" y="196358"/>
                  <a:pt x="580240" y="193738"/>
                  <a:pt x="569343" y="198408"/>
                </a:cubicBezTo>
                <a:cubicBezTo>
                  <a:pt x="559814" y="202492"/>
                  <a:pt x="552090" y="209909"/>
                  <a:pt x="543464" y="215660"/>
                </a:cubicBezTo>
                <a:cubicBezTo>
                  <a:pt x="540589" y="224287"/>
                  <a:pt x="540518" y="234439"/>
                  <a:pt x="534838" y="241540"/>
                </a:cubicBezTo>
                <a:cubicBezTo>
                  <a:pt x="514590" y="266850"/>
                  <a:pt x="474999" y="263644"/>
                  <a:pt x="448574" y="267419"/>
                </a:cubicBezTo>
                <a:cubicBezTo>
                  <a:pt x="431321" y="273170"/>
                  <a:pt x="411947" y="274584"/>
                  <a:pt x="396815" y="284672"/>
                </a:cubicBezTo>
                <a:cubicBezTo>
                  <a:pt x="388189" y="290423"/>
                  <a:pt x="381126" y="300014"/>
                  <a:pt x="370936" y="301925"/>
                </a:cubicBezTo>
                <a:cubicBezTo>
                  <a:pt x="334086" y="308834"/>
                  <a:pt x="296173" y="307676"/>
                  <a:pt x="258792" y="310551"/>
                </a:cubicBezTo>
                <a:cubicBezTo>
                  <a:pt x="237341" y="324852"/>
                  <a:pt x="223423" y="335677"/>
                  <a:pt x="198408" y="345057"/>
                </a:cubicBezTo>
                <a:cubicBezTo>
                  <a:pt x="187307" y="349220"/>
                  <a:pt x="175258" y="350276"/>
                  <a:pt x="163902" y="353683"/>
                </a:cubicBezTo>
                <a:cubicBezTo>
                  <a:pt x="146483" y="358909"/>
                  <a:pt x="129976" y="367370"/>
                  <a:pt x="112143" y="370936"/>
                </a:cubicBezTo>
                <a:cubicBezTo>
                  <a:pt x="82478" y="376869"/>
                  <a:pt x="62945" y="380063"/>
                  <a:pt x="34506" y="388189"/>
                </a:cubicBezTo>
                <a:cubicBezTo>
                  <a:pt x="6749" y="396120"/>
                  <a:pt x="14170" y="391271"/>
                  <a:pt x="0" y="40544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8137709" y="5129733"/>
            <a:ext cx="213811" cy="117119"/>
          </a:xfrm>
          <a:custGeom>
            <a:avLst/>
            <a:gdLst>
              <a:gd name="connsiteX0" fmla="*/ 0 w 724618"/>
              <a:gd name="connsiteY0" fmla="*/ 405563 h 405563"/>
              <a:gd name="connsiteX1" fmla="*/ 43132 w 724618"/>
              <a:gd name="connsiteY1" fmla="*/ 388310 h 405563"/>
              <a:gd name="connsiteX2" fmla="*/ 77637 w 724618"/>
              <a:gd name="connsiteY2" fmla="*/ 336551 h 405563"/>
              <a:gd name="connsiteX3" fmla="*/ 129396 w 724618"/>
              <a:gd name="connsiteY3" fmla="*/ 302046 h 405563"/>
              <a:gd name="connsiteX4" fmla="*/ 189781 w 724618"/>
              <a:gd name="connsiteY4" fmla="*/ 267540 h 405563"/>
              <a:gd name="connsiteX5" fmla="*/ 198407 w 724618"/>
              <a:gd name="connsiteY5" fmla="*/ 241661 h 405563"/>
              <a:gd name="connsiteX6" fmla="*/ 224286 w 724618"/>
              <a:gd name="connsiteY6" fmla="*/ 224408 h 405563"/>
              <a:gd name="connsiteX7" fmla="*/ 267418 w 724618"/>
              <a:gd name="connsiteY7" fmla="*/ 198529 h 405563"/>
              <a:gd name="connsiteX8" fmla="*/ 310551 w 724618"/>
              <a:gd name="connsiteY8" fmla="*/ 164023 h 405563"/>
              <a:gd name="connsiteX9" fmla="*/ 362309 w 724618"/>
              <a:gd name="connsiteY9" fmla="*/ 129517 h 405563"/>
              <a:gd name="connsiteX10" fmla="*/ 388188 w 724618"/>
              <a:gd name="connsiteY10" fmla="*/ 112265 h 405563"/>
              <a:gd name="connsiteX11" fmla="*/ 422694 w 724618"/>
              <a:gd name="connsiteY11" fmla="*/ 103638 h 405563"/>
              <a:gd name="connsiteX12" fmla="*/ 448573 w 724618"/>
              <a:gd name="connsiteY12" fmla="*/ 95012 h 405563"/>
              <a:gd name="connsiteX13" fmla="*/ 534837 w 724618"/>
              <a:gd name="connsiteY13" fmla="*/ 86385 h 405563"/>
              <a:gd name="connsiteX14" fmla="*/ 586596 w 724618"/>
              <a:gd name="connsiteY14" fmla="*/ 69132 h 405563"/>
              <a:gd name="connsiteX15" fmla="*/ 603849 w 724618"/>
              <a:gd name="connsiteY15" fmla="*/ 43253 h 405563"/>
              <a:gd name="connsiteX16" fmla="*/ 681486 w 724618"/>
              <a:gd name="connsiteY16" fmla="*/ 8748 h 405563"/>
              <a:gd name="connsiteX17" fmla="*/ 724618 w 724618"/>
              <a:gd name="connsiteY17" fmla="*/ 121 h 40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4618" h="405563">
                <a:moveTo>
                  <a:pt x="0" y="405563"/>
                </a:moveTo>
                <a:cubicBezTo>
                  <a:pt x="14377" y="399812"/>
                  <a:pt x="31559" y="398598"/>
                  <a:pt x="43132" y="388310"/>
                </a:cubicBezTo>
                <a:cubicBezTo>
                  <a:pt x="58630" y="374534"/>
                  <a:pt x="60384" y="348053"/>
                  <a:pt x="77637" y="336551"/>
                </a:cubicBezTo>
                <a:cubicBezTo>
                  <a:pt x="94890" y="325049"/>
                  <a:pt x="110850" y="311319"/>
                  <a:pt x="129396" y="302046"/>
                </a:cubicBezTo>
                <a:cubicBezTo>
                  <a:pt x="173174" y="280156"/>
                  <a:pt x="153201" y="291926"/>
                  <a:pt x="189781" y="267540"/>
                </a:cubicBezTo>
                <a:cubicBezTo>
                  <a:pt x="192656" y="258914"/>
                  <a:pt x="192727" y="248761"/>
                  <a:pt x="198407" y="241661"/>
                </a:cubicBezTo>
                <a:cubicBezTo>
                  <a:pt x="204884" y="233565"/>
                  <a:pt x="215494" y="229903"/>
                  <a:pt x="224286" y="224408"/>
                </a:cubicBezTo>
                <a:cubicBezTo>
                  <a:pt x="238504" y="215522"/>
                  <a:pt x="253682" y="208144"/>
                  <a:pt x="267418" y="198529"/>
                </a:cubicBezTo>
                <a:cubicBezTo>
                  <a:pt x="282502" y="187970"/>
                  <a:pt x="295660" y="174853"/>
                  <a:pt x="310551" y="164023"/>
                </a:cubicBezTo>
                <a:cubicBezTo>
                  <a:pt x="327320" y="151827"/>
                  <a:pt x="345056" y="141019"/>
                  <a:pt x="362309" y="129517"/>
                </a:cubicBezTo>
                <a:cubicBezTo>
                  <a:pt x="370935" y="123766"/>
                  <a:pt x="378130" y="114780"/>
                  <a:pt x="388188" y="112265"/>
                </a:cubicBezTo>
                <a:cubicBezTo>
                  <a:pt x="399690" y="109389"/>
                  <a:pt x="411294" y="106895"/>
                  <a:pt x="422694" y="103638"/>
                </a:cubicBezTo>
                <a:cubicBezTo>
                  <a:pt x="431437" y="101140"/>
                  <a:pt x="439586" y="96395"/>
                  <a:pt x="448573" y="95012"/>
                </a:cubicBezTo>
                <a:cubicBezTo>
                  <a:pt x="477135" y="90618"/>
                  <a:pt x="506082" y="89261"/>
                  <a:pt x="534837" y="86385"/>
                </a:cubicBezTo>
                <a:cubicBezTo>
                  <a:pt x="552090" y="80634"/>
                  <a:pt x="576508" y="84264"/>
                  <a:pt x="586596" y="69132"/>
                </a:cubicBezTo>
                <a:cubicBezTo>
                  <a:pt x="592347" y="60506"/>
                  <a:pt x="596518" y="50584"/>
                  <a:pt x="603849" y="43253"/>
                </a:cubicBezTo>
                <a:cubicBezTo>
                  <a:pt x="624356" y="22746"/>
                  <a:pt x="655858" y="17291"/>
                  <a:pt x="681486" y="8748"/>
                </a:cubicBezTo>
                <a:cubicBezTo>
                  <a:pt x="712823" y="-1698"/>
                  <a:pt x="698272" y="121"/>
                  <a:pt x="724618" y="12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8068984" y="5092382"/>
            <a:ext cx="101815" cy="102156"/>
          </a:xfrm>
          <a:custGeom>
            <a:avLst/>
            <a:gdLst>
              <a:gd name="connsiteX0" fmla="*/ 0 w 345057"/>
              <a:gd name="connsiteY0" fmla="*/ 353749 h 353749"/>
              <a:gd name="connsiteX1" fmla="*/ 25880 w 345057"/>
              <a:gd name="connsiteY1" fmla="*/ 276111 h 353749"/>
              <a:gd name="connsiteX2" fmla="*/ 77638 w 345057"/>
              <a:gd name="connsiteY2" fmla="*/ 258858 h 353749"/>
              <a:gd name="connsiteX3" fmla="*/ 103517 w 345057"/>
              <a:gd name="connsiteY3" fmla="*/ 250232 h 353749"/>
              <a:gd name="connsiteX4" fmla="*/ 146649 w 345057"/>
              <a:gd name="connsiteY4" fmla="*/ 198473 h 353749"/>
              <a:gd name="connsiteX5" fmla="*/ 189781 w 345057"/>
              <a:gd name="connsiteY5" fmla="*/ 155341 h 353749"/>
              <a:gd name="connsiteX6" fmla="*/ 241540 w 345057"/>
              <a:gd name="connsiteY6" fmla="*/ 138089 h 353749"/>
              <a:gd name="connsiteX7" fmla="*/ 258793 w 345057"/>
              <a:gd name="connsiteY7" fmla="*/ 51824 h 353749"/>
              <a:gd name="connsiteX8" fmla="*/ 267419 w 345057"/>
              <a:gd name="connsiteY8" fmla="*/ 25945 h 353749"/>
              <a:gd name="connsiteX9" fmla="*/ 293298 w 345057"/>
              <a:gd name="connsiteY9" fmla="*/ 8692 h 353749"/>
              <a:gd name="connsiteX10" fmla="*/ 345057 w 345057"/>
              <a:gd name="connsiteY10" fmla="*/ 66 h 35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5057" h="353749">
                <a:moveTo>
                  <a:pt x="0" y="353749"/>
                </a:moveTo>
                <a:cubicBezTo>
                  <a:pt x="2928" y="336181"/>
                  <a:pt x="3313" y="290216"/>
                  <a:pt x="25880" y="276111"/>
                </a:cubicBezTo>
                <a:cubicBezTo>
                  <a:pt x="41302" y="266472"/>
                  <a:pt x="60385" y="264609"/>
                  <a:pt x="77638" y="258858"/>
                </a:cubicBezTo>
                <a:lnTo>
                  <a:pt x="103517" y="250232"/>
                </a:lnTo>
                <a:cubicBezTo>
                  <a:pt x="146353" y="185980"/>
                  <a:pt x="91299" y="264894"/>
                  <a:pt x="146649" y="198473"/>
                </a:cubicBezTo>
                <a:cubicBezTo>
                  <a:pt x="168636" y="172088"/>
                  <a:pt x="156293" y="170224"/>
                  <a:pt x="189781" y="155341"/>
                </a:cubicBezTo>
                <a:cubicBezTo>
                  <a:pt x="206400" y="147955"/>
                  <a:pt x="241540" y="138089"/>
                  <a:pt x="241540" y="138089"/>
                </a:cubicBezTo>
                <a:cubicBezTo>
                  <a:pt x="261028" y="79619"/>
                  <a:pt x="238967" y="150951"/>
                  <a:pt x="258793" y="51824"/>
                </a:cubicBezTo>
                <a:cubicBezTo>
                  <a:pt x="260576" y="42908"/>
                  <a:pt x="261739" y="33045"/>
                  <a:pt x="267419" y="25945"/>
                </a:cubicBezTo>
                <a:cubicBezTo>
                  <a:pt x="273896" y="17849"/>
                  <a:pt x="283769" y="12776"/>
                  <a:pt x="293298" y="8692"/>
                </a:cubicBezTo>
                <a:cubicBezTo>
                  <a:pt x="316680" y="-1329"/>
                  <a:pt x="324050" y="66"/>
                  <a:pt x="345057" y="6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361036" y="5695257"/>
            <a:ext cx="407260" cy="104628"/>
          </a:xfrm>
          <a:custGeom>
            <a:avLst/>
            <a:gdLst>
              <a:gd name="connsiteX0" fmla="*/ 0 w 1380226"/>
              <a:gd name="connsiteY0" fmla="*/ 362310 h 362310"/>
              <a:gd name="connsiteX1" fmla="*/ 86264 w 1380226"/>
              <a:gd name="connsiteY1" fmla="*/ 345057 h 362310"/>
              <a:gd name="connsiteX2" fmla="*/ 112143 w 1380226"/>
              <a:gd name="connsiteY2" fmla="*/ 319178 h 362310"/>
              <a:gd name="connsiteX3" fmla="*/ 215660 w 1380226"/>
              <a:gd name="connsiteY3" fmla="*/ 267419 h 362310"/>
              <a:gd name="connsiteX4" fmla="*/ 241539 w 1380226"/>
              <a:gd name="connsiteY4" fmla="*/ 258793 h 362310"/>
              <a:gd name="connsiteX5" fmla="*/ 629728 w 1380226"/>
              <a:gd name="connsiteY5" fmla="*/ 241540 h 362310"/>
              <a:gd name="connsiteX6" fmla="*/ 698739 w 1380226"/>
              <a:gd name="connsiteY6" fmla="*/ 232914 h 362310"/>
              <a:gd name="connsiteX7" fmla="*/ 750498 w 1380226"/>
              <a:gd name="connsiteY7" fmla="*/ 224287 h 362310"/>
              <a:gd name="connsiteX8" fmla="*/ 767751 w 1380226"/>
              <a:gd name="connsiteY8" fmla="*/ 198408 h 362310"/>
              <a:gd name="connsiteX9" fmla="*/ 802256 w 1380226"/>
              <a:gd name="connsiteY9" fmla="*/ 172529 h 362310"/>
              <a:gd name="connsiteX10" fmla="*/ 879894 w 1380226"/>
              <a:gd name="connsiteY10" fmla="*/ 146649 h 362310"/>
              <a:gd name="connsiteX11" fmla="*/ 931653 w 1380226"/>
              <a:gd name="connsiteY11" fmla="*/ 129397 h 362310"/>
              <a:gd name="connsiteX12" fmla="*/ 992038 w 1380226"/>
              <a:gd name="connsiteY12" fmla="*/ 103517 h 362310"/>
              <a:gd name="connsiteX13" fmla="*/ 1069675 w 1380226"/>
              <a:gd name="connsiteY13" fmla="*/ 69012 h 362310"/>
              <a:gd name="connsiteX14" fmla="*/ 1121434 w 1380226"/>
              <a:gd name="connsiteY14" fmla="*/ 51759 h 362310"/>
              <a:gd name="connsiteX15" fmla="*/ 1147313 w 1380226"/>
              <a:gd name="connsiteY15" fmla="*/ 43132 h 362310"/>
              <a:gd name="connsiteX16" fmla="*/ 1233577 w 1380226"/>
              <a:gd name="connsiteY16" fmla="*/ 34506 h 362310"/>
              <a:gd name="connsiteX17" fmla="*/ 1337094 w 1380226"/>
              <a:gd name="connsiteY17" fmla="*/ 17253 h 362310"/>
              <a:gd name="connsiteX18" fmla="*/ 1380226 w 1380226"/>
              <a:gd name="connsiteY18" fmla="*/ 0 h 36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80226" h="362310">
                <a:moveTo>
                  <a:pt x="0" y="362310"/>
                </a:moveTo>
                <a:cubicBezTo>
                  <a:pt x="5110" y="361580"/>
                  <a:pt x="69841" y="356006"/>
                  <a:pt x="86264" y="345057"/>
                </a:cubicBezTo>
                <a:cubicBezTo>
                  <a:pt x="96415" y="338290"/>
                  <a:pt x="102513" y="326668"/>
                  <a:pt x="112143" y="319178"/>
                </a:cubicBezTo>
                <a:cubicBezTo>
                  <a:pt x="162310" y="280159"/>
                  <a:pt x="158898" y="286340"/>
                  <a:pt x="215660" y="267419"/>
                </a:cubicBezTo>
                <a:cubicBezTo>
                  <a:pt x="224286" y="264544"/>
                  <a:pt x="232456" y="259226"/>
                  <a:pt x="241539" y="258793"/>
                </a:cubicBezTo>
                <a:lnTo>
                  <a:pt x="629728" y="241540"/>
                </a:lnTo>
                <a:lnTo>
                  <a:pt x="698739" y="232914"/>
                </a:lnTo>
                <a:cubicBezTo>
                  <a:pt x="716054" y="230440"/>
                  <a:pt x="734854" y="232109"/>
                  <a:pt x="750498" y="224287"/>
                </a:cubicBezTo>
                <a:cubicBezTo>
                  <a:pt x="759771" y="219650"/>
                  <a:pt x="760420" y="205739"/>
                  <a:pt x="767751" y="198408"/>
                </a:cubicBezTo>
                <a:cubicBezTo>
                  <a:pt x="777917" y="188242"/>
                  <a:pt x="790064" y="180149"/>
                  <a:pt x="802256" y="172529"/>
                </a:cubicBezTo>
                <a:cubicBezTo>
                  <a:pt x="843069" y="147021"/>
                  <a:pt x="831913" y="159735"/>
                  <a:pt x="879894" y="146649"/>
                </a:cubicBezTo>
                <a:cubicBezTo>
                  <a:pt x="897439" y="141864"/>
                  <a:pt x="915387" y="137530"/>
                  <a:pt x="931653" y="129397"/>
                </a:cubicBezTo>
                <a:cubicBezTo>
                  <a:pt x="974291" y="108077"/>
                  <a:pt x="953959" y="116211"/>
                  <a:pt x="992038" y="103517"/>
                </a:cubicBezTo>
                <a:cubicBezTo>
                  <a:pt x="1046824" y="62427"/>
                  <a:pt x="1003724" y="86998"/>
                  <a:pt x="1069675" y="69012"/>
                </a:cubicBezTo>
                <a:cubicBezTo>
                  <a:pt x="1087220" y="64227"/>
                  <a:pt x="1104181" y="57510"/>
                  <a:pt x="1121434" y="51759"/>
                </a:cubicBezTo>
                <a:cubicBezTo>
                  <a:pt x="1130060" y="48883"/>
                  <a:pt x="1138265" y="44037"/>
                  <a:pt x="1147313" y="43132"/>
                </a:cubicBezTo>
                <a:lnTo>
                  <a:pt x="1233577" y="34506"/>
                </a:lnTo>
                <a:cubicBezTo>
                  <a:pt x="1325003" y="11651"/>
                  <a:pt x="1188996" y="44180"/>
                  <a:pt x="1337094" y="17253"/>
                </a:cubicBezTo>
                <a:cubicBezTo>
                  <a:pt x="1353848" y="14207"/>
                  <a:pt x="1365606" y="7310"/>
                  <a:pt x="138022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6803931" y="5543297"/>
            <a:ext cx="170540" cy="69752"/>
          </a:xfrm>
          <a:custGeom>
            <a:avLst/>
            <a:gdLst>
              <a:gd name="connsiteX0" fmla="*/ 0 w 577970"/>
              <a:gd name="connsiteY0" fmla="*/ 241540 h 241540"/>
              <a:gd name="connsiteX1" fmla="*/ 86264 w 577970"/>
              <a:gd name="connsiteY1" fmla="*/ 232913 h 241540"/>
              <a:gd name="connsiteX2" fmla="*/ 198408 w 577970"/>
              <a:gd name="connsiteY2" fmla="*/ 207034 h 241540"/>
              <a:gd name="connsiteX3" fmla="*/ 267419 w 577970"/>
              <a:gd name="connsiteY3" fmla="*/ 189781 h 241540"/>
              <a:gd name="connsiteX4" fmla="*/ 276045 w 577970"/>
              <a:gd name="connsiteY4" fmla="*/ 155276 h 241540"/>
              <a:gd name="connsiteX5" fmla="*/ 327804 w 577970"/>
              <a:gd name="connsiteY5" fmla="*/ 138023 h 241540"/>
              <a:gd name="connsiteX6" fmla="*/ 379562 w 577970"/>
              <a:gd name="connsiteY6" fmla="*/ 112143 h 241540"/>
              <a:gd name="connsiteX7" fmla="*/ 388189 w 577970"/>
              <a:gd name="connsiteY7" fmla="*/ 86264 h 241540"/>
              <a:gd name="connsiteX8" fmla="*/ 465826 w 577970"/>
              <a:gd name="connsiteY8" fmla="*/ 43132 h 241540"/>
              <a:gd name="connsiteX9" fmla="*/ 517585 w 577970"/>
              <a:gd name="connsiteY9" fmla="*/ 17253 h 241540"/>
              <a:gd name="connsiteX10" fmla="*/ 577970 w 577970"/>
              <a:gd name="connsiteY10" fmla="*/ 0 h 24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7970" h="241540">
                <a:moveTo>
                  <a:pt x="0" y="241540"/>
                </a:moveTo>
                <a:cubicBezTo>
                  <a:pt x="28755" y="238664"/>
                  <a:pt x="57619" y="236732"/>
                  <a:pt x="86264" y="232913"/>
                </a:cubicBezTo>
                <a:cubicBezTo>
                  <a:pt x="124879" y="227764"/>
                  <a:pt x="160081" y="214699"/>
                  <a:pt x="198408" y="207034"/>
                </a:cubicBezTo>
                <a:cubicBezTo>
                  <a:pt x="250456" y="196625"/>
                  <a:pt x="227630" y="203045"/>
                  <a:pt x="267419" y="189781"/>
                </a:cubicBezTo>
                <a:cubicBezTo>
                  <a:pt x="270294" y="178279"/>
                  <a:pt x="267043" y="162991"/>
                  <a:pt x="276045" y="155276"/>
                </a:cubicBezTo>
                <a:cubicBezTo>
                  <a:pt x="289853" y="143441"/>
                  <a:pt x="310551" y="143774"/>
                  <a:pt x="327804" y="138023"/>
                </a:cubicBezTo>
                <a:cubicBezTo>
                  <a:pt x="363517" y="126118"/>
                  <a:pt x="346119" y="134439"/>
                  <a:pt x="379562" y="112143"/>
                </a:cubicBezTo>
                <a:cubicBezTo>
                  <a:pt x="382438" y="103517"/>
                  <a:pt x="381759" y="92694"/>
                  <a:pt x="388189" y="86264"/>
                </a:cubicBezTo>
                <a:cubicBezTo>
                  <a:pt x="442584" y="31870"/>
                  <a:pt x="422438" y="64827"/>
                  <a:pt x="465826" y="43132"/>
                </a:cubicBezTo>
                <a:cubicBezTo>
                  <a:pt x="507994" y="22047"/>
                  <a:pt x="474220" y="28094"/>
                  <a:pt x="517585" y="17253"/>
                </a:cubicBezTo>
                <a:cubicBezTo>
                  <a:pt x="576908" y="2422"/>
                  <a:pt x="543267" y="17350"/>
                  <a:pt x="57797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8844" y="6350141"/>
            <a:ext cx="8912756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BFBFB"/>
                </a:solidFill>
              </a:rPr>
              <a:t>C</a:t>
            </a:r>
            <a:r>
              <a:rPr lang="en-GB" sz="2800" dirty="0" smtClean="0">
                <a:solidFill>
                  <a:srgbClr val="FBFBFB"/>
                </a:solidFill>
              </a:rPr>
              <a:t>racking of PSC sleepers starts after 7-8 years. 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22995" y="6390473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"/>
    </mc:Choice>
    <mc:Fallback xmlns="">
      <p:transition spd="slow" advTm="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/>
          <p:cNvSpPr/>
          <p:nvPr/>
        </p:nvSpPr>
        <p:spPr>
          <a:xfrm>
            <a:off x="25310" y="738927"/>
            <a:ext cx="9067800" cy="29186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</a:rPr>
              <a:t>Simulation of pre-stress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19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jsn movie no ma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55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796530" y="3067050"/>
            <a:ext cx="9144000" cy="51435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600200" y="896368"/>
            <a:ext cx="6477000" cy="4666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130653" y="-10886"/>
            <a:ext cx="540000" cy="622666"/>
            <a:chOff x="3498588" y="4634734"/>
            <a:chExt cx="679879" cy="72949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2" name="Oval 91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2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491707" y="3274713"/>
            <a:ext cx="578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Variable initial strain is introduced to steel elements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554782" y="6119336"/>
            <a:ext cx="6626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Variable stress in concrete at the ends representing transfer length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5" name="Picture 74" descr="G:\sr val 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82" y="5408243"/>
            <a:ext cx="1169670" cy="66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0" y="54334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Compressive stress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17176" y="5741177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</a:rPr>
              <a:t>Tensile stress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25310" y="3668651"/>
            <a:ext cx="9067800" cy="27892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ja-JP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6" name="Chart 95"/>
          <p:cNvGraphicFramePr>
            <a:graphicFrameLocks/>
          </p:cNvGraphicFramePr>
          <p:nvPr>
            <p:extLst/>
          </p:nvPr>
        </p:nvGraphicFramePr>
        <p:xfrm>
          <a:off x="2057401" y="3030558"/>
          <a:ext cx="6244342" cy="2801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3" name="Pictur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30" y="3681411"/>
            <a:ext cx="1585261" cy="149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" name="直線矢印コネクタ 17"/>
          <p:cNvCxnSpPr/>
          <p:nvPr/>
        </p:nvCxnSpPr>
        <p:spPr bwMode="auto">
          <a:xfrm flipH="1">
            <a:off x="726941" y="5063270"/>
            <a:ext cx="337314" cy="19453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10" name="テキスト ボックス 18"/>
          <p:cNvSpPr txBox="1"/>
          <p:nvPr/>
        </p:nvSpPr>
        <p:spPr bwMode="auto">
          <a:xfrm>
            <a:off x="130653" y="5186607"/>
            <a:ext cx="168672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ja-JP" sz="1400" kern="0" dirty="0">
                <a:solidFill>
                  <a:srgbClr val="FF0000"/>
                </a:solidFill>
              </a:rPr>
              <a:t>Bottom </a:t>
            </a:r>
            <a:r>
              <a:rPr kumimoji="1" lang="en-US" altLang="ja-JP" sz="1400" kern="0" dirty="0" smtClean="0">
                <a:solidFill>
                  <a:srgbClr val="FF0000"/>
                </a:solidFill>
              </a:rPr>
              <a:t>elements</a:t>
            </a:r>
            <a:endParaRPr kumimoji="1" lang="ja-JP" altLang="en-US" sz="1400" kern="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754523" y="4178945"/>
            <a:ext cx="30287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テキスト ボックス 18"/>
          <p:cNvSpPr txBox="1"/>
          <p:nvPr/>
        </p:nvSpPr>
        <p:spPr bwMode="auto">
          <a:xfrm>
            <a:off x="4520603" y="3690945"/>
            <a:ext cx="1916563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1" lang="en-US" altLang="ja-JP" sz="1600" kern="0" dirty="0" smtClean="0">
                <a:solidFill>
                  <a:srgbClr val="FF0000"/>
                </a:solidFill>
              </a:rPr>
              <a:t>Stress at bottom fiber</a:t>
            </a:r>
            <a:endParaRPr kumimoji="1" lang="ja-JP" altLang="en-US" sz="1600" kern="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80" y="5572704"/>
            <a:ext cx="513692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5310" y="1136332"/>
            <a:ext cx="6570149" cy="1759771"/>
            <a:chOff x="88747" y="1127895"/>
            <a:chExt cx="6570149" cy="1759771"/>
          </a:xfrm>
        </p:grpSpPr>
        <p:grpSp>
          <p:nvGrpSpPr>
            <p:cNvPr id="5" name="Group 4"/>
            <p:cNvGrpSpPr/>
            <p:nvPr/>
          </p:nvGrpSpPr>
          <p:grpSpPr>
            <a:xfrm>
              <a:off x="217176" y="1662314"/>
              <a:ext cx="5541612" cy="1225352"/>
              <a:chOff x="-360913" y="2722624"/>
              <a:chExt cx="5541612" cy="1225352"/>
            </a:xfrm>
          </p:grpSpPr>
          <p:pic>
            <p:nvPicPr>
              <p:cNvPr id="142" name="Picture 141" descr="G:\jsn view for ele exp mea jsn\1.jpg"/>
              <p:cNvPicPr/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797217" y="564494"/>
                <a:ext cx="1225352" cy="5541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43" name="Straight Connector 142"/>
              <p:cNvCxnSpPr/>
              <p:nvPr/>
            </p:nvCxnSpPr>
            <p:spPr>
              <a:xfrm>
                <a:off x="-101286" y="3253320"/>
                <a:ext cx="5004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-101273" y="3350212"/>
                <a:ext cx="5004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-98905" y="3452075"/>
                <a:ext cx="5004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88747" y="1127895"/>
              <a:ext cx="6570149" cy="965584"/>
              <a:chOff x="2643164" y="2745992"/>
              <a:chExt cx="4400263" cy="1126873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 flipV="1">
                <a:off x="2880042" y="3369310"/>
                <a:ext cx="654050" cy="50355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3534727" y="3369310"/>
                <a:ext cx="208788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 flipH="1" flipV="1">
                <a:off x="5612447" y="3369310"/>
                <a:ext cx="651510" cy="50355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00"/>
                </a:solidFill>
                <a:prstDash val="solid"/>
              </a:ln>
              <a:effectLst/>
            </p:spPr>
          </p:cxnSp>
          <p:sp>
            <p:nvSpPr>
              <p:cNvPr id="132" name="TextBox 19"/>
              <p:cNvSpPr txBox="1"/>
              <p:nvPr/>
            </p:nvSpPr>
            <p:spPr>
              <a:xfrm>
                <a:off x="2643164" y="2790329"/>
                <a:ext cx="1709100" cy="610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FF"/>
                    </a:solidFill>
                    <a:ea typeface="MS Mincho"/>
                    <a:cs typeface="Mangal"/>
                  </a:rPr>
                  <a:t>Transfer length, L</a:t>
                </a:r>
                <a:r>
                  <a:rPr lang="en-US" sz="1600" baseline="-25000" dirty="0" smtClean="0">
                    <a:solidFill>
                      <a:srgbClr val="0000FF"/>
                    </a:solidFill>
                    <a:ea typeface="MS Mincho"/>
                    <a:cs typeface="Mangal"/>
                  </a:rPr>
                  <a:t>t</a:t>
                </a:r>
                <a:r>
                  <a:rPr lang="en-US" sz="2800" baseline="-25000" dirty="0" smtClean="0">
                    <a:solidFill>
                      <a:srgbClr val="0000FF"/>
                    </a:solidFill>
                    <a:ea typeface="MS Mincho"/>
                    <a:cs typeface="Mangal"/>
                  </a:rPr>
                  <a:t> </a:t>
                </a:r>
                <a:endParaRPr lang="en-US" dirty="0">
                  <a:solidFill>
                    <a:srgbClr val="0000FF"/>
                  </a:solidFill>
                  <a:latin typeface="Times New Roman"/>
                  <a:ea typeface="MS Mincho"/>
                </a:endParaRPr>
              </a:p>
            </p:txBody>
          </p:sp>
          <p:cxnSp>
            <p:nvCxnSpPr>
              <p:cNvPr id="133" name="Straight Arrow Connector 132"/>
              <p:cNvCxnSpPr/>
              <p:nvPr/>
            </p:nvCxnSpPr>
            <p:spPr>
              <a:xfrm flipV="1">
                <a:off x="2880042" y="3356610"/>
                <a:ext cx="65405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34" name="TextBox 25"/>
              <p:cNvSpPr txBox="1"/>
              <p:nvPr/>
            </p:nvSpPr>
            <p:spPr>
              <a:xfrm>
                <a:off x="5203356" y="2745992"/>
                <a:ext cx="1840071" cy="6106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00FF"/>
                    </a:solidFill>
                    <a:ea typeface="MS Mincho"/>
                    <a:cs typeface="Mangal"/>
                  </a:rPr>
                  <a:t>Transfer length, L</a:t>
                </a:r>
                <a:r>
                  <a:rPr lang="en-US" sz="1600" baseline="-25000" dirty="0" smtClean="0">
                    <a:solidFill>
                      <a:srgbClr val="0000FF"/>
                    </a:solidFill>
                    <a:ea typeface="MS Mincho"/>
                    <a:cs typeface="Mangal"/>
                  </a:rPr>
                  <a:t>t</a:t>
                </a:r>
                <a:r>
                  <a:rPr lang="en-US" sz="2800" baseline="-25000" dirty="0" smtClean="0">
                    <a:solidFill>
                      <a:srgbClr val="0000FF"/>
                    </a:solidFill>
                    <a:ea typeface="MS Mincho"/>
                    <a:cs typeface="Mangal"/>
                  </a:rPr>
                  <a:t> </a:t>
                </a:r>
                <a:endParaRPr lang="en-US" dirty="0">
                  <a:solidFill>
                    <a:srgbClr val="0000FF"/>
                  </a:solidFill>
                  <a:latin typeface="Times New Roman"/>
                  <a:ea typeface="MS Mincho"/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 flipV="1">
                <a:off x="5611177" y="3368675"/>
                <a:ext cx="65405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136" name="TextBox 27"/>
              <p:cNvSpPr txBox="1"/>
              <p:nvPr/>
            </p:nvSpPr>
            <p:spPr>
              <a:xfrm>
                <a:off x="3379116" y="3199362"/>
                <a:ext cx="359379" cy="61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>
                    <a:solidFill>
                      <a:srgbClr val="008000"/>
                    </a:solidFill>
                    <a:ea typeface="MS Mincho"/>
                    <a:cs typeface="Mangal"/>
                  </a:rPr>
                  <a:t>ε</a:t>
                </a:r>
                <a:r>
                  <a:rPr lang="en-US" sz="1600" baseline="-25000" dirty="0" err="1">
                    <a:solidFill>
                      <a:srgbClr val="008000"/>
                    </a:solidFill>
                    <a:ea typeface="MS Mincho"/>
                    <a:cs typeface="Mangal"/>
                  </a:rPr>
                  <a:t>i</a:t>
                </a:r>
                <a:r>
                  <a:rPr lang="en-US" sz="2800" baseline="-25000" dirty="0">
                    <a:solidFill>
                      <a:srgbClr val="008000"/>
                    </a:solidFill>
                    <a:ea typeface="MS Mincho"/>
                    <a:cs typeface="Mangal"/>
                  </a:rPr>
                  <a:t> </a:t>
                </a:r>
                <a:endParaRPr lang="en-US" dirty="0">
                  <a:solidFill>
                    <a:srgbClr val="008000"/>
                  </a:solidFill>
                  <a:latin typeface="Times New Roman"/>
                  <a:ea typeface="MS Mincho"/>
                </a:endParaRPr>
              </a:p>
            </p:txBody>
          </p:sp>
          <p:sp>
            <p:nvSpPr>
              <p:cNvPr id="137" name="TextBox 28"/>
              <p:cNvSpPr txBox="1"/>
              <p:nvPr/>
            </p:nvSpPr>
            <p:spPr>
              <a:xfrm>
                <a:off x="5427548" y="3185434"/>
                <a:ext cx="483757" cy="61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>
                    <a:solidFill>
                      <a:srgbClr val="008000"/>
                    </a:solidFill>
                    <a:ea typeface="MS Mincho"/>
                    <a:cs typeface="Mangal"/>
                  </a:rPr>
                  <a:t>ε</a:t>
                </a:r>
                <a:r>
                  <a:rPr lang="en-US" sz="1600" baseline="-25000" dirty="0" err="1">
                    <a:solidFill>
                      <a:srgbClr val="008000"/>
                    </a:solidFill>
                    <a:ea typeface="MS Mincho"/>
                    <a:cs typeface="Mangal"/>
                  </a:rPr>
                  <a:t>i</a:t>
                </a:r>
                <a:r>
                  <a:rPr lang="en-US" sz="2800" baseline="-25000" dirty="0">
                    <a:solidFill>
                      <a:srgbClr val="008000"/>
                    </a:solidFill>
                    <a:ea typeface="MS Mincho"/>
                    <a:cs typeface="Mangal"/>
                  </a:rPr>
                  <a:t> </a:t>
                </a:r>
                <a:endParaRPr lang="en-US" dirty="0">
                  <a:solidFill>
                    <a:srgbClr val="008000"/>
                  </a:solidFill>
                  <a:latin typeface="Times New Roman"/>
                  <a:ea typeface="MS Mincho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5221731" y="2136776"/>
            <a:ext cx="143510" cy="293301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Connector 22"/>
          <p:cNvCxnSpPr>
            <a:endCxn id="21" idx="0"/>
          </p:cNvCxnSpPr>
          <p:nvPr/>
        </p:nvCxnSpPr>
        <p:spPr>
          <a:xfrm flipH="1">
            <a:off x="5293486" y="1091437"/>
            <a:ext cx="401865" cy="1045339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endCxn id="21" idx="2"/>
          </p:cNvCxnSpPr>
          <p:nvPr/>
        </p:nvCxnSpPr>
        <p:spPr>
          <a:xfrm flipH="1" flipV="1">
            <a:off x="5293486" y="2430077"/>
            <a:ext cx="401865" cy="788206"/>
          </a:xfrm>
          <a:prstGeom prst="line">
            <a:avLst/>
          </a:prstGeom>
          <a:ln w="28575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 rot="16200000">
            <a:off x="6095252" y="682611"/>
            <a:ext cx="2165443" cy="2933822"/>
            <a:chOff x="3569335" y="1955482"/>
            <a:chExt cx="2005330" cy="2947035"/>
          </a:xfrm>
        </p:grpSpPr>
        <p:pic>
          <p:nvPicPr>
            <p:cNvPr id="66" name="Picture 65" descr="G:\steel view1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335" y="1955482"/>
              <a:ext cx="2005330" cy="294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7" name="Straight Arrow Connector 66"/>
            <p:cNvCxnSpPr/>
            <p:nvPr/>
          </p:nvCxnSpPr>
          <p:spPr>
            <a:xfrm flipV="1">
              <a:off x="4528185" y="200755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 rot="10800000" flipV="1">
              <a:off x="4528185" y="215106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>
            <a:xfrm flipV="1">
              <a:off x="4531360" y="238283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70" name="Straight Arrow Connector 69"/>
            <p:cNvCxnSpPr/>
            <p:nvPr/>
          </p:nvCxnSpPr>
          <p:spPr>
            <a:xfrm rot="10800000" flipV="1">
              <a:off x="4531360" y="252698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>
            <a:xfrm flipV="1">
              <a:off x="4531360" y="273526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>
            <a:xfrm rot="10800000" flipV="1">
              <a:off x="4531360" y="287877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>
            <a:xfrm flipV="1">
              <a:off x="4526915" y="309403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>
            <a:xfrm rot="10800000" flipV="1">
              <a:off x="4526915" y="323754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>
            <a:xfrm flipV="1">
              <a:off x="4526915" y="341661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>
            <a:xfrm rot="10800000" flipV="1">
              <a:off x="4526915" y="356012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>
            <a:xfrm flipV="1">
              <a:off x="4531360" y="378491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>
            <a:xfrm rot="10800000" flipV="1">
              <a:off x="4531360" y="392842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5" name="Straight Arrow Connector 84"/>
            <p:cNvCxnSpPr/>
            <p:nvPr/>
          </p:nvCxnSpPr>
          <p:spPr>
            <a:xfrm flipV="1">
              <a:off x="4526915" y="411067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>
            <a:xfrm rot="10800000" flipV="1">
              <a:off x="4526915" y="425481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>
            <a:xfrm flipV="1">
              <a:off x="4531360" y="4470717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>
            <a:xfrm rot="10800000" flipV="1">
              <a:off x="4531360" y="4614862"/>
              <a:ext cx="0" cy="143510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tailEnd type="arrow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7706564" y="1328211"/>
            <a:ext cx="687385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504D">
                    <a:lumMod val="50000"/>
                  </a:srgbClr>
                </a:solidFill>
              </a:rPr>
              <a:t>Steel</a:t>
            </a:r>
            <a:endParaRPr lang="en-US" dirty="0">
              <a:solidFill>
                <a:srgbClr val="C0504D">
                  <a:lumMod val="50000"/>
                </a:srgbClr>
              </a:solidFill>
            </a:endParaRPr>
          </a:p>
        </p:txBody>
      </p:sp>
      <p:cxnSp>
        <p:nvCxnSpPr>
          <p:cNvPr id="108" name="Straight Arrow Connector 107"/>
          <p:cNvCxnSpPr>
            <a:stCxn id="98" idx="2"/>
          </p:cNvCxnSpPr>
          <p:nvPr/>
        </p:nvCxnSpPr>
        <p:spPr>
          <a:xfrm>
            <a:off x="8050257" y="1697543"/>
            <a:ext cx="92699" cy="48466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06564" y="3218283"/>
            <a:ext cx="1055073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Concrete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661756" y="2887667"/>
            <a:ext cx="481200" cy="387046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-21014" y="6457890"/>
            <a:ext cx="911869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BFBFB"/>
                </a:solidFill>
              </a:rPr>
              <a:t>Pre-stressing force in sleeper is introduced successfully 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-21014" y="637404"/>
            <a:ext cx="5783912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Transfer length (</a:t>
            </a:r>
            <a:r>
              <a:rPr lang="en-US" sz="1600" dirty="0">
                <a:solidFill>
                  <a:srgbClr val="0000FF"/>
                </a:solidFill>
                <a:ea typeface="MS Mincho"/>
                <a:cs typeface="Mangal"/>
              </a:rPr>
              <a:t>L</a:t>
            </a:r>
            <a:r>
              <a:rPr lang="en-US" sz="1600" baseline="-25000" dirty="0">
                <a:solidFill>
                  <a:srgbClr val="0000FF"/>
                </a:solidFill>
                <a:ea typeface="MS Mincho"/>
                <a:cs typeface="Mangal"/>
              </a:rPr>
              <a:t>t</a:t>
            </a:r>
            <a:r>
              <a:rPr lang="en-US" sz="2800" baseline="-25000" dirty="0">
                <a:solidFill>
                  <a:srgbClr val="0000FF"/>
                </a:solidFill>
                <a:ea typeface="MS Mincho"/>
                <a:cs typeface="Mangal"/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) is the length required at the ends of                   pre-tensioned member for the build up of stress in concrete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870608" y="1686959"/>
            <a:ext cx="186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Input initial strain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412826" y="675182"/>
            <a:ext cx="343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8000"/>
                </a:solidFill>
              </a:rPr>
              <a:t>Tensile stress induced by initial strain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6630212" y="950310"/>
            <a:ext cx="214300" cy="1151606"/>
          </a:xfrm>
          <a:prstGeom prst="straightConnector1">
            <a:avLst/>
          </a:prstGeom>
          <a:ln w="28575">
            <a:solidFill>
              <a:srgbClr val="008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543366" y="6453745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12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0"/>
    </mc:Choice>
    <mc:Fallback xmlns="">
      <p:transition spd="slow" advTm="10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15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 animBg="1"/>
    </p:bldLst>
  </p:timing>
  <p:extLst mod="1">
    <p:ext uri="{E180D4A7-C9FB-4DFB-919C-405C955672EB}">
      <p14:showEvtLst xmlns:p14="http://schemas.microsoft.com/office/powerpoint/2010/main">
        <p14:playEvt time="10060" objId="10"/>
        <p14:stopEvt time="10060" objId="1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</a:rPr>
              <a:t>Simulation of expansion in concrete</a:t>
            </a:r>
            <a:endParaRPr lang="en-US" sz="3600" dirty="0">
              <a:solidFill>
                <a:prstClr val="white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-2" y="-11005"/>
            <a:ext cx="540000" cy="622666"/>
            <a:chOff x="3498588" y="4634734"/>
            <a:chExt cx="679879" cy="72949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2" name="Oval 91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2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25310" y="6425992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BFBFB"/>
                </a:solidFill>
              </a:rPr>
              <a:t>Simulation does not produce localised cracks in the middle portion 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94532" y="619286"/>
            <a:ext cx="346890" cy="199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0" y="2677913"/>
            <a:ext cx="1558802" cy="147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Flowchart: Process 94"/>
          <p:cNvSpPr/>
          <p:nvPr/>
        </p:nvSpPr>
        <p:spPr>
          <a:xfrm>
            <a:off x="65188" y="2259398"/>
            <a:ext cx="1970878" cy="320938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ea typeface="MS Mincho"/>
                <a:cs typeface="Mangal"/>
              </a:rPr>
              <a:t>Actual case, Ends</a:t>
            </a:r>
            <a:endParaRPr lang="en-US" sz="1600" dirty="0">
              <a:solidFill>
                <a:prstClr val="white"/>
              </a:solidFill>
              <a:ea typeface="MS Mincho"/>
            </a:endParaRPr>
          </a:p>
        </p:txBody>
      </p:sp>
      <p:pic>
        <p:nvPicPr>
          <p:cNvPr id="98" name="Picture 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234" y="4397539"/>
            <a:ext cx="1441167" cy="111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7392450" y="1775520"/>
            <a:ext cx="63671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20%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4291" y="2259397"/>
            <a:ext cx="5410777" cy="35052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465068" y="2259398"/>
            <a:ext cx="3606708" cy="35052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" name="Flowchart: Process 102"/>
          <p:cNvSpPr/>
          <p:nvPr/>
        </p:nvSpPr>
        <p:spPr>
          <a:xfrm>
            <a:off x="2142431" y="2268457"/>
            <a:ext cx="3322636" cy="331824"/>
          </a:xfrm>
          <a:prstGeom prst="flowChartProcess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ea typeface="MS Mincho"/>
                <a:cs typeface="Mangal"/>
              </a:rPr>
              <a:t>Simulation result, Ends</a:t>
            </a:r>
            <a:endParaRPr lang="en-US" sz="1600" dirty="0">
              <a:solidFill>
                <a:prstClr val="white"/>
              </a:solidFill>
              <a:ea typeface="MS Mincho"/>
            </a:endParaRPr>
          </a:p>
        </p:txBody>
      </p:sp>
      <p:sp>
        <p:nvSpPr>
          <p:cNvPr id="114" name="Flowchart: Process 113"/>
          <p:cNvSpPr/>
          <p:nvPr/>
        </p:nvSpPr>
        <p:spPr>
          <a:xfrm>
            <a:off x="5481385" y="3880519"/>
            <a:ext cx="3604467" cy="320938"/>
          </a:xfrm>
          <a:prstGeom prst="flowChartProcess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ea typeface="MS Mincho"/>
                <a:cs typeface="Mangal"/>
              </a:rPr>
              <a:t>Simulation result, Middle</a:t>
            </a:r>
            <a:endParaRPr lang="en-US" sz="1600" dirty="0">
              <a:solidFill>
                <a:prstClr val="white"/>
              </a:solidFill>
              <a:ea typeface="MS Mincho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85" y="3066689"/>
            <a:ext cx="1757217" cy="33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Flowchart: Process 114"/>
          <p:cNvSpPr/>
          <p:nvPr/>
        </p:nvSpPr>
        <p:spPr>
          <a:xfrm>
            <a:off x="5465068" y="2279343"/>
            <a:ext cx="3606708" cy="300993"/>
          </a:xfrm>
          <a:prstGeom prst="flowChartProcess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ea typeface="MS Mincho"/>
                <a:cs typeface="Mangal"/>
              </a:rPr>
              <a:t>Actual case, Middle</a:t>
            </a:r>
            <a:endParaRPr lang="en-US" sz="1600" dirty="0">
              <a:solidFill>
                <a:prstClr val="white"/>
              </a:solidFill>
              <a:ea typeface="MS Minch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516431" y="990600"/>
            <a:ext cx="10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9087" y="618800"/>
            <a:ext cx="652145" cy="199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511930" y="1803319"/>
            <a:ext cx="115550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Pre-stress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lus 9"/>
          <p:cNvSpPr/>
          <p:nvPr/>
        </p:nvSpPr>
        <p:spPr>
          <a:xfrm>
            <a:off x="6170591" y="1402837"/>
            <a:ext cx="511372" cy="456653"/>
          </a:xfrm>
          <a:prstGeom prst="mathPlus">
            <a:avLst>
              <a:gd name="adj1" fmla="val 176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8691" y="1155310"/>
            <a:ext cx="3126160" cy="10195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dirty="0" smtClean="0">
                <a:solidFill>
                  <a:prstClr val="black"/>
                </a:solidFill>
              </a:rPr>
              <a:t>Simulation of 20% expansion of random faces is conducted after pre-stress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564539" y="1459007"/>
            <a:ext cx="521087" cy="34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50" descr="F:\jsn pre-str + exp jsn\jsn 20 per exp + pre overv 8.7 jsn\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08" y="2653121"/>
            <a:ext cx="2100285" cy="14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5667439" y="4201458"/>
            <a:ext cx="3175818" cy="1563142"/>
            <a:chOff x="878485" y="4556122"/>
            <a:chExt cx="3582887" cy="2139920"/>
          </a:xfrm>
        </p:grpSpPr>
        <p:pic>
          <p:nvPicPr>
            <p:cNvPr id="53" name="Picture 5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25025" y="4556122"/>
              <a:ext cx="2136347" cy="213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485" y="5209050"/>
              <a:ext cx="1108533" cy="48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54"/>
            <p:cNvSpPr/>
            <p:nvPr/>
          </p:nvSpPr>
          <p:spPr>
            <a:xfrm rot="5400000" flipV="1">
              <a:off x="1186802" y="5249698"/>
              <a:ext cx="168357" cy="406467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1067747" y="4604427"/>
              <a:ext cx="1257277" cy="84850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>
              <a:stCxn id="55" idx="0"/>
            </p:cNvCxnSpPr>
            <p:nvPr/>
          </p:nvCxnSpPr>
          <p:spPr>
            <a:xfrm>
              <a:off x="1067748" y="5452933"/>
              <a:ext cx="1257276" cy="124310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994" y="4183399"/>
            <a:ext cx="1802312" cy="14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091" y="2302332"/>
            <a:ext cx="854765" cy="178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Oval 58"/>
          <p:cNvSpPr/>
          <p:nvPr/>
        </p:nvSpPr>
        <p:spPr>
          <a:xfrm rot="5400000" flipV="1">
            <a:off x="6361266" y="3077500"/>
            <a:ext cx="122979" cy="36028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6242612" y="2766001"/>
            <a:ext cx="1025809" cy="49164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62" name="Straight Connector 61"/>
          <p:cNvCxnSpPr>
            <a:stCxn id="59" idx="0"/>
          </p:cNvCxnSpPr>
          <p:nvPr/>
        </p:nvCxnSpPr>
        <p:spPr>
          <a:xfrm>
            <a:off x="6242613" y="3257644"/>
            <a:ext cx="1041005" cy="36312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-152400" y="5652676"/>
            <a:ext cx="9224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Simulation of smaller material scale is necessary                                                 to pin point the problem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8692" y="771802"/>
            <a:ext cx="8932908" cy="14030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 smtClean="0">
                <a:solidFill>
                  <a:srgbClr val="FF0000"/>
                </a:solidFill>
              </a:rPr>
              <a:t>=&gt; Content of paste in the concrete  ~ 23%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7"/>
    </mc:Choice>
    <mc:Fallback xmlns="">
      <p:transition spd="slow" advTm="3178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9"/>
          <p:cNvSpPr txBox="1"/>
          <p:nvPr/>
        </p:nvSpPr>
        <p:spPr>
          <a:xfrm>
            <a:off x="8506331" y="53316"/>
            <a:ext cx="61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800" b="1" dirty="0">
                <a:solidFill>
                  <a:prstClr val="white"/>
                </a:solidFill>
              </a:rPr>
              <a:t>2</a:t>
            </a:r>
            <a:endParaRPr kumimoji="1" lang="ja-JP" altLang="en-US" sz="2800" b="1" dirty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2422" y="770049"/>
            <a:ext cx="2406977" cy="2180539"/>
            <a:chOff x="412421" y="881705"/>
            <a:chExt cx="3395886" cy="309128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" t="1910" r="5563" b="3537"/>
            <a:stretch/>
          </p:blipFill>
          <p:spPr>
            <a:xfrm>
              <a:off x="412421" y="881705"/>
              <a:ext cx="3124200" cy="2889251"/>
            </a:xfrm>
            <a:prstGeom prst="rect">
              <a:avLst/>
            </a:prstGeom>
          </p:spPr>
        </p:pic>
        <p:cxnSp>
          <p:nvCxnSpPr>
            <p:cNvPr id="9" name="直線コネクタ 8"/>
            <p:cNvCxnSpPr/>
            <p:nvPr/>
          </p:nvCxnSpPr>
          <p:spPr>
            <a:xfrm flipH="1">
              <a:off x="437030" y="3390365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/>
            <p:nvPr/>
          </p:nvCxnSpPr>
          <p:spPr>
            <a:xfrm flipH="1">
              <a:off x="1928707" y="3756992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flipH="1">
              <a:off x="3512883" y="3366268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441148" y="3510284"/>
              <a:ext cx="1491677" cy="33879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>
            <a:xfrm flipV="1">
              <a:off x="1939721" y="3474268"/>
              <a:ext cx="1573162" cy="37481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/>
            <p:nvPr/>
          </p:nvCxnSpPr>
          <p:spPr>
            <a:xfrm flipH="1">
              <a:off x="3512883" y="3326362"/>
              <a:ext cx="216024" cy="603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flipH="1">
              <a:off x="3487302" y="1205674"/>
              <a:ext cx="216024" cy="603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/>
            <p:nvPr/>
          </p:nvCxnSpPr>
          <p:spPr>
            <a:xfrm flipH="1" flipV="1">
              <a:off x="3595314" y="1235868"/>
              <a:ext cx="25581" cy="211291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正方形/長方形 111"/>
            <p:cNvSpPr/>
            <p:nvPr/>
          </p:nvSpPr>
          <p:spPr>
            <a:xfrm rot="20748012">
              <a:off x="2148521" y="3687043"/>
              <a:ext cx="1155561" cy="220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150mm</a:t>
              </a:r>
              <a:endParaRPr kumimoji="1" lang="ja-JP" altLang="en-US" sz="16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sp>
          <p:nvSpPr>
            <p:cNvPr id="114" name="正方形/長方形 113"/>
            <p:cNvSpPr/>
            <p:nvPr/>
          </p:nvSpPr>
          <p:spPr>
            <a:xfrm rot="753219">
              <a:off x="460542" y="3645865"/>
              <a:ext cx="1376097" cy="1831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 mm</a:t>
              </a:r>
              <a:endParaRPr kumimoji="1" lang="ja-JP" altLang="en-US" sz="16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sp>
          <p:nvSpPr>
            <p:cNvPr id="115" name="正方形/長方形 114"/>
            <p:cNvSpPr/>
            <p:nvPr/>
          </p:nvSpPr>
          <p:spPr>
            <a:xfrm rot="16200000">
              <a:off x="3059090" y="2154893"/>
              <a:ext cx="1277629" cy="220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150mm</a:t>
              </a:r>
              <a:endParaRPr kumimoji="1" lang="ja-JP" altLang="en-US" sz="20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83285" y="780404"/>
            <a:ext cx="2295454" cy="2170184"/>
            <a:chOff x="5663441" y="836557"/>
            <a:chExt cx="3442374" cy="311447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" t="4236" r="4062" b="2496"/>
            <a:stretch/>
          </p:blipFill>
          <p:spPr>
            <a:xfrm>
              <a:off x="5663441" y="836557"/>
              <a:ext cx="3179263" cy="2919205"/>
            </a:xfrm>
            <a:prstGeom prst="rect">
              <a:avLst/>
            </a:prstGeom>
          </p:spPr>
        </p:pic>
        <p:cxnSp>
          <p:nvCxnSpPr>
            <p:cNvPr id="131" name="直線矢印コネクタ 130"/>
            <p:cNvCxnSpPr/>
            <p:nvPr/>
          </p:nvCxnSpPr>
          <p:spPr>
            <a:xfrm>
              <a:off x="5729662" y="3507281"/>
              <a:ext cx="1597820" cy="33575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矢印コネクタ 131"/>
            <p:cNvCxnSpPr/>
            <p:nvPr/>
          </p:nvCxnSpPr>
          <p:spPr>
            <a:xfrm flipV="1">
              <a:off x="7327482" y="3438039"/>
              <a:ext cx="1515222" cy="40708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/>
            <p:cNvCxnSpPr/>
            <p:nvPr/>
          </p:nvCxnSpPr>
          <p:spPr>
            <a:xfrm flipH="1">
              <a:off x="8834592" y="3281331"/>
              <a:ext cx="216024" cy="603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コネクタ 133"/>
            <p:cNvCxnSpPr/>
            <p:nvPr/>
          </p:nvCxnSpPr>
          <p:spPr>
            <a:xfrm flipH="1">
              <a:off x="8815894" y="1135420"/>
              <a:ext cx="216024" cy="60388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/>
            <p:nvPr/>
          </p:nvCxnSpPr>
          <p:spPr>
            <a:xfrm flipH="1" flipV="1">
              <a:off x="8933982" y="1168741"/>
              <a:ext cx="0" cy="214316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 rot="20712618">
              <a:off x="7545187" y="3630302"/>
              <a:ext cx="1283228" cy="2026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150mm</a:t>
              </a:r>
              <a:endParaRPr kumimoji="1" lang="ja-JP" altLang="en-US" sz="16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sp>
          <p:nvSpPr>
            <p:cNvPr id="137" name="正方形/長方形 136"/>
            <p:cNvSpPr/>
            <p:nvPr/>
          </p:nvSpPr>
          <p:spPr>
            <a:xfrm rot="736672">
              <a:off x="5820067" y="3680722"/>
              <a:ext cx="1394335" cy="2208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150mm</a:t>
              </a:r>
              <a:endParaRPr kumimoji="1" lang="ja-JP" altLang="en-US" sz="16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sp>
          <p:nvSpPr>
            <p:cNvPr id="138" name="正方形/長方形 137"/>
            <p:cNvSpPr/>
            <p:nvPr/>
          </p:nvSpPr>
          <p:spPr>
            <a:xfrm rot="16200000">
              <a:off x="8403383" y="2167671"/>
              <a:ext cx="1294464" cy="1104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150mm</a:t>
              </a:r>
              <a:endParaRPr kumimoji="1" lang="ja-JP" altLang="en-US" sz="16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7327482" y="3735036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8842704" y="3330039"/>
              <a:ext cx="0" cy="2160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2" name="グラフ 61"/>
          <p:cNvGraphicFramePr>
            <a:graphicFrameLocks/>
          </p:cNvGraphicFramePr>
          <p:nvPr>
            <p:extLst/>
          </p:nvPr>
        </p:nvGraphicFramePr>
        <p:xfrm>
          <a:off x="5943600" y="852120"/>
          <a:ext cx="3028950" cy="2438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8012990" y="1938188"/>
            <a:ext cx="1080120" cy="559414"/>
            <a:chOff x="8023983" y="5228872"/>
            <a:chExt cx="1080120" cy="559414"/>
          </a:xfrm>
        </p:grpSpPr>
        <p:sp>
          <p:nvSpPr>
            <p:cNvPr id="17" name="正方形/長方形 16"/>
            <p:cNvSpPr/>
            <p:nvPr/>
          </p:nvSpPr>
          <p:spPr>
            <a:xfrm>
              <a:off x="8023983" y="5228872"/>
              <a:ext cx="1080120" cy="55941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kumimoji="1" lang="en-US" altLang="ja-JP" sz="1600" dirty="0">
                  <a:solidFill>
                    <a:prstClr val="black"/>
                  </a:solidFill>
                </a:rPr>
                <a:t>      : JSCE</a:t>
              </a:r>
            </a:p>
            <a:p>
              <a:r>
                <a:rPr kumimoji="1" lang="en-US" altLang="ja-JP" sz="1600" dirty="0">
                  <a:solidFill>
                    <a:prstClr val="black"/>
                  </a:solidFill>
                </a:rPr>
                <a:t>      : Analysis</a:t>
              </a:r>
              <a:endParaRPr kumimoji="1" lang="ja-JP" alt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>
              <a:off x="8090533" y="5389777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>
              <a:off x="8100679" y="5637388"/>
              <a:ext cx="14401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19"/>
            <p:cNvSpPr/>
            <p:nvPr/>
          </p:nvSpPr>
          <p:spPr>
            <a:xfrm>
              <a:off x="8127687" y="5592388"/>
              <a:ext cx="90000" cy="90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kern="0" dirty="0" smtClean="0">
                <a:solidFill>
                  <a:prstClr val="white"/>
                </a:solidFill>
                <a:ea typeface="+mj-ea"/>
                <a:cs typeface="+mj-cs"/>
              </a:rPr>
              <a:t>Material scale simulation of DEF and ASR</a:t>
            </a:r>
            <a:endParaRPr lang="en-US" sz="3600" kern="0" dirty="0" smtClean="0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-2" y="-11005"/>
            <a:ext cx="540000" cy="622666"/>
            <a:chOff x="3498588" y="4634734"/>
            <a:chExt cx="679879" cy="729497"/>
          </a:xfrm>
          <a:effectLst>
            <a:glow rad="101600">
              <a:srgbClr val="C0504D">
                <a:satMod val="175000"/>
                <a:alpha val="40000"/>
              </a:srgbClr>
            </a:glow>
          </a:effectLst>
          <a:scene3d>
            <a:camera prst="orthographicFront"/>
            <a:lightRig rig="flat" dir="t"/>
          </a:scene3d>
        </p:grpSpPr>
        <p:sp>
          <p:nvSpPr>
            <p:cNvPr id="55" name="Oval 54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hueOff val="-4966938"/>
                    <a:satOff val="19906"/>
                    <a:lumOff val="4314"/>
                    <a:alphaOff val="0"/>
                    <a:shade val="51000"/>
                    <a:satMod val="130000"/>
                  </a:srgbClr>
                </a:gs>
                <a:gs pos="80000">
                  <a:srgbClr val="4BACC6">
                    <a:hueOff val="-4966938"/>
                    <a:satOff val="19906"/>
                    <a:lumOff val="4314"/>
                    <a:alphaOff val="0"/>
                    <a:shade val="93000"/>
                    <a:satMod val="130000"/>
                  </a:srgbClr>
                </a:gs>
                <a:gs pos="100000">
                  <a:srgbClr val="4BACC6">
                    <a:hueOff val="-4966938"/>
                    <a:satOff val="19906"/>
                    <a:lumOff val="4314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hueOff val="-4966938"/>
                  <a:satOff val="19906"/>
                  <a:lumOff val="4314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56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2000" b="1" kern="0" dirty="0" smtClean="0">
                  <a:solidFill>
                    <a:prstClr val="white"/>
                  </a:solidFill>
                </a:rPr>
                <a:t> 2</a:t>
              </a:r>
              <a:endParaRPr lang="en-US" sz="2000" b="1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-13855" y="6457890"/>
            <a:ext cx="9106965" cy="461665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kern="0" dirty="0" smtClean="0">
                <a:solidFill>
                  <a:srgbClr val="FBFBFB"/>
                </a:solidFill>
              </a:rPr>
              <a:t>DEF: mortar face </a:t>
            </a:r>
            <a:r>
              <a:rPr lang="en-GB" sz="2400" kern="0" dirty="0">
                <a:solidFill>
                  <a:srgbClr val="FBFBFB"/>
                </a:solidFill>
              </a:rPr>
              <a:t>expansion, ASR: aggregate interface </a:t>
            </a:r>
            <a:r>
              <a:rPr lang="en-GB" sz="2400" kern="0" dirty="0" smtClean="0">
                <a:solidFill>
                  <a:srgbClr val="FBFBFB"/>
                </a:solidFill>
              </a:rPr>
              <a:t>expansion</a:t>
            </a:r>
            <a:endParaRPr lang="en-US" sz="2400" kern="0" dirty="0" smtClean="0">
              <a:solidFill>
                <a:srgbClr val="FBFBFB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17610" y="3012544"/>
            <a:ext cx="1352358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Mortar model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88473" y="3014246"/>
            <a:ext cx="1602683" cy="3385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Aggregate model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711676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6522" y="3352800"/>
            <a:ext cx="4080956" cy="3124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正方形/長方形 114"/>
          <p:cNvSpPr/>
          <p:nvPr/>
        </p:nvSpPr>
        <p:spPr>
          <a:xfrm>
            <a:off x="4492906" y="3386827"/>
            <a:ext cx="1823427" cy="278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1600" kern="100" dirty="0" smtClean="0">
                <a:solidFill>
                  <a:srgbClr val="000000"/>
                </a:solidFill>
                <a:ea typeface="ＭＳ 明朝"/>
                <a:cs typeface="ＭＳ Ｐゴシック"/>
              </a:rPr>
              <a:t>Mechanism of ASR</a:t>
            </a:r>
            <a:endParaRPr kumimoji="1" lang="ja-JP" altLang="en-US" sz="2000" kern="100" dirty="0">
              <a:solidFill>
                <a:prstClr val="white"/>
              </a:solidFill>
              <a:ea typeface="ＭＳ 明朝"/>
              <a:cs typeface="ＭＳ Ｐゴシック"/>
            </a:endParaRPr>
          </a:p>
        </p:txBody>
      </p:sp>
      <p:sp>
        <p:nvSpPr>
          <p:cNvPr id="91" name="正方形/長方形 114"/>
          <p:cNvSpPr/>
          <p:nvPr/>
        </p:nvSpPr>
        <p:spPr>
          <a:xfrm>
            <a:off x="25624" y="4430818"/>
            <a:ext cx="1823427" cy="278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sz="1600" kern="100" dirty="0" smtClean="0">
                <a:solidFill>
                  <a:srgbClr val="000000"/>
                </a:solidFill>
                <a:ea typeface="ＭＳ 明朝"/>
                <a:cs typeface="ＭＳ Ｐゴシック"/>
              </a:rPr>
              <a:t>Mechanism of DEF</a:t>
            </a:r>
            <a:endParaRPr kumimoji="1" lang="ja-JP" altLang="en-US" sz="2000" kern="100" dirty="0">
              <a:solidFill>
                <a:prstClr val="white"/>
              </a:solidFill>
              <a:ea typeface="ＭＳ 明朝"/>
              <a:cs typeface="ＭＳ Ｐゴシック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95331" y="3336716"/>
            <a:ext cx="3016180" cy="2811146"/>
            <a:chOff x="6206885" y="3382716"/>
            <a:chExt cx="3016180" cy="2811146"/>
          </a:xfrm>
        </p:grpSpPr>
        <p:pic>
          <p:nvPicPr>
            <p:cNvPr id="60" name="図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253" y="3871951"/>
              <a:ext cx="2326980" cy="2321911"/>
            </a:xfrm>
            <a:prstGeom prst="rect">
              <a:avLst/>
            </a:prstGeom>
          </p:spPr>
        </p:pic>
        <p:cxnSp>
          <p:nvCxnSpPr>
            <p:cNvPr id="92" name="Straight Arrow Connector 91"/>
            <p:cNvCxnSpPr>
              <a:stCxn id="94" idx="2"/>
            </p:cNvCxnSpPr>
            <p:nvPr/>
          </p:nvCxnSpPr>
          <p:spPr>
            <a:xfrm>
              <a:off x="7714975" y="3606389"/>
              <a:ext cx="72768" cy="1016228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>
              <a:off x="7720763" y="3606122"/>
              <a:ext cx="547896" cy="103013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正方形/長方形 114"/>
            <p:cNvSpPr/>
            <p:nvPr/>
          </p:nvSpPr>
          <p:spPr>
            <a:xfrm>
              <a:off x="6206885" y="3382716"/>
              <a:ext cx="3016180" cy="22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Random expanding aggregates</a:t>
              </a:r>
              <a:endParaRPr kumimoji="1" lang="ja-JP" altLang="en-US" sz="20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  <p:cxnSp>
          <p:nvCxnSpPr>
            <p:cNvPr id="95" name="Straight Arrow Connector 94"/>
            <p:cNvCxnSpPr>
              <a:stCxn id="94" idx="2"/>
            </p:cNvCxnSpPr>
            <p:nvPr/>
          </p:nvCxnSpPr>
          <p:spPr>
            <a:xfrm flipH="1">
              <a:off x="7582859" y="3606389"/>
              <a:ext cx="132116" cy="640224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151298" y="3350079"/>
            <a:ext cx="3016180" cy="2870911"/>
            <a:chOff x="1227827" y="3457836"/>
            <a:chExt cx="3016180" cy="2870911"/>
          </a:xfrm>
        </p:grpSpPr>
        <p:pic>
          <p:nvPicPr>
            <p:cNvPr id="61" name="図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839" y="3938930"/>
              <a:ext cx="2410331" cy="2389817"/>
            </a:xfrm>
            <a:prstGeom prst="rect">
              <a:avLst/>
            </a:prstGeom>
          </p:spPr>
        </p:pic>
        <p:cxnSp>
          <p:nvCxnSpPr>
            <p:cNvPr id="102" name="Straight Arrow Connector 101"/>
            <p:cNvCxnSpPr/>
            <p:nvPr/>
          </p:nvCxnSpPr>
          <p:spPr>
            <a:xfrm>
              <a:off x="2949019" y="3579098"/>
              <a:ext cx="402606" cy="1213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H="1">
              <a:off x="2742025" y="3633743"/>
              <a:ext cx="241981" cy="11830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正方形/長方形 114"/>
            <p:cNvSpPr/>
            <p:nvPr/>
          </p:nvSpPr>
          <p:spPr>
            <a:xfrm>
              <a:off x="1227827" y="3457836"/>
              <a:ext cx="3016180" cy="223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kumimoji="1" lang="en-US" sz="1600" kern="100" dirty="0" smtClean="0">
                  <a:solidFill>
                    <a:srgbClr val="000000"/>
                  </a:solidFill>
                  <a:ea typeface="ＭＳ 明朝"/>
                  <a:cs typeface="ＭＳ Ｐゴシック"/>
                </a:rPr>
                <a:t>Random expanding mortar faces</a:t>
              </a:r>
              <a:endParaRPr kumimoji="1" lang="ja-JP" altLang="en-US" sz="2000" kern="100" dirty="0">
                <a:solidFill>
                  <a:prstClr val="white"/>
                </a:solidFill>
                <a:ea typeface="ＭＳ 明朝"/>
                <a:cs typeface="ＭＳ Ｐゴシック"/>
              </a:endParaRPr>
            </a:p>
          </p:txBody>
        </p:sp>
      </p:grpSp>
      <p:sp>
        <p:nvSpPr>
          <p:cNvPr id="59" name="Rectangle 58"/>
          <p:cNvSpPr/>
          <p:nvPr/>
        </p:nvSpPr>
        <p:spPr>
          <a:xfrm>
            <a:off x="4167478" y="3352800"/>
            <a:ext cx="4925633" cy="3124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25296" y="4686931"/>
            <a:ext cx="1529923" cy="1448075"/>
            <a:chOff x="5173413" y="1764890"/>
            <a:chExt cx="2747230" cy="2672727"/>
          </a:xfrm>
        </p:grpSpPr>
        <p:sp>
          <p:nvSpPr>
            <p:cNvPr id="75" name="Rectangle 74"/>
            <p:cNvSpPr/>
            <p:nvPr/>
          </p:nvSpPr>
          <p:spPr>
            <a:xfrm>
              <a:off x="5173413" y="1764890"/>
              <a:ext cx="2747230" cy="2672727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 rot="5400000">
              <a:off x="5957344" y="3527326"/>
              <a:ext cx="1118820" cy="638949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 rot="5400000">
              <a:off x="7063174" y="3046287"/>
              <a:ext cx="745982" cy="858891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 rot="5400000">
              <a:off x="5361433" y="3209765"/>
              <a:ext cx="557506" cy="543007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5778983" y="1911927"/>
              <a:ext cx="1682229" cy="953819"/>
            </a:xfrm>
            <a:custGeom>
              <a:avLst/>
              <a:gdLst>
                <a:gd name="connsiteX0" fmla="*/ 632901 w 1913061"/>
                <a:gd name="connsiteY0" fmla="*/ 66502 h 1169324"/>
                <a:gd name="connsiteX1" fmla="*/ 632901 w 1913061"/>
                <a:gd name="connsiteY1" fmla="*/ 66502 h 1169324"/>
                <a:gd name="connsiteX2" fmla="*/ 538690 w 1913061"/>
                <a:gd name="connsiteY2" fmla="*/ 99753 h 1169324"/>
                <a:gd name="connsiteX3" fmla="*/ 455562 w 1913061"/>
                <a:gd name="connsiteY3" fmla="*/ 110837 h 1169324"/>
                <a:gd name="connsiteX4" fmla="*/ 438937 w 1913061"/>
                <a:gd name="connsiteY4" fmla="*/ 116378 h 1169324"/>
                <a:gd name="connsiteX5" fmla="*/ 394602 w 1913061"/>
                <a:gd name="connsiteY5" fmla="*/ 127462 h 1169324"/>
                <a:gd name="connsiteX6" fmla="*/ 361352 w 1913061"/>
                <a:gd name="connsiteY6" fmla="*/ 138546 h 1169324"/>
                <a:gd name="connsiteX7" fmla="*/ 344726 w 1913061"/>
                <a:gd name="connsiteY7" fmla="*/ 155171 h 1169324"/>
                <a:gd name="connsiteX8" fmla="*/ 339184 w 1913061"/>
                <a:gd name="connsiteY8" fmla="*/ 171797 h 1169324"/>
                <a:gd name="connsiteX9" fmla="*/ 305933 w 1913061"/>
                <a:gd name="connsiteY9" fmla="*/ 188422 h 1169324"/>
                <a:gd name="connsiteX10" fmla="*/ 267141 w 1913061"/>
                <a:gd name="connsiteY10" fmla="*/ 232757 h 1169324"/>
                <a:gd name="connsiteX11" fmla="*/ 256057 w 1913061"/>
                <a:gd name="connsiteY11" fmla="*/ 249382 h 1169324"/>
                <a:gd name="connsiteX12" fmla="*/ 222806 w 1913061"/>
                <a:gd name="connsiteY12" fmla="*/ 266008 h 1169324"/>
                <a:gd name="connsiteX13" fmla="*/ 189555 w 1913061"/>
                <a:gd name="connsiteY13" fmla="*/ 277091 h 1169324"/>
                <a:gd name="connsiteX14" fmla="*/ 172930 w 1913061"/>
                <a:gd name="connsiteY14" fmla="*/ 293717 h 1169324"/>
                <a:gd name="connsiteX15" fmla="*/ 150762 w 1913061"/>
                <a:gd name="connsiteY15" fmla="*/ 343593 h 1169324"/>
                <a:gd name="connsiteX16" fmla="*/ 111970 w 1913061"/>
                <a:gd name="connsiteY16" fmla="*/ 354677 h 1169324"/>
                <a:gd name="connsiteX17" fmla="*/ 95344 w 1913061"/>
                <a:gd name="connsiteY17" fmla="*/ 365760 h 1169324"/>
                <a:gd name="connsiteX18" fmla="*/ 84261 w 1913061"/>
                <a:gd name="connsiteY18" fmla="*/ 399011 h 1169324"/>
                <a:gd name="connsiteX19" fmla="*/ 78719 w 1913061"/>
                <a:gd name="connsiteY19" fmla="*/ 415637 h 1169324"/>
                <a:gd name="connsiteX20" fmla="*/ 39926 w 1913061"/>
                <a:gd name="connsiteY20" fmla="*/ 443346 h 1169324"/>
                <a:gd name="connsiteX21" fmla="*/ 28842 w 1913061"/>
                <a:gd name="connsiteY21" fmla="*/ 459971 h 1169324"/>
                <a:gd name="connsiteX22" fmla="*/ 6675 w 1913061"/>
                <a:gd name="connsiteY22" fmla="*/ 509848 h 1169324"/>
                <a:gd name="connsiteX23" fmla="*/ 6675 w 1913061"/>
                <a:gd name="connsiteY23" fmla="*/ 798022 h 1169324"/>
                <a:gd name="connsiteX24" fmla="*/ 17759 w 1913061"/>
                <a:gd name="connsiteY24" fmla="*/ 831273 h 1169324"/>
                <a:gd name="connsiteX25" fmla="*/ 34384 w 1913061"/>
                <a:gd name="connsiteY25" fmla="*/ 908858 h 1169324"/>
                <a:gd name="connsiteX26" fmla="*/ 39926 w 1913061"/>
                <a:gd name="connsiteY26" fmla="*/ 925484 h 1169324"/>
                <a:gd name="connsiteX27" fmla="*/ 56552 w 1913061"/>
                <a:gd name="connsiteY27" fmla="*/ 931026 h 1169324"/>
                <a:gd name="connsiteX28" fmla="*/ 89802 w 1913061"/>
                <a:gd name="connsiteY28" fmla="*/ 953193 h 1169324"/>
                <a:gd name="connsiteX29" fmla="*/ 106428 w 1913061"/>
                <a:gd name="connsiteY29" fmla="*/ 964277 h 1169324"/>
                <a:gd name="connsiteX30" fmla="*/ 123053 w 1913061"/>
                <a:gd name="connsiteY30" fmla="*/ 969818 h 1169324"/>
                <a:gd name="connsiteX31" fmla="*/ 139679 w 1913061"/>
                <a:gd name="connsiteY31" fmla="*/ 980902 h 1169324"/>
                <a:gd name="connsiteX32" fmla="*/ 200639 w 1913061"/>
                <a:gd name="connsiteY32" fmla="*/ 991986 h 1169324"/>
                <a:gd name="connsiteX33" fmla="*/ 217264 w 1913061"/>
                <a:gd name="connsiteY33" fmla="*/ 997528 h 1169324"/>
                <a:gd name="connsiteX34" fmla="*/ 289308 w 1913061"/>
                <a:gd name="connsiteY34" fmla="*/ 1003069 h 1169324"/>
                <a:gd name="connsiteX35" fmla="*/ 322559 w 1913061"/>
                <a:gd name="connsiteY35" fmla="*/ 1025237 h 1169324"/>
                <a:gd name="connsiteX36" fmla="*/ 377977 w 1913061"/>
                <a:gd name="connsiteY36" fmla="*/ 1041862 h 1169324"/>
                <a:gd name="connsiteX37" fmla="*/ 411228 w 1913061"/>
                <a:gd name="connsiteY37" fmla="*/ 1058488 h 1169324"/>
                <a:gd name="connsiteX38" fmla="*/ 527606 w 1913061"/>
                <a:gd name="connsiteY38" fmla="*/ 1064029 h 1169324"/>
                <a:gd name="connsiteX39" fmla="*/ 560857 w 1913061"/>
                <a:gd name="connsiteY39" fmla="*/ 1091738 h 1169324"/>
                <a:gd name="connsiteX40" fmla="*/ 594108 w 1913061"/>
                <a:gd name="connsiteY40" fmla="*/ 1102822 h 1169324"/>
                <a:gd name="connsiteX41" fmla="*/ 627359 w 1913061"/>
                <a:gd name="connsiteY41" fmla="*/ 1124989 h 1169324"/>
                <a:gd name="connsiteX42" fmla="*/ 643984 w 1913061"/>
                <a:gd name="connsiteY42" fmla="*/ 1130531 h 1169324"/>
                <a:gd name="connsiteX43" fmla="*/ 860115 w 1913061"/>
                <a:gd name="connsiteY43" fmla="*/ 1147157 h 1169324"/>
                <a:gd name="connsiteX44" fmla="*/ 882282 w 1913061"/>
                <a:gd name="connsiteY44" fmla="*/ 1152698 h 1169324"/>
                <a:gd name="connsiteX45" fmla="*/ 898908 w 1913061"/>
                <a:gd name="connsiteY45" fmla="*/ 1158240 h 1169324"/>
                <a:gd name="connsiteX46" fmla="*/ 943242 w 1913061"/>
                <a:gd name="connsiteY46" fmla="*/ 1169324 h 1169324"/>
                <a:gd name="connsiteX47" fmla="*/ 1059621 w 1913061"/>
                <a:gd name="connsiteY47" fmla="*/ 1163782 h 1169324"/>
                <a:gd name="connsiteX48" fmla="*/ 1098413 w 1913061"/>
                <a:gd name="connsiteY48" fmla="*/ 1158240 h 1169324"/>
                <a:gd name="connsiteX49" fmla="*/ 1115039 w 1913061"/>
                <a:gd name="connsiteY49" fmla="*/ 1152698 h 1169324"/>
                <a:gd name="connsiteX50" fmla="*/ 1231417 w 1913061"/>
                <a:gd name="connsiteY50" fmla="*/ 1147157 h 1169324"/>
                <a:gd name="connsiteX51" fmla="*/ 1248042 w 1913061"/>
                <a:gd name="connsiteY51" fmla="*/ 1141615 h 1169324"/>
                <a:gd name="connsiteX52" fmla="*/ 1281293 w 1913061"/>
                <a:gd name="connsiteY52" fmla="*/ 1136073 h 1169324"/>
                <a:gd name="connsiteX53" fmla="*/ 1297919 w 1913061"/>
                <a:gd name="connsiteY53" fmla="*/ 1124989 h 1169324"/>
                <a:gd name="connsiteX54" fmla="*/ 1314544 w 1913061"/>
                <a:gd name="connsiteY54" fmla="*/ 1119448 h 1169324"/>
                <a:gd name="connsiteX55" fmla="*/ 1325628 w 1913061"/>
                <a:gd name="connsiteY55" fmla="*/ 1102822 h 1169324"/>
                <a:gd name="connsiteX56" fmla="*/ 1336712 w 1913061"/>
                <a:gd name="connsiteY56" fmla="*/ 1080655 h 1169324"/>
                <a:gd name="connsiteX57" fmla="*/ 1358879 w 1913061"/>
                <a:gd name="connsiteY57" fmla="*/ 1069571 h 1169324"/>
                <a:gd name="connsiteX58" fmla="*/ 1414297 w 1913061"/>
                <a:gd name="connsiteY58" fmla="*/ 1058488 h 1169324"/>
                <a:gd name="connsiteX59" fmla="*/ 1458632 w 1913061"/>
                <a:gd name="connsiteY59" fmla="*/ 1052946 h 1169324"/>
                <a:gd name="connsiteX60" fmla="*/ 1519592 w 1913061"/>
                <a:gd name="connsiteY60" fmla="*/ 1041862 h 1169324"/>
                <a:gd name="connsiteX61" fmla="*/ 1569468 w 1913061"/>
                <a:gd name="connsiteY61" fmla="*/ 1030778 h 1169324"/>
                <a:gd name="connsiteX62" fmla="*/ 1619344 w 1913061"/>
                <a:gd name="connsiteY62" fmla="*/ 1019695 h 1169324"/>
                <a:gd name="connsiteX63" fmla="*/ 1669221 w 1913061"/>
                <a:gd name="connsiteY63" fmla="*/ 980902 h 1169324"/>
                <a:gd name="connsiteX64" fmla="*/ 1674762 w 1913061"/>
                <a:gd name="connsiteY64" fmla="*/ 964277 h 1169324"/>
                <a:gd name="connsiteX65" fmla="*/ 1702472 w 1913061"/>
                <a:gd name="connsiteY65" fmla="*/ 953193 h 1169324"/>
                <a:gd name="connsiteX66" fmla="*/ 1719097 w 1913061"/>
                <a:gd name="connsiteY66" fmla="*/ 942109 h 1169324"/>
                <a:gd name="connsiteX67" fmla="*/ 1730181 w 1913061"/>
                <a:gd name="connsiteY67" fmla="*/ 925484 h 1169324"/>
                <a:gd name="connsiteX68" fmla="*/ 1735722 w 1913061"/>
                <a:gd name="connsiteY68" fmla="*/ 908858 h 1169324"/>
                <a:gd name="connsiteX69" fmla="*/ 1746806 w 1913061"/>
                <a:gd name="connsiteY69" fmla="*/ 881149 h 1169324"/>
                <a:gd name="connsiteX70" fmla="*/ 1757890 w 1913061"/>
                <a:gd name="connsiteY70" fmla="*/ 864524 h 1169324"/>
                <a:gd name="connsiteX71" fmla="*/ 1791141 w 1913061"/>
                <a:gd name="connsiteY71" fmla="*/ 842357 h 1169324"/>
                <a:gd name="connsiteX72" fmla="*/ 1802224 w 1913061"/>
                <a:gd name="connsiteY72" fmla="*/ 825731 h 1169324"/>
                <a:gd name="connsiteX73" fmla="*/ 1813308 w 1913061"/>
                <a:gd name="connsiteY73" fmla="*/ 786938 h 1169324"/>
                <a:gd name="connsiteX74" fmla="*/ 1818850 w 1913061"/>
                <a:gd name="connsiteY74" fmla="*/ 770313 h 1169324"/>
                <a:gd name="connsiteX75" fmla="*/ 1824392 w 1913061"/>
                <a:gd name="connsiteY75" fmla="*/ 692728 h 1169324"/>
                <a:gd name="connsiteX76" fmla="*/ 1829933 w 1913061"/>
                <a:gd name="connsiteY76" fmla="*/ 676102 h 1169324"/>
                <a:gd name="connsiteX77" fmla="*/ 1846559 w 1913061"/>
                <a:gd name="connsiteY77" fmla="*/ 659477 h 1169324"/>
                <a:gd name="connsiteX78" fmla="*/ 1874268 w 1913061"/>
                <a:gd name="connsiteY78" fmla="*/ 604058 h 1169324"/>
                <a:gd name="connsiteX79" fmla="*/ 1885352 w 1913061"/>
                <a:gd name="connsiteY79" fmla="*/ 554182 h 1169324"/>
                <a:gd name="connsiteX80" fmla="*/ 1896435 w 1913061"/>
                <a:gd name="connsiteY80" fmla="*/ 504306 h 1169324"/>
                <a:gd name="connsiteX81" fmla="*/ 1901977 w 1913061"/>
                <a:gd name="connsiteY81" fmla="*/ 465513 h 1169324"/>
                <a:gd name="connsiteX82" fmla="*/ 1913061 w 1913061"/>
                <a:gd name="connsiteY82" fmla="*/ 432262 h 1169324"/>
                <a:gd name="connsiteX83" fmla="*/ 1907519 w 1913061"/>
                <a:gd name="connsiteY83" fmla="*/ 304800 h 1169324"/>
                <a:gd name="connsiteX84" fmla="*/ 1896435 w 1913061"/>
                <a:gd name="connsiteY84" fmla="*/ 271549 h 1169324"/>
                <a:gd name="connsiteX85" fmla="*/ 1863184 w 1913061"/>
                <a:gd name="connsiteY85" fmla="*/ 249382 h 1169324"/>
                <a:gd name="connsiteX86" fmla="*/ 1846559 w 1913061"/>
                <a:gd name="connsiteY86" fmla="*/ 199506 h 1169324"/>
                <a:gd name="connsiteX87" fmla="*/ 1841017 w 1913061"/>
                <a:gd name="connsiteY87" fmla="*/ 182880 h 1169324"/>
                <a:gd name="connsiteX88" fmla="*/ 1824392 w 1913061"/>
                <a:gd name="connsiteY88" fmla="*/ 177338 h 1169324"/>
                <a:gd name="connsiteX89" fmla="*/ 1785599 w 1913061"/>
                <a:gd name="connsiteY89" fmla="*/ 144088 h 1169324"/>
                <a:gd name="connsiteX90" fmla="*/ 1768973 w 1913061"/>
                <a:gd name="connsiteY90" fmla="*/ 110837 h 1169324"/>
                <a:gd name="connsiteX91" fmla="*/ 1730181 w 1913061"/>
                <a:gd name="connsiteY91" fmla="*/ 105295 h 1169324"/>
                <a:gd name="connsiteX92" fmla="*/ 1647053 w 1913061"/>
                <a:gd name="connsiteY92" fmla="*/ 94211 h 1169324"/>
                <a:gd name="connsiteX93" fmla="*/ 1613802 w 1913061"/>
                <a:gd name="connsiteY93" fmla="*/ 88669 h 1169324"/>
                <a:gd name="connsiteX94" fmla="*/ 1580552 w 1913061"/>
                <a:gd name="connsiteY94" fmla="*/ 66502 h 1169324"/>
                <a:gd name="connsiteX95" fmla="*/ 1508508 w 1913061"/>
                <a:gd name="connsiteY95" fmla="*/ 55418 h 1169324"/>
                <a:gd name="connsiteX96" fmla="*/ 1475257 w 1913061"/>
                <a:gd name="connsiteY96" fmla="*/ 33251 h 1169324"/>
                <a:gd name="connsiteX97" fmla="*/ 1458632 w 1913061"/>
                <a:gd name="connsiteY97" fmla="*/ 22168 h 1169324"/>
                <a:gd name="connsiteX98" fmla="*/ 1320086 w 1913061"/>
                <a:gd name="connsiteY98" fmla="*/ 5542 h 1169324"/>
                <a:gd name="connsiteX99" fmla="*/ 1225875 w 1913061"/>
                <a:gd name="connsiteY99" fmla="*/ 0 h 1169324"/>
                <a:gd name="connsiteX100" fmla="*/ 1098413 w 1913061"/>
                <a:gd name="connsiteY100" fmla="*/ 5542 h 1169324"/>
                <a:gd name="connsiteX101" fmla="*/ 1065162 w 1913061"/>
                <a:gd name="connsiteY101" fmla="*/ 22168 h 1169324"/>
                <a:gd name="connsiteX102" fmla="*/ 788072 w 1913061"/>
                <a:gd name="connsiteY102" fmla="*/ 27709 h 1169324"/>
                <a:gd name="connsiteX103" fmla="*/ 682777 w 1913061"/>
                <a:gd name="connsiteY103" fmla="*/ 44335 h 1169324"/>
                <a:gd name="connsiteX104" fmla="*/ 632901 w 1913061"/>
                <a:gd name="connsiteY104" fmla="*/ 60960 h 1169324"/>
                <a:gd name="connsiteX105" fmla="*/ 616275 w 1913061"/>
                <a:gd name="connsiteY105" fmla="*/ 66502 h 1169324"/>
                <a:gd name="connsiteX106" fmla="*/ 599650 w 1913061"/>
                <a:gd name="connsiteY106" fmla="*/ 77586 h 1169324"/>
                <a:gd name="connsiteX107" fmla="*/ 588566 w 1913061"/>
                <a:gd name="connsiteY107" fmla="*/ 94211 h 1169324"/>
                <a:gd name="connsiteX108" fmla="*/ 472188 w 1913061"/>
                <a:gd name="connsiteY108" fmla="*/ 99753 h 116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913061" h="1169324">
                  <a:moveTo>
                    <a:pt x="632901" y="66502"/>
                  </a:moveTo>
                  <a:lnTo>
                    <a:pt x="632901" y="66502"/>
                  </a:lnTo>
                  <a:lnTo>
                    <a:pt x="538690" y="99753"/>
                  </a:lnTo>
                  <a:cubicBezTo>
                    <a:pt x="503319" y="112133"/>
                    <a:pt x="518906" y="105558"/>
                    <a:pt x="455562" y="110837"/>
                  </a:cubicBezTo>
                  <a:cubicBezTo>
                    <a:pt x="450020" y="112684"/>
                    <a:pt x="444573" y="114841"/>
                    <a:pt x="438937" y="116378"/>
                  </a:cubicBezTo>
                  <a:cubicBezTo>
                    <a:pt x="424241" y="120386"/>
                    <a:pt x="409053" y="122645"/>
                    <a:pt x="394602" y="127462"/>
                  </a:cubicBezTo>
                  <a:lnTo>
                    <a:pt x="361352" y="138546"/>
                  </a:lnTo>
                  <a:cubicBezTo>
                    <a:pt x="355810" y="144088"/>
                    <a:pt x="349073" y="148650"/>
                    <a:pt x="344726" y="155171"/>
                  </a:cubicBezTo>
                  <a:cubicBezTo>
                    <a:pt x="341485" y="160032"/>
                    <a:pt x="342833" y="167235"/>
                    <a:pt x="339184" y="171797"/>
                  </a:cubicBezTo>
                  <a:cubicBezTo>
                    <a:pt x="331372" y="181563"/>
                    <a:pt x="316884" y="184772"/>
                    <a:pt x="305933" y="188422"/>
                  </a:cubicBezTo>
                  <a:cubicBezTo>
                    <a:pt x="278224" y="206896"/>
                    <a:pt x="293004" y="193963"/>
                    <a:pt x="267141" y="232757"/>
                  </a:cubicBezTo>
                  <a:cubicBezTo>
                    <a:pt x="263446" y="238299"/>
                    <a:pt x="262376" y="247276"/>
                    <a:pt x="256057" y="249382"/>
                  </a:cubicBezTo>
                  <a:cubicBezTo>
                    <a:pt x="195413" y="269598"/>
                    <a:pt x="287279" y="237354"/>
                    <a:pt x="222806" y="266008"/>
                  </a:cubicBezTo>
                  <a:cubicBezTo>
                    <a:pt x="212130" y="270753"/>
                    <a:pt x="189555" y="277091"/>
                    <a:pt x="189555" y="277091"/>
                  </a:cubicBezTo>
                  <a:cubicBezTo>
                    <a:pt x="184013" y="282633"/>
                    <a:pt x="176736" y="286866"/>
                    <a:pt x="172930" y="293717"/>
                  </a:cubicBezTo>
                  <a:cubicBezTo>
                    <a:pt x="165478" y="307130"/>
                    <a:pt x="165056" y="332158"/>
                    <a:pt x="150762" y="343593"/>
                  </a:cubicBezTo>
                  <a:cubicBezTo>
                    <a:pt x="147148" y="346484"/>
                    <a:pt x="113419" y="354315"/>
                    <a:pt x="111970" y="354677"/>
                  </a:cubicBezTo>
                  <a:cubicBezTo>
                    <a:pt x="106428" y="358371"/>
                    <a:pt x="98874" y="360112"/>
                    <a:pt x="95344" y="365760"/>
                  </a:cubicBezTo>
                  <a:cubicBezTo>
                    <a:pt x="89152" y="375667"/>
                    <a:pt x="87955" y="387927"/>
                    <a:pt x="84261" y="399011"/>
                  </a:cubicBezTo>
                  <a:cubicBezTo>
                    <a:pt x="82414" y="404553"/>
                    <a:pt x="82850" y="411506"/>
                    <a:pt x="78719" y="415637"/>
                  </a:cubicBezTo>
                  <a:cubicBezTo>
                    <a:pt x="56251" y="438103"/>
                    <a:pt x="69103" y="428757"/>
                    <a:pt x="39926" y="443346"/>
                  </a:cubicBezTo>
                  <a:cubicBezTo>
                    <a:pt x="36231" y="448888"/>
                    <a:pt x="31547" y="453885"/>
                    <a:pt x="28842" y="459971"/>
                  </a:cubicBezTo>
                  <a:cubicBezTo>
                    <a:pt x="2461" y="519329"/>
                    <a:pt x="31760" y="472220"/>
                    <a:pt x="6675" y="509848"/>
                  </a:cubicBezTo>
                  <a:cubicBezTo>
                    <a:pt x="-73" y="631307"/>
                    <a:pt x="-4147" y="653730"/>
                    <a:pt x="6675" y="798022"/>
                  </a:cubicBezTo>
                  <a:cubicBezTo>
                    <a:pt x="7549" y="809673"/>
                    <a:pt x="17759" y="831273"/>
                    <a:pt x="17759" y="831273"/>
                  </a:cubicBezTo>
                  <a:cubicBezTo>
                    <a:pt x="24750" y="887200"/>
                    <a:pt x="18592" y="861480"/>
                    <a:pt x="34384" y="908858"/>
                  </a:cubicBezTo>
                  <a:cubicBezTo>
                    <a:pt x="36231" y="914400"/>
                    <a:pt x="34384" y="923637"/>
                    <a:pt x="39926" y="925484"/>
                  </a:cubicBezTo>
                  <a:cubicBezTo>
                    <a:pt x="45468" y="927331"/>
                    <a:pt x="51445" y="928189"/>
                    <a:pt x="56552" y="931026"/>
                  </a:cubicBezTo>
                  <a:cubicBezTo>
                    <a:pt x="68196" y="937495"/>
                    <a:pt x="78719" y="945804"/>
                    <a:pt x="89802" y="953193"/>
                  </a:cubicBezTo>
                  <a:cubicBezTo>
                    <a:pt x="95344" y="956888"/>
                    <a:pt x="100109" y="962171"/>
                    <a:pt x="106428" y="964277"/>
                  </a:cubicBezTo>
                  <a:lnTo>
                    <a:pt x="123053" y="969818"/>
                  </a:lnTo>
                  <a:cubicBezTo>
                    <a:pt x="128595" y="973513"/>
                    <a:pt x="133722" y="977923"/>
                    <a:pt x="139679" y="980902"/>
                  </a:cubicBezTo>
                  <a:cubicBezTo>
                    <a:pt x="156765" y="989445"/>
                    <a:pt x="185354" y="990075"/>
                    <a:pt x="200639" y="991986"/>
                  </a:cubicBezTo>
                  <a:cubicBezTo>
                    <a:pt x="206181" y="993833"/>
                    <a:pt x="211468" y="996803"/>
                    <a:pt x="217264" y="997528"/>
                  </a:cubicBezTo>
                  <a:cubicBezTo>
                    <a:pt x="241164" y="1000515"/>
                    <a:pt x="266015" y="996939"/>
                    <a:pt x="289308" y="1003069"/>
                  </a:cubicBezTo>
                  <a:cubicBezTo>
                    <a:pt x="302190" y="1006459"/>
                    <a:pt x="309636" y="1022007"/>
                    <a:pt x="322559" y="1025237"/>
                  </a:cubicBezTo>
                  <a:cubicBezTo>
                    <a:pt x="334953" y="1028335"/>
                    <a:pt x="369879" y="1036463"/>
                    <a:pt x="377977" y="1041862"/>
                  </a:cubicBezTo>
                  <a:cubicBezTo>
                    <a:pt x="388252" y="1048712"/>
                    <a:pt x="398116" y="1057395"/>
                    <a:pt x="411228" y="1058488"/>
                  </a:cubicBezTo>
                  <a:cubicBezTo>
                    <a:pt x="449930" y="1061713"/>
                    <a:pt x="488813" y="1062182"/>
                    <a:pt x="527606" y="1064029"/>
                  </a:cubicBezTo>
                  <a:cubicBezTo>
                    <a:pt x="538047" y="1074470"/>
                    <a:pt x="546968" y="1085565"/>
                    <a:pt x="560857" y="1091738"/>
                  </a:cubicBezTo>
                  <a:cubicBezTo>
                    <a:pt x="571533" y="1096483"/>
                    <a:pt x="594108" y="1102822"/>
                    <a:pt x="594108" y="1102822"/>
                  </a:cubicBezTo>
                  <a:cubicBezTo>
                    <a:pt x="605192" y="1110211"/>
                    <a:pt x="614722" y="1120776"/>
                    <a:pt x="627359" y="1124989"/>
                  </a:cubicBezTo>
                  <a:cubicBezTo>
                    <a:pt x="632901" y="1126836"/>
                    <a:pt x="638201" y="1129705"/>
                    <a:pt x="643984" y="1130531"/>
                  </a:cubicBezTo>
                  <a:cubicBezTo>
                    <a:pt x="736218" y="1143708"/>
                    <a:pt x="763855" y="1142573"/>
                    <a:pt x="860115" y="1147157"/>
                  </a:cubicBezTo>
                  <a:cubicBezTo>
                    <a:pt x="867504" y="1149004"/>
                    <a:pt x="874959" y="1150606"/>
                    <a:pt x="882282" y="1152698"/>
                  </a:cubicBezTo>
                  <a:cubicBezTo>
                    <a:pt x="887899" y="1154303"/>
                    <a:pt x="893272" y="1156703"/>
                    <a:pt x="898908" y="1158240"/>
                  </a:cubicBezTo>
                  <a:cubicBezTo>
                    <a:pt x="913604" y="1162248"/>
                    <a:pt x="943242" y="1169324"/>
                    <a:pt x="943242" y="1169324"/>
                  </a:cubicBezTo>
                  <a:cubicBezTo>
                    <a:pt x="982035" y="1167477"/>
                    <a:pt x="1020883" y="1166549"/>
                    <a:pt x="1059621" y="1163782"/>
                  </a:cubicBezTo>
                  <a:cubicBezTo>
                    <a:pt x="1072650" y="1162851"/>
                    <a:pt x="1085605" y="1160802"/>
                    <a:pt x="1098413" y="1158240"/>
                  </a:cubicBezTo>
                  <a:cubicBezTo>
                    <a:pt x="1104141" y="1157094"/>
                    <a:pt x="1109217" y="1153183"/>
                    <a:pt x="1115039" y="1152698"/>
                  </a:cubicBezTo>
                  <a:cubicBezTo>
                    <a:pt x="1153741" y="1149473"/>
                    <a:pt x="1192624" y="1149004"/>
                    <a:pt x="1231417" y="1147157"/>
                  </a:cubicBezTo>
                  <a:cubicBezTo>
                    <a:pt x="1236959" y="1145310"/>
                    <a:pt x="1242340" y="1142882"/>
                    <a:pt x="1248042" y="1141615"/>
                  </a:cubicBezTo>
                  <a:cubicBezTo>
                    <a:pt x="1259011" y="1139177"/>
                    <a:pt x="1270633" y="1139626"/>
                    <a:pt x="1281293" y="1136073"/>
                  </a:cubicBezTo>
                  <a:cubicBezTo>
                    <a:pt x="1287612" y="1133967"/>
                    <a:pt x="1291961" y="1127968"/>
                    <a:pt x="1297919" y="1124989"/>
                  </a:cubicBezTo>
                  <a:cubicBezTo>
                    <a:pt x="1303144" y="1122377"/>
                    <a:pt x="1309002" y="1121295"/>
                    <a:pt x="1314544" y="1119448"/>
                  </a:cubicBezTo>
                  <a:cubicBezTo>
                    <a:pt x="1318239" y="1113906"/>
                    <a:pt x="1322323" y="1108605"/>
                    <a:pt x="1325628" y="1102822"/>
                  </a:cubicBezTo>
                  <a:cubicBezTo>
                    <a:pt x="1329727" y="1095649"/>
                    <a:pt x="1330870" y="1086497"/>
                    <a:pt x="1336712" y="1080655"/>
                  </a:cubicBezTo>
                  <a:cubicBezTo>
                    <a:pt x="1342554" y="1074813"/>
                    <a:pt x="1351286" y="1072825"/>
                    <a:pt x="1358879" y="1069571"/>
                  </a:cubicBezTo>
                  <a:cubicBezTo>
                    <a:pt x="1377894" y="1061421"/>
                    <a:pt x="1392086" y="1061449"/>
                    <a:pt x="1414297" y="1058488"/>
                  </a:cubicBezTo>
                  <a:lnTo>
                    <a:pt x="1458632" y="1052946"/>
                  </a:lnTo>
                  <a:cubicBezTo>
                    <a:pt x="1501190" y="1042306"/>
                    <a:pt x="1460021" y="1051791"/>
                    <a:pt x="1519592" y="1041862"/>
                  </a:cubicBezTo>
                  <a:cubicBezTo>
                    <a:pt x="1553034" y="1036288"/>
                    <a:pt x="1539566" y="1037423"/>
                    <a:pt x="1569468" y="1030778"/>
                  </a:cubicBezTo>
                  <a:cubicBezTo>
                    <a:pt x="1632787" y="1016708"/>
                    <a:pt x="1565283" y="1033211"/>
                    <a:pt x="1619344" y="1019695"/>
                  </a:cubicBezTo>
                  <a:cubicBezTo>
                    <a:pt x="1659116" y="993181"/>
                    <a:pt x="1643176" y="1006947"/>
                    <a:pt x="1669221" y="980902"/>
                  </a:cubicBezTo>
                  <a:cubicBezTo>
                    <a:pt x="1671068" y="975360"/>
                    <a:pt x="1670275" y="968017"/>
                    <a:pt x="1674762" y="964277"/>
                  </a:cubicBezTo>
                  <a:cubicBezTo>
                    <a:pt x="1682404" y="957908"/>
                    <a:pt x="1693574" y="957642"/>
                    <a:pt x="1702472" y="953193"/>
                  </a:cubicBezTo>
                  <a:cubicBezTo>
                    <a:pt x="1708429" y="950214"/>
                    <a:pt x="1713555" y="945804"/>
                    <a:pt x="1719097" y="942109"/>
                  </a:cubicBezTo>
                  <a:cubicBezTo>
                    <a:pt x="1722792" y="936567"/>
                    <a:pt x="1727202" y="931441"/>
                    <a:pt x="1730181" y="925484"/>
                  </a:cubicBezTo>
                  <a:cubicBezTo>
                    <a:pt x="1732793" y="920259"/>
                    <a:pt x="1733671" y="914328"/>
                    <a:pt x="1735722" y="908858"/>
                  </a:cubicBezTo>
                  <a:cubicBezTo>
                    <a:pt x="1739215" y="899543"/>
                    <a:pt x="1742357" y="890047"/>
                    <a:pt x="1746806" y="881149"/>
                  </a:cubicBezTo>
                  <a:cubicBezTo>
                    <a:pt x="1749785" y="875192"/>
                    <a:pt x="1752877" y="868910"/>
                    <a:pt x="1757890" y="864524"/>
                  </a:cubicBezTo>
                  <a:cubicBezTo>
                    <a:pt x="1767915" y="855752"/>
                    <a:pt x="1791141" y="842357"/>
                    <a:pt x="1791141" y="842357"/>
                  </a:cubicBezTo>
                  <a:cubicBezTo>
                    <a:pt x="1794835" y="836815"/>
                    <a:pt x="1799245" y="831688"/>
                    <a:pt x="1802224" y="825731"/>
                  </a:cubicBezTo>
                  <a:cubicBezTo>
                    <a:pt x="1806654" y="816870"/>
                    <a:pt x="1810939" y="795228"/>
                    <a:pt x="1813308" y="786938"/>
                  </a:cubicBezTo>
                  <a:cubicBezTo>
                    <a:pt x="1814913" y="781321"/>
                    <a:pt x="1817003" y="775855"/>
                    <a:pt x="1818850" y="770313"/>
                  </a:cubicBezTo>
                  <a:cubicBezTo>
                    <a:pt x="1820697" y="744451"/>
                    <a:pt x="1821363" y="718478"/>
                    <a:pt x="1824392" y="692728"/>
                  </a:cubicBezTo>
                  <a:cubicBezTo>
                    <a:pt x="1825075" y="686926"/>
                    <a:pt x="1826693" y="680963"/>
                    <a:pt x="1829933" y="676102"/>
                  </a:cubicBezTo>
                  <a:cubicBezTo>
                    <a:pt x="1834280" y="669581"/>
                    <a:pt x="1841017" y="665019"/>
                    <a:pt x="1846559" y="659477"/>
                  </a:cubicBezTo>
                  <a:cubicBezTo>
                    <a:pt x="1860563" y="617463"/>
                    <a:pt x="1850632" y="635573"/>
                    <a:pt x="1874268" y="604058"/>
                  </a:cubicBezTo>
                  <a:cubicBezTo>
                    <a:pt x="1885053" y="571706"/>
                    <a:pt x="1875601" y="602941"/>
                    <a:pt x="1885352" y="554182"/>
                  </a:cubicBezTo>
                  <a:cubicBezTo>
                    <a:pt x="1895312" y="504378"/>
                    <a:pt x="1886759" y="562361"/>
                    <a:pt x="1896435" y="504306"/>
                  </a:cubicBezTo>
                  <a:cubicBezTo>
                    <a:pt x="1898582" y="491421"/>
                    <a:pt x="1899040" y="478241"/>
                    <a:pt x="1901977" y="465513"/>
                  </a:cubicBezTo>
                  <a:cubicBezTo>
                    <a:pt x="1904604" y="454129"/>
                    <a:pt x="1913061" y="432262"/>
                    <a:pt x="1913061" y="432262"/>
                  </a:cubicBezTo>
                  <a:cubicBezTo>
                    <a:pt x="1911214" y="389775"/>
                    <a:pt x="1911895" y="347102"/>
                    <a:pt x="1907519" y="304800"/>
                  </a:cubicBezTo>
                  <a:cubicBezTo>
                    <a:pt x="1906317" y="293179"/>
                    <a:pt x="1906156" y="278030"/>
                    <a:pt x="1896435" y="271549"/>
                  </a:cubicBezTo>
                  <a:lnTo>
                    <a:pt x="1863184" y="249382"/>
                  </a:lnTo>
                  <a:lnTo>
                    <a:pt x="1846559" y="199506"/>
                  </a:lnTo>
                  <a:cubicBezTo>
                    <a:pt x="1844712" y="193964"/>
                    <a:pt x="1846559" y="184727"/>
                    <a:pt x="1841017" y="182880"/>
                  </a:cubicBezTo>
                  <a:lnTo>
                    <a:pt x="1824392" y="177338"/>
                  </a:lnTo>
                  <a:cubicBezTo>
                    <a:pt x="1814147" y="169655"/>
                    <a:pt x="1793318" y="155667"/>
                    <a:pt x="1785599" y="144088"/>
                  </a:cubicBezTo>
                  <a:cubicBezTo>
                    <a:pt x="1779645" y="135157"/>
                    <a:pt x="1781366" y="116345"/>
                    <a:pt x="1768973" y="110837"/>
                  </a:cubicBezTo>
                  <a:cubicBezTo>
                    <a:pt x="1757037" y="105532"/>
                    <a:pt x="1743112" y="107142"/>
                    <a:pt x="1730181" y="105295"/>
                  </a:cubicBezTo>
                  <a:cubicBezTo>
                    <a:pt x="1690078" y="91927"/>
                    <a:pt x="1728417" y="103252"/>
                    <a:pt x="1647053" y="94211"/>
                  </a:cubicBezTo>
                  <a:cubicBezTo>
                    <a:pt x="1635885" y="92970"/>
                    <a:pt x="1624886" y="90516"/>
                    <a:pt x="1613802" y="88669"/>
                  </a:cubicBezTo>
                  <a:cubicBezTo>
                    <a:pt x="1602719" y="81280"/>
                    <a:pt x="1593739" y="68386"/>
                    <a:pt x="1580552" y="66502"/>
                  </a:cubicBezTo>
                  <a:cubicBezTo>
                    <a:pt x="1530635" y="59371"/>
                    <a:pt x="1554644" y="63107"/>
                    <a:pt x="1508508" y="55418"/>
                  </a:cubicBezTo>
                  <a:lnTo>
                    <a:pt x="1475257" y="33251"/>
                  </a:lnTo>
                  <a:cubicBezTo>
                    <a:pt x="1469715" y="29557"/>
                    <a:pt x="1464950" y="24274"/>
                    <a:pt x="1458632" y="22168"/>
                  </a:cubicBezTo>
                  <a:cubicBezTo>
                    <a:pt x="1391629" y="-167"/>
                    <a:pt x="1438279" y="12108"/>
                    <a:pt x="1320086" y="5542"/>
                  </a:cubicBezTo>
                  <a:lnTo>
                    <a:pt x="1225875" y="0"/>
                  </a:lnTo>
                  <a:cubicBezTo>
                    <a:pt x="1183388" y="1847"/>
                    <a:pt x="1140660" y="667"/>
                    <a:pt x="1098413" y="5542"/>
                  </a:cubicBezTo>
                  <a:cubicBezTo>
                    <a:pt x="1023968" y="14132"/>
                    <a:pt x="1134557" y="19549"/>
                    <a:pt x="1065162" y="22168"/>
                  </a:cubicBezTo>
                  <a:cubicBezTo>
                    <a:pt x="972846" y="25651"/>
                    <a:pt x="880435" y="25862"/>
                    <a:pt x="788072" y="27709"/>
                  </a:cubicBezTo>
                  <a:cubicBezTo>
                    <a:pt x="783977" y="28294"/>
                    <a:pt x="706244" y="37935"/>
                    <a:pt x="682777" y="44335"/>
                  </a:cubicBezTo>
                  <a:cubicBezTo>
                    <a:pt x="682749" y="44343"/>
                    <a:pt x="641228" y="58184"/>
                    <a:pt x="632901" y="60960"/>
                  </a:cubicBezTo>
                  <a:lnTo>
                    <a:pt x="616275" y="66502"/>
                  </a:lnTo>
                  <a:cubicBezTo>
                    <a:pt x="610733" y="70197"/>
                    <a:pt x="604360" y="72876"/>
                    <a:pt x="599650" y="77586"/>
                  </a:cubicBezTo>
                  <a:cubicBezTo>
                    <a:pt x="594940" y="82296"/>
                    <a:pt x="595068" y="92766"/>
                    <a:pt x="588566" y="94211"/>
                  </a:cubicBezTo>
                  <a:cubicBezTo>
                    <a:pt x="561034" y="100329"/>
                    <a:pt x="507568" y="99753"/>
                    <a:pt x="472188" y="99753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36166" y="1764890"/>
              <a:ext cx="363944" cy="335153"/>
            </a:xfrm>
            <a:custGeom>
              <a:avLst/>
              <a:gdLst>
                <a:gd name="connsiteX0" fmla="*/ 503133 w 503133"/>
                <a:gd name="connsiteY0" fmla="*/ 0 h 237506"/>
                <a:gd name="connsiteX1" fmla="*/ 503133 w 503133"/>
                <a:gd name="connsiteY1" fmla="*/ 0 h 237506"/>
                <a:gd name="connsiteX2" fmla="*/ 467507 w 503133"/>
                <a:gd name="connsiteY2" fmla="*/ 95003 h 237506"/>
                <a:gd name="connsiteX3" fmla="*/ 431881 w 503133"/>
                <a:gd name="connsiteY3" fmla="*/ 106878 h 237506"/>
                <a:gd name="connsiteX4" fmla="*/ 336878 w 503133"/>
                <a:gd name="connsiteY4" fmla="*/ 118753 h 237506"/>
                <a:gd name="connsiteX5" fmla="*/ 146873 w 503133"/>
                <a:gd name="connsiteY5" fmla="*/ 130629 h 237506"/>
                <a:gd name="connsiteX6" fmla="*/ 99371 w 503133"/>
                <a:gd name="connsiteY6" fmla="*/ 237506 h 237506"/>
                <a:gd name="connsiteX7" fmla="*/ 16244 w 503133"/>
                <a:gd name="connsiteY7" fmla="*/ 213756 h 23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133" h="237506">
                  <a:moveTo>
                    <a:pt x="503133" y="0"/>
                  </a:moveTo>
                  <a:lnTo>
                    <a:pt x="503133" y="0"/>
                  </a:lnTo>
                  <a:cubicBezTo>
                    <a:pt x="491258" y="31668"/>
                    <a:pt x="486268" y="66862"/>
                    <a:pt x="467507" y="95003"/>
                  </a:cubicBezTo>
                  <a:cubicBezTo>
                    <a:pt x="460563" y="105418"/>
                    <a:pt x="444197" y="104639"/>
                    <a:pt x="431881" y="106878"/>
                  </a:cubicBezTo>
                  <a:cubicBezTo>
                    <a:pt x="400482" y="112587"/>
                    <a:pt x="368682" y="116103"/>
                    <a:pt x="336878" y="118753"/>
                  </a:cubicBezTo>
                  <a:cubicBezTo>
                    <a:pt x="273639" y="124023"/>
                    <a:pt x="210208" y="126670"/>
                    <a:pt x="146873" y="130629"/>
                  </a:cubicBezTo>
                  <a:cubicBezTo>
                    <a:pt x="118609" y="215420"/>
                    <a:pt x="137009" y="181050"/>
                    <a:pt x="99371" y="237506"/>
                  </a:cubicBezTo>
                  <a:cubicBezTo>
                    <a:pt x="-1186" y="224937"/>
                    <a:pt x="-18197" y="248197"/>
                    <a:pt x="16244" y="21375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5368683" y="1764891"/>
              <a:ext cx="600800" cy="335152"/>
            </a:xfrm>
            <a:custGeom>
              <a:avLst/>
              <a:gdLst>
                <a:gd name="connsiteX0" fmla="*/ 0 w 617517"/>
                <a:gd name="connsiteY0" fmla="*/ 0 h 273202"/>
                <a:gd name="connsiteX1" fmla="*/ 0 w 617517"/>
                <a:gd name="connsiteY1" fmla="*/ 0 h 273202"/>
                <a:gd name="connsiteX2" fmla="*/ 35626 w 617517"/>
                <a:gd name="connsiteY2" fmla="*/ 95003 h 273202"/>
                <a:gd name="connsiteX3" fmla="*/ 47501 w 617517"/>
                <a:gd name="connsiteY3" fmla="*/ 130629 h 273202"/>
                <a:gd name="connsiteX4" fmla="*/ 83127 w 617517"/>
                <a:gd name="connsiteY4" fmla="*/ 154379 h 273202"/>
                <a:gd name="connsiteX5" fmla="*/ 154379 w 617517"/>
                <a:gd name="connsiteY5" fmla="*/ 142504 h 273202"/>
                <a:gd name="connsiteX6" fmla="*/ 225631 w 617517"/>
                <a:gd name="connsiteY6" fmla="*/ 118754 h 273202"/>
                <a:gd name="connsiteX7" fmla="*/ 368135 w 617517"/>
                <a:gd name="connsiteY7" fmla="*/ 130629 h 273202"/>
                <a:gd name="connsiteX8" fmla="*/ 391886 w 617517"/>
                <a:gd name="connsiteY8" fmla="*/ 201881 h 273202"/>
                <a:gd name="connsiteX9" fmla="*/ 498764 w 617517"/>
                <a:gd name="connsiteY9" fmla="*/ 213756 h 273202"/>
                <a:gd name="connsiteX10" fmla="*/ 581891 w 617517"/>
                <a:gd name="connsiteY10" fmla="*/ 237507 h 273202"/>
                <a:gd name="connsiteX11" fmla="*/ 617517 w 617517"/>
                <a:gd name="connsiteY11" fmla="*/ 273133 h 27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517" h="273202">
                  <a:moveTo>
                    <a:pt x="0" y="0"/>
                  </a:moveTo>
                  <a:lnTo>
                    <a:pt x="0" y="0"/>
                  </a:lnTo>
                  <a:cubicBezTo>
                    <a:pt x="11875" y="31668"/>
                    <a:pt x="24068" y="63218"/>
                    <a:pt x="35626" y="95003"/>
                  </a:cubicBezTo>
                  <a:cubicBezTo>
                    <a:pt x="39904" y="106767"/>
                    <a:pt x="39681" y="120854"/>
                    <a:pt x="47501" y="130629"/>
                  </a:cubicBezTo>
                  <a:cubicBezTo>
                    <a:pt x="56417" y="141774"/>
                    <a:pt x="71252" y="146462"/>
                    <a:pt x="83127" y="154379"/>
                  </a:cubicBezTo>
                  <a:cubicBezTo>
                    <a:pt x="106878" y="150421"/>
                    <a:pt x="131020" y="148344"/>
                    <a:pt x="154379" y="142504"/>
                  </a:cubicBezTo>
                  <a:cubicBezTo>
                    <a:pt x="178667" y="136432"/>
                    <a:pt x="225631" y="118754"/>
                    <a:pt x="225631" y="118754"/>
                  </a:cubicBezTo>
                  <a:cubicBezTo>
                    <a:pt x="273132" y="122712"/>
                    <a:pt x="325501" y="109312"/>
                    <a:pt x="368135" y="130629"/>
                  </a:cubicBezTo>
                  <a:cubicBezTo>
                    <a:pt x="390527" y="141825"/>
                    <a:pt x="367004" y="199116"/>
                    <a:pt x="391886" y="201881"/>
                  </a:cubicBezTo>
                  <a:lnTo>
                    <a:pt x="498764" y="213756"/>
                  </a:lnTo>
                  <a:cubicBezTo>
                    <a:pt x="501871" y="214533"/>
                    <a:pt x="574145" y="231310"/>
                    <a:pt x="581891" y="237507"/>
                  </a:cubicBezTo>
                  <a:cubicBezTo>
                    <a:pt x="630540" y="276427"/>
                    <a:pt x="585073" y="273133"/>
                    <a:pt x="617517" y="27313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6414458" y="2851861"/>
              <a:ext cx="45719" cy="468721"/>
            </a:xfrm>
            <a:custGeom>
              <a:avLst/>
              <a:gdLst>
                <a:gd name="connsiteX0" fmla="*/ 106878 w 106878"/>
                <a:gd name="connsiteY0" fmla="*/ 0 h 700644"/>
                <a:gd name="connsiteX1" fmla="*/ 106878 w 106878"/>
                <a:gd name="connsiteY1" fmla="*/ 0 h 700644"/>
                <a:gd name="connsiteX2" fmla="*/ 71252 w 106878"/>
                <a:gd name="connsiteY2" fmla="*/ 95002 h 700644"/>
                <a:gd name="connsiteX3" fmla="*/ 59376 w 106878"/>
                <a:gd name="connsiteY3" fmla="*/ 130628 h 700644"/>
                <a:gd name="connsiteX4" fmla="*/ 47501 w 106878"/>
                <a:gd name="connsiteY4" fmla="*/ 190005 h 700644"/>
                <a:gd name="connsiteX5" fmla="*/ 23750 w 106878"/>
                <a:gd name="connsiteY5" fmla="*/ 261257 h 700644"/>
                <a:gd name="connsiteX6" fmla="*/ 23750 w 106878"/>
                <a:gd name="connsiteY6" fmla="*/ 415636 h 700644"/>
                <a:gd name="connsiteX7" fmla="*/ 0 w 106878"/>
                <a:gd name="connsiteY7" fmla="*/ 451262 h 700644"/>
                <a:gd name="connsiteX8" fmla="*/ 11875 w 106878"/>
                <a:gd name="connsiteY8" fmla="*/ 486888 h 700644"/>
                <a:gd name="connsiteX9" fmla="*/ 35626 w 106878"/>
                <a:gd name="connsiteY9" fmla="*/ 522514 h 700644"/>
                <a:gd name="connsiteX10" fmla="*/ 35626 w 106878"/>
                <a:gd name="connsiteY10" fmla="*/ 700644 h 70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6878" h="700644">
                  <a:moveTo>
                    <a:pt x="106878" y="0"/>
                  </a:moveTo>
                  <a:lnTo>
                    <a:pt x="106878" y="0"/>
                  </a:lnTo>
                  <a:cubicBezTo>
                    <a:pt x="95003" y="31667"/>
                    <a:pt x="82810" y="63218"/>
                    <a:pt x="71252" y="95002"/>
                  </a:cubicBezTo>
                  <a:cubicBezTo>
                    <a:pt x="66974" y="106766"/>
                    <a:pt x="62412" y="118484"/>
                    <a:pt x="59376" y="130628"/>
                  </a:cubicBezTo>
                  <a:cubicBezTo>
                    <a:pt x="54481" y="150210"/>
                    <a:pt x="52812" y="170532"/>
                    <a:pt x="47501" y="190005"/>
                  </a:cubicBezTo>
                  <a:cubicBezTo>
                    <a:pt x="40914" y="214158"/>
                    <a:pt x="23750" y="261257"/>
                    <a:pt x="23750" y="261257"/>
                  </a:cubicBezTo>
                  <a:cubicBezTo>
                    <a:pt x="31858" y="326115"/>
                    <a:pt x="45852" y="356698"/>
                    <a:pt x="23750" y="415636"/>
                  </a:cubicBezTo>
                  <a:cubicBezTo>
                    <a:pt x="18739" y="429000"/>
                    <a:pt x="7917" y="439387"/>
                    <a:pt x="0" y="451262"/>
                  </a:cubicBezTo>
                  <a:cubicBezTo>
                    <a:pt x="3958" y="463137"/>
                    <a:pt x="6277" y="475692"/>
                    <a:pt x="11875" y="486888"/>
                  </a:cubicBezTo>
                  <a:cubicBezTo>
                    <a:pt x="18258" y="499654"/>
                    <a:pt x="34050" y="508329"/>
                    <a:pt x="35626" y="522514"/>
                  </a:cubicBezTo>
                  <a:cubicBezTo>
                    <a:pt x="42183" y="581527"/>
                    <a:pt x="35626" y="641267"/>
                    <a:pt x="35626" y="70064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63494" y="3515861"/>
              <a:ext cx="375058" cy="180147"/>
            </a:xfrm>
            <a:custGeom>
              <a:avLst/>
              <a:gdLst>
                <a:gd name="connsiteX0" fmla="*/ 0 w 760020"/>
                <a:gd name="connsiteY0" fmla="*/ 12622 h 297796"/>
                <a:gd name="connsiteX1" fmla="*/ 0 w 760020"/>
                <a:gd name="connsiteY1" fmla="*/ 12622 h 297796"/>
                <a:gd name="connsiteX2" fmla="*/ 213755 w 760020"/>
                <a:gd name="connsiteY2" fmla="*/ 12622 h 297796"/>
                <a:gd name="connsiteX3" fmla="*/ 237506 w 760020"/>
                <a:gd name="connsiteY3" fmla="*/ 48248 h 297796"/>
                <a:gd name="connsiteX4" fmla="*/ 344384 w 760020"/>
                <a:gd name="connsiteY4" fmla="*/ 60124 h 297796"/>
                <a:gd name="connsiteX5" fmla="*/ 427511 w 760020"/>
                <a:gd name="connsiteY5" fmla="*/ 83874 h 297796"/>
                <a:gd name="connsiteX6" fmla="*/ 463137 w 760020"/>
                <a:gd name="connsiteY6" fmla="*/ 95750 h 297796"/>
                <a:gd name="connsiteX7" fmla="*/ 486888 w 760020"/>
                <a:gd name="connsiteY7" fmla="*/ 131376 h 297796"/>
                <a:gd name="connsiteX8" fmla="*/ 510639 w 760020"/>
                <a:gd name="connsiteY8" fmla="*/ 214503 h 297796"/>
                <a:gd name="connsiteX9" fmla="*/ 546265 w 760020"/>
                <a:gd name="connsiteY9" fmla="*/ 238253 h 297796"/>
                <a:gd name="connsiteX10" fmla="*/ 629392 w 760020"/>
                <a:gd name="connsiteY10" fmla="*/ 250129 h 297796"/>
                <a:gd name="connsiteX11" fmla="*/ 665018 w 760020"/>
                <a:gd name="connsiteY11" fmla="*/ 262004 h 297796"/>
                <a:gd name="connsiteX12" fmla="*/ 700644 w 760020"/>
                <a:gd name="connsiteY12" fmla="*/ 285755 h 297796"/>
                <a:gd name="connsiteX13" fmla="*/ 760020 w 760020"/>
                <a:gd name="connsiteY13" fmla="*/ 297630 h 297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0020" h="297796">
                  <a:moveTo>
                    <a:pt x="0" y="12622"/>
                  </a:moveTo>
                  <a:lnTo>
                    <a:pt x="0" y="12622"/>
                  </a:lnTo>
                  <a:cubicBezTo>
                    <a:pt x="66703" y="5211"/>
                    <a:pt x="147052" y="-11633"/>
                    <a:pt x="213755" y="12622"/>
                  </a:cubicBezTo>
                  <a:cubicBezTo>
                    <a:pt x="227168" y="17499"/>
                    <a:pt x="224093" y="43370"/>
                    <a:pt x="237506" y="48248"/>
                  </a:cubicBezTo>
                  <a:cubicBezTo>
                    <a:pt x="271193" y="60498"/>
                    <a:pt x="308758" y="56165"/>
                    <a:pt x="344384" y="60124"/>
                  </a:cubicBezTo>
                  <a:cubicBezTo>
                    <a:pt x="429823" y="88603"/>
                    <a:pt x="323106" y="54043"/>
                    <a:pt x="427511" y="83874"/>
                  </a:cubicBezTo>
                  <a:cubicBezTo>
                    <a:pt x="439547" y="87313"/>
                    <a:pt x="451262" y="91791"/>
                    <a:pt x="463137" y="95750"/>
                  </a:cubicBezTo>
                  <a:cubicBezTo>
                    <a:pt x="471054" y="107625"/>
                    <a:pt x="481266" y="118258"/>
                    <a:pt x="486888" y="131376"/>
                  </a:cubicBezTo>
                  <a:cubicBezTo>
                    <a:pt x="488859" y="135976"/>
                    <a:pt x="503526" y="205612"/>
                    <a:pt x="510639" y="214503"/>
                  </a:cubicBezTo>
                  <a:cubicBezTo>
                    <a:pt x="519555" y="225648"/>
                    <a:pt x="532595" y="234152"/>
                    <a:pt x="546265" y="238253"/>
                  </a:cubicBezTo>
                  <a:cubicBezTo>
                    <a:pt x="573075" y="246296"/>
                    <a:pt x="601683" y="246170"/>
                    <a:pt x="629392" y="250129"/>
                  </a:cubicBezTo>
                  <a:cubicBezTo>
                    <a:pt x="641267" y="254087"/>
                    <a:pt x="653822" y="256406"/>
                    <a:pt x="665018" y="262004"/>
                  </a:cubicBezTo>
                  <a:cubicBezTo>
                    <a:pt x="677784" y="268387"/>
                    <a:pt x="687878" y="279372"/>
                    <a:pt x="700644" y="285755"/>
                  </a:cubicBezTo>
                  <a:cubicBezTo>
                    <a:pt x="729401" y="300133"/>
                    <a:pt x="732847" y="297630"/>
                    <a:pt x="760020" y="29763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138552" y="2773117"/>
              <a:ext cx="177606" cy="328136"/>
            </a:xfrm>
            <a:custGeom>
              <a:avLst/>
              <a:gdLst>
                <a:gd name="connsiteX0" fmla="*/ 0 w 201977"/>
                <a:gd name="connsiteY0" fmla="*/ 0 h 383846"/>
                <a:gd name="connsiteX1" fmla="*/ 0 w 201977"/>
                <a:gd name="connsiteY1" fmla="*/ 0 h 383846"/>
                <a:gd name="connsiteX2" fmla="*/ 71252 w 201977"/>
                <a:gd name="connsiteY2" fmla="*/ 178130 h 383846"/>
                <a:gd name="connsiteX3" fmla="*/ 106878 w 201977"/>
                <a:gd name="connsiteY3" fmla="*/ 213756 h 383846"/>
                <a:gd name="connsiteX4" fmla="*/ 154379 w 201977"/>
                <a:gd name="connsiteY4" fmla="*/ 285008 h 383846"/>
                <a:gd name="connsiteX5" fmla="*/ 166255 w 201977"/>
                <a:gd name="connsiteY5" fmla="*/ 356260 h 383846"/>
                <a:gd name="connsiteX6" fmla="*/ 201881 w 201977"/>
                <a:gd name="connsiteY6" fmla="*/ 380011 h 38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977" h="383846">
                  <a:moveTo>
                    <a:pt x="0" y="0"/>
                  </a:moveTo>
                  <a:lnTo>
                    <a:pt x="0" y="0"/>
                  </a:lnTo>
                  <a:cubicBezTo>
                    <a:pt x="17569" y="79062"/>
                    <a:pt x="13185" y="120063"/>
                    <a:pt x="71252" y="178130"/>
                  </a:cubicBezTo>
                  <a:cubicBezTo>
                    <a:pt x="83127" y="190005"/>
                    <a:pt x="96567" y="200499"/>
                    <a:pt x="106878" y="213756"/>
                  </a:cubicBezTo>
                  <a:cubicBezTo>
                    <a:pt x="124403" y="236288"/>
                    <a:pt x="154379" y="285008"/>
                    <a:pt x="154379" y="285008"/>
                  </a:cubicBezTo>
                  <a:cubicBezTo>
                    <a:pt x="158338" y="308759"/>
                    <a:pt x="154309" y="335354"/>
                    <a:pt x="166255" y="356260"/>
                  </a:cubicBezTo>
                  <a:cubicBezTo>
                    <a:pt x="205637" y="425176"/>
                    <a:pt x="201881" y="337974"/>
                    <a:pt x="201881" y="38001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5778982" y="1911927"/>
              <a:ext cx="1682229" cy="953819"/>
            </a:xfrm>
            <a:custGeom>
              <a:avLst/>
              <a:gdLst>
                <a:gd name="connsiteX0" fmla="*/ 632901 w 1913061"/>
                <a:gd name="connsiteY0" fmla="*/ 66502 h 1169324"/>
                <a:gd name="connsiteX1" fmla="*/ 632901 w 1913061"/>
                <a:gd name="connsiteY1" fmla="*/ 66502 h 1169324"/>
                <a:gd name="connsiteX2" fmla="*/ 538690 w 1913061"/>
                <a:gd name="connsiteY2" fmla="*/ 99753 h 1169324"/>
                <a:gd name="connsiteX3" fmla="*/ 455562 w 1913061"/>
                <a:gd name="connsiteY3" fmla="*/ 110837 h 1169324"/>
                <a:gd name="connsiteX4" fmla="*/ 438937 w 1913061"/>
                <a:gd name="connsiteY4" fmla="*/ 116378 h 1169324"/>
                <a:gd name="connsiteX5" fmla="*/ 394602 w 1913061"/>
                <a:gd name="connsiteY5" fmla="*/ 127462 h 1169324"/>
                <a:gd name="connsiteX6" fmla="*/ 361352 w 1913061"/>
                <a:gd name="connsiteY6" fmla="*/ 138546 h 1169324"/>
                <a:gd name="connsiteX7" fmla="*/ 344726 w 1913061"/>
                <a:gd name="connsiteY7" fmla="*/ 155171 h 1169324"/>
                <a:gd name="connsiteX8" fmla="*/ 339184 w 1913061"/>
                <a:gd name="connsiteY8" fmla="*/ 171797 h 1169324"/>
                <a:gd name="connsiteX9" fmla="*/ 305933 w 1913061"/>
                <a:gd name="connsiteY9" fmla="*/ 188422 h 1169324"/>
                <a:gd name="connsiteX10" fmla="*/ 267141 w 1913061"/>
                <a:gd name="connsiteY10" fmla="*/ 232757 h 1169324"/>
                <a:gd name="connsiteX11" fmla="*/ 256057 w 1913061"/>
                <a:gd name="connsiteY11" fmla="*/ 249382 h 1169324"/>
                <a:gd name="connsiteX12" fmla="*/ 222806 w 1913061"/>
                <a:gd name="connsiteY12" fmla="*/ 266008 h 1169324"/>
                <a:gd name="connsiteX13" fmla="*/ 189555 w 1913061"/>
                <a:gd name="connsiteY13" fmla="*/ 277091 h 1169324"/>
                <a:gd name="connsiteX14" fmla="*/ 172930 w 1913061"/>
                <a:gd name="connsiteY14" fmla="*/ 293717 h 1169324"/>
                <a:gd name="connsiteX15" fmla="*/ 150762 w 1913061"/>
                <a:gd name="connsiteY15" fmla="*/ 343593 h 1169324"/>
                <a:gd name="connsiteX16" fmla="*/ 111970 w 1913061"/>
                <a:gd name="connsiteY16" fmla="*/ 354677 h 1169324"/>
                <a:gd name="connsiteX17" fmla="*/ 95344 w 1913061"/>
                <a:gd name="connsiteY17" fmla="*/ 365760 h 1169324"/>
                <a:gd name="connsiteX18" fmla="*/ 84261 w 1913061"/>
                <a:gd name="connsiteY18" fmla="*/ 399011 h 1169324"/>
                <a:gd name="connsiteX19" fmla="*/ 78719 w 1913061"/>
                <a:gd name="connsiteY19" fmla="*/ 415637 h 1169324"/>
                <a:gd name="connsiteX20" fmla="*/ 39926 w 1913061"/>
                <a:gd name="connsiteY20" fmla="*/ 443346 h 1169324"/>
                <a:gd name="connsiteX21" fmla="*/ 28842 w 1913061"/>
                <a:gd name="connsiteY21" fmla="*/ 459971 h 1169324"/>
                <a:gd name="connsiteX22" fmla="*/ 6675 w 1913061"/>
                <a:gd name="connsiteY22" fmla="*/ 509848 h 1169324"/>
                <a:gd name="connsiteX23" fmla="*/ 6675 w 1913061"/>
                <a:gd name="connsiteY23" fmla="*/ 798022 h 1169324"/>
                <a:gd name="connsiteX24" fmla="*/ 17759 w 1913061"/>
                <a:gd name="connsiteY24" fmla="*/ 831273 h 1169324"/>
                <a:gd name="connsiteX25" fmla="*/ 34384 w 1913061"/>
                <a:gd name="connsiteY25" fmla="*/ 908858 h 1169324"/>
                <a:gd name="connsiteX26" fmla="*/ 39926 w 1913061"/>
                <a:gd name="connsiteY26" fmla="*/ 925484 h 1169324"/>
                <a:gd name="connsiteX27" fmla="*/ 56552 w 1913061"/>
                <a:gd name="connsiteY27" fmla="*/ 931026 h 1169324"/>
                <a:gd name="connsiteX28" fmla="*/ 89802 w 1913061"/>
                <a:gd name="connsiteY28" fmla="*/ 953193 h 1169324"/>
                <a:gd name="connsiteX29" fmla="*/ 106428 w 1913061"/>
                <a:gd name="connsiteY29" fmla="*/ 964277 h 1169324"/>
                <a:gd name="connsiteX30" fmla="*/ 123053 w 1913061"/>
                <a:gd name="connsiteY30" fmla="*/ 969818 h 1169324"/>
                <a:gd name="connsiteX31" fmla="*/ 139679 w 1913061"/>
                <a:gd name="connsiteY31" fmla="*/ 980902 h 1169324"/>
                <a:gd name="connsiteX32" fmla="*/ 200639 w 1913061"/>
                <a:gd name="connsiteY32" fmla="*/ 991986 h 1169324"/>
                <a:gd name="connsiteX33" fmla="*/ 217264 w 1913061"/>
                <a:gd name="connsiteY33" fmla="*/ 997528 h 1169324"/>
                <a:gd name="connsiteX34" fmla="*/ 289308 w 1913061"/>
                <a:gd name="connsiteY34" fmla="*/ 1003069 h 1169324"/>
                <a:gd name="connsiteX35" fmla="*/ 322559 w 1913061"/>
                <a:gd name="connsiteY35" fmla="*/ 1025237 h 1169324"/>
                <a:gd name="connsiteX36" fmla="*/ 377977 w 1913061"/>
                <a:gd name="connsiteY36" fmla="*/ 1041862 h 1169324"/>
                <a:gd name="connsiteX37" fmla="*/ 411228 w 1913061"/>
                <a:gd name="connsiteY37" fmla="*/ 1058488 h 1169324"/>
                <a:gd name="connsiteX38" fmla="*/ 527606 w 1913061"/>
                <a:gd name="connsiteY38" fmla="*/ 1064029 h 1169324"/>
                <a:gd name="connsiteX39" fmla="*/ 560857 w 1913061"/>
                <a:gd name="connsiteY39" fmla="*/ 1091738 h 1169324"/>
                <a:gd name="connsiteX40" fmla="*/ 594108 w 1913061"/>
                <a:gd name="connsiteY40" fmla="*/ 1102822 h 1169324"/>
                <a:gd name="connsiteX41" fmla="*/ 627359 w 1913061"/>
                <a:gd name="connsiteY41" fmla="*/ 1124989 h 1169324"/>
                <a:gd name="connsiteX42" fmla="*/ 643984 w 1913061"/>
                <a:gd name="connsiteY42" fmla="*/ 1130531 h 1169324"/>
                <a:gd name="connsiteX43" fmla="*/ 860115 w 1913061"/>
                <a:gd name="connsiteY43" fmla="*/ 1147157 h 1169324"/>
                <a:gd name="connsiteX44" fmla="*/ 882282 w 1913061"/>
                <a:gd name="connsiteY44" fmla="*/ 1152698 h 1169324"/>
                <a:gd name="connsiteX45" fmla="*/ 898908 w 1913061"/>
                <a:gd name="connsiteY45" fmla="*/ 1158240 h 1169324"/>
                <a:gd name="connsiteX46" fmla="*/ 943242 w 1913061"/>
                <a:gd name="connsiteY46" fmla="*/ 1169324 h 1169324"/>
                <a:gd name="connsiteX47" fmla="*/ 1059621 w 1913061"/>
                <a:gd name="connsiteY47" fmla="*/ 1163782 h 1169324"/>
                <a:gd name="connsiteX48" fmla="*/ 1098413 w 1913061"/>
                <a:gd name="connsiteY48" fmla="*/ 1158240 h 1169324"/>
                <a:gd name="connsiteX49" fmla="*/ 1115039 w 1913061"/>
                <a:gd name="connsiteY49" fmla="*/ 1152698 h 1169324"/>
                <a:gd name="connsiteX50" fmla="*/ 1231417 w 1913061"/>
                <a:gd name="connsiteY50" fmla="*/ 1147157 h 1169324"/>
                <a:gd name="connsiteX51" fmla="*/ 1248042 w 1913061"/>
                <a:gd name="connsiteY51" fmla="*/ 1141615 h 1169324"/>
                <a:gd name="connsiteX52" fmla="*/ 1281293 w 1913061"/>
                <a:gd name="connsiteY52" fmla="*/ 1136073 h 1169324"/>
                <a:gd name="connsiteX53" fmla="*/ 1297919 w 1913061"/>
                <a:gd name="connsiteY53" fmla="*/ 1124989 h 1169324"/>
                <a:gd name="connsiteX54" fmla="*/ 1314544 w 1913061"/>
                <a:gd name="connsiteY54" fmla="*/ 1119448 h 1169324"/>
                <a:gd name="connsiteX55" fmla="*/ 1325628 w 1913061"/>
                <a:gd name="connsiteY55" fmla="*/ 1102822 h 1169324"/>
                <a:gd name="connsiteX56" fmla="*/ 1336712 w 1913061"/>
                <a:gd name="connsiteY56" fmla="*/ 1080655 h 1169324"/>
                <a:gd name="connsiteX57" fmla="*/ 1358879 w 1913061"/>
                <a:gd name="connsiteY57" fmla="*/ 1069571 h 1169324"/>
                <a:gd name="connsiteX58" fmla="*/ 1414297 w 1913061"/>
                <a:gd name="connsiteY58" fmla="*/ 1058488 h 1169324"/>
                <a:gd name="connsiteX59" fmla="*/ 1458632 w 1913061"/>
                <a:gd name="connsiteY59" fmla="*/ 1052946 h 1169324"/>
                <a:gd name="connsiteX60" fmla="*/ 1519592 w 1913061"/>
                <a:gd name="connsiteY60" fmla="*/ 1041862 h 1169324"/>
                <a:gd name="connsiteX61" fmla="*/ 1569468 w 1913061"/>
                <a:gd name="connsiteY61" fmla="*/ 1030778 h 1169324"/>
                <a:gd name="connsiteX62" fmla="*/ 1619344 w 1913061"/>
                <a:gd name="connsiteY62" fmla="*/ 1019695 h 1169324"/>
                <a:gd name="connsiteX63" fmla="*/ 1669221 w 1913061"/>
                <a:gd name="connsiteY63" fmla="*/ 980902 h 1169324"/>
                <a:gd name="connsiteX64" fmla="*/ 1674762 w 1913061"/>
                <a:gd name="connsiteY64" fmla="*/ 964277 h 1169324"/>
                <a:gd name="connsiteX65" fmla="*/ 1702472 w 1913061"/>
                <a:gd name="connsiteY65" fmla="*/ 953193 h 1169324"/>
                <a:gd name="connsiteX66" fmla="*/ 1719097 w 1913061"/>
                <a:gd name="connsiteY66" fmla="*/ 942109 h 1169324"/>
                <a:gd name="connsiteX67" fmla="*/ 1730181 w 1913061"/>
                <a:gd name="connsiteY67" fmla="*/ 925484 h 1169324"/>
                <a:gd name="connsiteX68" fmla="*/ 1735722 w 1913061"/>
                <a:gd name="connsiteY68" fmla="*/ 908858 h 1169324"/>
                <a:gd name="connsiteX69" fmla="*/ 1746806 w 1913061"/>
                <a:gd name="connsiteY69" fmla="*/ 881149 h 1169324"/>
                <a:gd name="connsiteX70" fmla="*/ 1757890 w 1913061"/>
                <a:gd name="connsiteY70" fmla="*/ 864524 h 1169324"/>
                <a:gd name="connsiteX71" fmla="*/ 1791141 w 1913061"/>
                <a:gd name="connsiteY71" fmla="*/ 842357 h 1169324"/>
                <a:gd name="connsiteX72" fmla="*/ 1802224 w 1913061"/>
                <a:gd name="connsiteY72" fmla="*/ 825731 h 1169324"/>
                <a:gd name="connsiteX73" fmla="*/ 1813308 w 1913061"/>
                <a:gd name="connsiteY73" fmla="*/ 786938 h 1169324"/>
                <a:gd name="connsiteX74" fmla="*/ 1818850 w 1913061"/>
                <a:gd name="connsiteY74" fmla="*/ 770313 h 1169324"/>
                <a:gd name="connsiteX75" fmla="*/ 1824392 w 1913061"/>
                <a:gd name="connsiteY75" fmla="*/ 692728 h 1169324"/>
                <a:gd name="connsiteX76" fmla="*/ 1829933 w 1913061"/>
                <a:gd name="connsiteY76" fmla="*/ 676102 h 1169324"/>
                <a:gd name="connsiteX77" fmla="*/ 1846559 w 1913061"/>
                <a:gd name="connsiteY77" fmla="*/ 659477 h 1169324"/>
                <a:gd name="connsiteX78" fmla="*/ 1874268 w 1913061"/>
                <a:gd name="connsiteY78" fmla="*/ 604058 h 1169324"/>
                <a:gd name="connsiteX79" fmla="*/ 1885352 w 1913061"/>
                <a:gd name="connsiteY79" fmla="*/ 554182 h 1169324"/>
                <a:gd name="connsiteX80" fmla="*/ 1896435 w 1913061"/>
                <a:gd name="connsiteY80" fmla="*/ 504306 h 1169324"/>
                <a:gd name="connsiteX81" fmla="*/ 1901977 w 1913061"/>
                <a:gd name="connsiteY81" fmla="*/ 465513 h 1169324"/>
                <a:gd name="connsiteX82" fmla="*/ 1913061 w 1913061"/>
                <a:gd name="connsiteY82" fmla="*/ 432262 h 1169324"/>
                <a:gd name="connsiteX83" fmla="*/ 1907519 w 1913061"/>
                <a:gd name="connsiteY83" fmla="*/ 304800 h 1169324"/>
                <a:gd name="connsiteX84" fmla="*/ 1896435 w 1913061"/>
                <a:gd name="connsiteY84" fmla="*/ 271549 h 1169324"/>
                <a:gd name="connsiteX85" fmla="*/ 1863184 w 1913061"/>
                <a:gd name="connsiteY85" fmla="*/ 249382 h 1169324"/>
                <a:gd name="connsiteX86" fmla="*/ 1846559 w 1913061"/>
                <a:gd name="connsiteY86" fmla="*/ 199506 h 1169324"/>
                <a:gd name="connsiteX87" fmla="*/ 1841017 w 1913061"/>
                <a:gd name="connsiteY87" fmla="*/ 182880 h 1169324"/>
                <a:gd name="connsiteX88" fmla="*/ 1824392 w 1913061"/>
                <a:gd name="connsiteY88" fmla="*/ 177338 h 1169324"/>
                <a:gd name="connsiteX89" fmla="*/ 1785599 w 1913061"/>
                <a:gd name="connsiteY89" fmla="*/ 144088 h 1169324"/>
                <a:gd name="connsiteX90" fmla="*/ 1768973 w 1913061"/>
                <a:gd name="connsiteY90" fmla="*/ 110837 h 1169324"/>
                <a:gd name="connsiteX91" fmla="*/ 1730181 w 1913061"/>
                <a:gd name="connsiteY91" fmla="*/ 105295 h 1169324"/>
                <a:gd name="connsiteX92" fmla="*/ 1647053 w 1913061"/>
                <a:gd name="connsiteY92" fmla="*/ 94211 h 1169324"/>
                <a:gd name="connsiteX93" fmla="*/ 1613802 w 1913061"/>
                <a:gd name="connsiteY93" fmla="*/ 88669 h 1169324"/>
                <a:gd name="connsiteX94" fmla="*/ 1580552 w 1913061"/>
                <a:gd name="connsiteY94" fmla="*/ 66502 h 1169324"/>
                <a:gd name="connsiteX95" fmla="*/ 1508508 w 1913061"/>
                <a:gd name="connsiteY95" fmla="*/ 55418 h 1169324"/>
                <a:gd name="connsiteX96" fmla="*/ 1475257 w 1913061"/>
                <a:gd name="connsiteY96" fmla="*/ 33251 h 1169324"/>
                <a:gd name="connsiteX97" fmla="*/ 1458632 w 1913061"/>
                <a:gd name="connsiteY97" fmla="*/ 22168 h 1169324"/>
                <a:gd name="connsiteX98" fmla="*/ 1320086 w 1913061"/>
                <a:gd name="connsiteY98" fmla="*/ 5542 h 1169324"/>
                <a:gd name="connsiteX99" fmla="*/ 1225875 w 1913061"/>
                <a:gd name="connsiteY99" fmla="*/ 0 h 1169324"/>
                <a:gd name="connsiteX100" fmla="*/ 1098413 w 1913061"/>
                <a:gd name="connsiteY100" fmla="*/ 5542 h 1169324"/>
                <a:gd name="connsiteX101" fmla="*/ 1065162 w 1913061"/>
                <a:gd name="connsiteY101" fmla="*/ 22168 h 1169324"/>
                <a:gd name="connsiteX102" fmla="*/ 788072 w 1913061"/>
                <a:gd name="connsiteY102" fmla="*/ 27709 h 1169324"/>
                <a:gd name="connsiteX103" fmla="*/ 682777 w 1913061"/>
                <a:gd name="connsiteY103" fmla="*/ 44335 h 1169324"/>
                <a:gd name="connsiteX104" fmla="*/ 632901 w 1913061"/>
                <a:gd name="connsiteY104" fmla="*/ 60960 h 1169324"/>
                <a:gd name="connsiteX105" fmla="*/ 616275 w 1913061"/>
                <a:gd name="connsiteY105" fmla="*/ 66502 h 1169324"/>
                <a:gd name="connsiteX106" fmla="*/ 599650 w 1913061"/>
                <a:gd name="connsiteY106" fmla="*/ 77586 h 1169324"/>
                <a:gd name="connsiteX107" fmla="*/ 588566 w 1913061"/>
                <a:gd name="connsiteY107" fmla="*/ 94211 h 1169324"/>
                <a:gd name="connsiteX108" fmla="*/ 472188 w 1913061"/>
                <a:gd name="connsiteY108" fmla="*/ 99753 h 1169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913061" h="1169324">
                  <a:moveTo>
                    <a:pt x="632901" y="66502"/>
                  </a:moveTo>
                  <a:lnTo>
                    <a:pt x="632901" y="66502"/>
                  </a:lnTo>
                  <a:lnTo>
                    <a:pt x="538690" y="99753"/>
                  </a:lnTo>
                  <a:cubicBezTo>
                    <a:pt x="503319" y="112133"/>
                    <a:pt x="518906" y="105558"/>
                    <a:pt x="455562" y="110837"/>
                  </a:cubicBezTo>
                  <a:cubicBezTo>
                    <a:pt x="450020" y="112684"/>
                    <a:pt x="444573" y="114841"/>
                    <a:pt x="438937" y="116378"/>
                  </a:cubicBezTo>
                  <a:cubicBezTo>
                    <a:pt x="424241" y="120386"/>
                    <a:pt x="409053" y="122645"/>
                    <a:pt x="394602" y="127462"/>
                  </a:cubicBezTo>
                  <a:lnTo>
                    <a:pt x="361352" y="138546"/>
                  </a:lnTo>
                  <a:cubicBezTo>
                    <a:pt x="355810" y="144088"/>
                    <a:pt x="349073" y="148650"/>
                    <a:pt x="344726" y="155171"/>
                  </a:cubicBezTo>
                  <a:cubicBezTo>
                    <a:pt x="341485" y="160032"/>
                    <a:pt x="342833" y="167235"/>
                    <a:pt x="339184" y="171797"/>
                  </a:cubicBezTo>
                  <a:cubicBezTo>
                    <a:pt x="331372" y="181563"/>
                    <a:pt x="316884" y="184772"/>
                    <a:pt x="305933" y="188422"/>
                  </a:cubicBezTo>
                  <a:cubicBezTo>
                    <a:pt x="278224" y="206896"/>
                    <a:pt x="293004" y="193963"/>
                    <a:pt x="267141" y="232757"/>
                  </a:cubicBezTo>
                  <a:cubicBezTo>
                    <a:pt x="263446" y="238299"/>
                    <a:pt x="262376" y="247276"/>
                    <a:pt x="256057" y="249382"/>
                  </a:cubicBezTo>
                  <a:cubicBezTo>
                    <a:pt x="195413" y="269598"/>
                    <a:pt x="287279" y="237354"/>
                    <a:pt x="222806" y="266008"/>
                  </a:cubicBezTo>
                  <a:cubicBezTo>
                    <a:pt x="212130" y="270753"/>
                    <a:pt x="189555" y="277091"/>
                    <a:pt x="189555" y="277091"/>
                  </a:cubicBezTo>
                  <a:cubicBezTo>
                    <a:pt x="184013" y="282633"/>
                    <a:pt x="176736" y="286866"/>
                    <a:pt x="172930" y="293717"/>
                  </a:cubicBezTo>
                  <a:cubicBezTo>
                    <a:pt x="165478" y="307130"/>
                    <a:pt x="165056" y="332158"/>
                    <a:pt x="150762" y="343593"/>
                  </a:cubicBezTo>
                  <a:cubicBezTo>
                    <a:pt x="147148" y="346484"/>
                    <a:pt x="113419" y="354315"/>
                    <a:pt x="111970" y="354677"/>
                  </a:cubicBezTo>
                  <a:cubicBezTo>
                    <a:pt x="106428" y="358371"/>
                    <a:pt x="98874" y="360112"/>
                    <a:pt x="95344" y="365760"/>
                  </a:cubicBezTo>
                  <a:cubicBezTo>
                    <a:pt x="89152" y="375667"/>
                    <a:pt x="87955" y="387927"/>
                    <a:pt x="84261" y="399011"/>
                  </a:cubicBezTo>
                  <a:cubicBezTo>
                    <a:pt x="82414" y="404553"/>
                    <a:pt x="82850" y="411506"/>
                    <a:pt x="78719" y="415637"/>
                  </a:cubicBezTo>
                  <a:cubicBezTo>
                    <a:pt x="56251" y="438103"/>
                    <a:pt x="69103" y="428757"/>
                    <a:pt x="39926" y="443346"/>
                  </a:cubicBezTo>
                  <a:cubicBezTo>
                    <a:pt x="36231" y="448888"/>
                    <a:pt x="31547" y="453885"/>
                    <a:pt x="28842" y="459971"/>
                  </a:cubicBezTo>
                  <a:cubicBezTo>
                    <a:pt x="2461" y="519329"/>
                    <a:pt x="31760" y="472220"/>
                    <a:pt x="6675" y="509848"/>
                  </a:cubicBezTo>
                  <a:cubicBezTo>
                    <a:pt x="-73" y="631307"/>
                    <a:pt x="-4147" y="653730"/>
                    <a:pt x="6675" y="798022"/>
                  </a:cubicBezTo>
                  <a:cubicBezTo>
                    <a:pt x="7549" y="809673"/>
                    <a:pt x="17759" y="831273"/>
                    <a:pt x="17759" y="831273"/>
                  </a:cubicBezTo>
                  <a:cubicBezTo>
                    <a:pt x="24750" y="887200"/>
                    <a:pt x="18592" y="861480"/>
                    <a:pt x="34384" y="908858"/>
                  </a:cubicBezTo>
                  <a:cubicBezTo>
                    <a:pt x="36231" y="914400"/>
                    <a:pt x="34384" y="923637"/>
                    <a:pt x="39926" y="925484"/>
                  </a:cubicBezTo>
                  <a:cubicBezTo>
                    <a:pt x="45468" y="927331"/>
                    <a:pt x="51445" y="928189"/>
                    <a:pt x="56552" y="931026"/>
                  </a:cubicBezTo>
                  <a:cubicBezTo>
                    <a:pt x="68196" y="937495"/>
                    <a:pt x="78719" y="945804"/>
                    <a:pt x="89802" y="953193"/>
                  </a:cubicBezTo>
                  <a:cubicBezTo>
                    <a:pt x="95344" y="956888"/>
                    <a:pt x="100109" y="962171"/>
                    <a:pt x="106428" y="964277"/>
                  </a:cubicBezTo>
                  <a:lnTo>
                    <a:pt x="123053" y="969818"/>
                  </a:lnTo>
                  <a:cubicBezTo>
                    <a:pt x="128595" y="973513"/>
                    <a:pt x="133722" y="977923"/>
                    <a:pt x="139679" y="980902"/>
                  </a:cubicBezTo>
                  <a:cubicBezTo>
                    <a:pt x="156765" y="989445"/>
                    <a:pt x="185354" y="990075"/>
                    <a:pt x="200639" y="991986"/>
                  </a:cubicBezTo>
                  <a:cubicBezTo>
                    <a:pt x="206181" y="993833"/>
                    <a:pt x="211468" y="996803"/>
                    <a:pt x="217264" y="997528"/>
                  </a:cubicBezTo>
                  <a:cubicBezTo>
                    <a:pt x="241164" y="1000515"/>
                    <a:pt x="266015" y="996939"/>
                    <a:pt x="289308" y="1003069"/>
                  </a:cubicBezTo>
                  <a:cubicBezTo>
                    <a:pt x="302190" y="1006459"/>
                    <a:pt x="309636" y="1022007"/>
                    <a:pt x="322559" y="1025237"/>
                  </a:cubicBezTo>
                  <a:cubicBezTo>
                    <a:pt x="334953" y="1028335"/>
                    <a:pt x="369879" y="1036463"/>
                    <a:pt x="377977" y="1041862"/>
                  </a:cubicBezTo>
                  <a:cubicBezTo>
                    <a:pt x="388252" y="1048712"/>
                    <a:pt x="398116" y="1057395"/>
                    <a:pt x="411228" y="1058488"/>
                  </a:cubicBezTo>
                  <a:cubicBezTo>
                    <a:pt x="449930" y="1061713"/>
                    <a:pt x="488813" y="1062182"/>
                    <a:pt x="527606" y="1064029"/>
                  </a:cubicBezTo>
                  <a:cubicBezTo>
                    <a:pt x="538047" y="1074470"/>
                    <a:pt x="546968" y="1085565"/>
                    <a:pt x="560857" y="1091738"/>
                  </a:cubicBezTo>
                  <a:cubicBezTo>
                    <a:pt x="571533" y="1096483"/>
                    <a:pt x="594108" y="1102822"/>
                    <a:pt x="594108" y="1102822"/>
                  </a:cubicBezTo>
                  <a:cubicBezTo>
                    <a:pt x="605192" y="1110211"/>
                    <a:pt x="614722" y="1120776"/>
                    <a:pt x="627359" y="1124989"/>
                  </a:cubicBezTo>
                  <a:cubicBezTo>
                    <a:pt x="632901" y="1126836"/>
                    <a:pt x="638201" y="1129705"/>
                    <a:pt x="643984" y="1130531"/>
                  </a:cubicBezTo>
                  <a:cubicBezTo>
                    <a:pt x="736218" y="1143708"/>
                    <a:pt x="763855" y="1142573"/>
                    <a:pt x="860115" y="1147157"/>
                  </a:cubicBezTo>
                  <a:cubicBezTo>
                    <a:pt x="867504" y="1149004"/>
                    <a:pt x="874959" y="1150606"/>
                    <a:pt x="882282" y="1152698"/>
                  </a:cubicBezTo>
                  <a:cubicBezTo>
                    <a:pt x="887899" y="1154303"/>
                    <a:pt x="893272" y="1156703"/>
                    <a:pt x="898908" y="1158240"/>
                  </a:cubicBezTo>
                  <a:cubicBezTo>
                    <a:pt x="913604" y="1162248"/>
                    <a:pt x="943242" y="1169324"/>
                    <a:pt x="943242" y="1169324"/>
                  </a:cubicBezTo>
                  <a:cubicBezTo>
                    <a:pt x="982035" y="1167477"/>
                    <a:pt x="1020883" y="1166549"/>
                    <a:pt x="1059621" y="1163782"/>
                  </a:cubicBezTo>
                  <a:cubicBezTo>
                    <a:pt x="1072650" y="1162851"/>
                    <a:pt x="1085605" y="1160802"/>
                    <a:pt x="1098413" y="1158240"/>
                  </a:cubicBezTo>
                  <a:cubicBezTo>
                    <a:pt x="1104141" y="1157094"/>
                    <a:pt x="1109217" y="1153183"/>
                    <a:pt x="1115039" y="1152698"/>
                  </a:cubicBezTo>
                  <a:cubicBezTo>
                    <a:pt x="1153741" y="1149473"/>
                    <a:pt x="1192624" y="1149004"/>
                    <a:pt x="1231417" y="1147157"/>
                  </a:cubicBezTo>
                  <a:cubicBezTo>
                    <a:pt x="1236959" y="1145310"/>
                    <a:pt x="1242340" y="1142882"/>
                    <a:pt x="1248042" y="1141615"/>
                  </a:cubicBezTo>
                  <a:cubicBezTo>
                    <a:pt x="1259011" y="1139177"/>
                    <a:pt x="1270633" y="1139626"/>
                    <a:pt x="1281293" y="1136073"/>
                  </a:cubicBezTo>
                  <a:cubicBezTo>
                    <a:pt x="1287612" y="1133967"/>
                    <a:pt x="1291961" y="1127968"/>
                    <a:pt x="1297919" y="1124989"/>
                  </a:cubicBezTo>
                  <a:cubicBezTo>
                    <a:pt x="1303144" y="1122377"/>
                    <a:pt x="1309002" y="1121295"/>
                    <a:pt x="1314544" y="1119448"/>
                  </a:cubicBezTo>
                  <a:cubicBezTo>
                    <a:pt x="1318239" y="1113906"/>
                    <a:pt x="1322323" y="1108605"/>
                    <a:pt x="1325628" y="1102822"/>
                  </a:cubicBezTo>
                  <a:cubicBezTo>
                    <a:pt x="1329727" y="1095649"/>
                    <a:pt x="1330870" y="1086497"/>
                    <a:pt x="1336712" y="1080655"/>
                  </a:cubicBezTo>
                  <a:cubicBezTo>
                    <a:pt x="1342554" y="1074813"/>
                    <a:pt x="1351286" y="1072825"/>
                    <a:pt x="1358879" y="1069571"/>
                  </a:cubicBezTo>
                  <a:cubicBezTo>
                    <a:pt x="1377894" y="1061421"/>
                    <a:pt x="1392086" y="1061449"/>
                    <a:pt x="1414297" y="1058488"/>
                  </a:cubicBezTo>
                  <a:lnTo>
                    <a:pt x="1458632" y="1052946"/>
                  </a:lnTo>
                  <a:cubicBezTo>
                    <a:pt x="1501190" y="1042306"/>
                    <a:pt x="1460021" y="1051791"/>
                    <a:pt x="1519592" y="1041862"/>
                  </a:cubicBezTo>
                  <a:cubicBezTo>
                    <a:pt x="1553034" y="1036288"/>
                    <a:pt x="1539566" y="1037423"/>
                    <a:pt x="1569468" y="1030778"/>
                  </a:cubicBezTo>
                  <a:cubicBezTo>
                    <a:pt x="1632787" y="1016708"/>
                    <a:pt x="1565283" y="1033211"/>
                    <a:pt x="1619344" y="1019695"/>
                  </a:cubicBezTo>
                  <a:cubicBezTo>
                    <a:pt x="1659116" y="993181"/>
                    <a:pt x="1643176" y="1006947"/>
                    <a:pt x="1669221" y="980902"/>
                  </a:cubicBezTo>
                  <a:cubicBezTo>
                    <a:pt x="1671068" y="975360"/>
                    <a:pt x="1670275" y="968017"/>
                    <a:pt x="1674762" y="964277"/>
                  </a:cubicBezTo>
                  <a:cubicBezTo>
                    <a:pt x="1682404" y="957908"/>
                    <a:pt x="1693574" y="957642"/>
                    <a:pt x="1702472" y="953193"/>
                  </a:cubicBezTo>
                  <a:cubicBezTo>
                    <a:pt x="1708429" y="950214"/>
                    <a:pt x="1713555" y="945804"/>
                    <a:pt x="1719097" y="942109"/>
                  </a:cubicBezTo>
                  <a:cubicBezTo>
                    <a:pt x="1722792" y="936567"/>
                    <a:pt x="1727202" y="931441"/>
                    <a:pt x="1730181" y="925484"/>
                  </a:cubicBezTo>
                  <a:cubicBezTo>
                    <a:pt x="1732793" y="920259"/>
                    <a:pt x="1733671" y="914328"/>
                    <a:pt x="1735722" y="908858"/>
                  </a:cubicBezTo>
                  <a:cubicBezTo>
                    <a:pt x="1739215" y="899543"/>
                    <a:pt x="1742357" y="890047"/>
                    <a:pt x="1746806" y="881149"/>
                  </a:cubicBezTo>
                  <a:cubicBezTo>
                    <a:pt x="1749785" y="875192"/>
                    <a:pt x="1752877" y="868910"/>
                    <a:pt x="1757890" y="864524"/>
                  </a:cubicBezTo>
                  <a:cubicBezTo>
                    <a:pt x="1767915" y="855752"/>
                    <a:pt x="1791141" y="842357"/>
                    <a:pt x="1791141" y="842357"/>
                  </a:cubicBezTo>
                  <a:cubicBezTo>
                    <a:pt x="1794835" y="836815"/>
                    <a:pt x="1799245" y="831688"/>
                    <a:pt x="1802224" y="825731"/>
                  </a:cubicBezTo>
                  <a:cubicBezTo>
                    <a:pt x="1806654" y="816870"/>
                    <a:pt x="1810939" y="795228"/>
                    <a:pt x="1813308" y="786938"/>
                  </a:cubicBezTo>
                  <a:cubicBezTo>
                    <a:pt x="1814913" y="781321"/>
                    <a:pt x="1817003" y="775855"/>
                    <a:pt x="1818850" y="770313"/>
                  </a:cubicBezTo>
                  <a:cubicBezTo>
                    <a:pt x="1820697" y="744451"/>
                    <a:pt x="1821363" y="718478"/>
                    <a:pt x="1824392" y="692728"/>
                  </a:cubicBezTo>
                  <a:cubicBezTo>
                    <a:pt x="1825075" y="686926"/>
                    <a:pt x="1826693" y="680963"/>
                    <a:pt x="1829933" y="676102"/>
                  </a:cubicBezTo>
                  <a:cubicBezTo>
                    <a:pt x="1834280" y="669581"/>
                    <a:pt x="1841017" y="665019"/>
                    <a:pt x="1846559" y="659477"/>
                  </a:cubicBezTo>
                  <a:cubicBezTo>
                    <a:pt x="1860563" y="617463"/>
                    <a:pt x="1850632" y="635573"/>
                    <a:pt x="1874268" y="604058"/>
                  </a:cubicBezTo>
                  <a:cubicBezTo>
                    <a:pt x="1885053" y="571706"/>
                    <a:pt x="1875601" y="602941"/>
                    <a:pt x="1885352" y="554182"/>
                  </a:cubicBezTo>
                  <a:cubicBezTo>
                    <a:pt x="1895312" y="504378"/>
                    <a:pt x="1886759" y="562361"/>
                    <a:pt x="1896435" y="504306"/>
                  </a:cubicBezTo>
                  <a:cubicBezTo>
                    <a:pt x="1898582" y="491421"/>
                    <a:pt x="1899040" y="478241"/>
                    <a:pt x="1901977" y="465513"/>
                  </a:cubicBezTo>
                  <a:cubicBezTo>
                    <a:pt x="1904604" y="454129"/>
                    <a:pt x="1913061" y="432262"/>
                    <a:pt x="1913061" y="432262"/>
                  </a:cubicBezTo>
                  <a:cubicBezTo>
                    <a:pt x="1911214" y="389775"/>
                    <a:pt x="1911895" y="347102"/>
                    <a:pt x="1907519" y="304800"/>
                  </a:cubicBezTo>
                  <a:cubicBezTo>
                    <a:pt x="1906317" y="293179"/>
                    <a:pt x="1906156" y="278030"/>
                    <a:pt x="1896435" y="271549"/>
                  </a:cubicBezTo>
                  <a:lnTo>
                    <a:pt x="1863184" y="249382"/>
                  </a:lnTo>
                  <a:lnTo>
                    <a:pt x="1846559" y="199506"/>
                  </a:lnTo>
                  <a:cubicBezTo>
                    <a:pt x="1844712" y="193964"/>
                    <a:pt x="1846559" y="184727"/>
                    <a:pt x="1841017" y="182880"/>
                  </a:cubicBezTo>
                  <a:lnTo>
                    <a:pt x="1824392" y="177338"/>
                  </a:lnTo>
                  <a:cubicBezTo>
                    <a:pt x="1814147" y="169655"/>
                    <a:pt x="1793318" y="155667"/>
                    <a:pt x="1785599" y="144088"/>
                  </a:cubicBezTo>
                  <a:cubicBezTo>
                    <a:pt x="1779645" y="135157"/>
                    <a:pt x="1781366" y="116345"/>
                    <a:pt x="1768973" y="110837"/>
                  </a:cubicBezTo>
                  <a:cubicBezTo>
                    <a:pt x="1757037" y="105532"/>
                    <a:pt x="1743112" y="107142"/>
                    <a:pt x="1730181" y="105295"/>
                  </a:cubicBezTo>
                  <a:cubicBezTo>
                    <a:pt x="1690078" y="91927"/>
                    <a:pt x="1728417" y="103252"/>
                    <a:pt x="1647053" y="94211"/>
                  </a:cubicBezTo>
                  <a:cubicBezTo>
                    <a:pt x="1635885" y="92970"/>
                    <a:pt x="1624886" y="90516"/>
                    <a:pt x="1613802" y="88669"/>
                  </a:cubicBezTo>
                  <a:cubicBezTo>
                    <a:pt x="1602719" y="81280"/>
                    <a:pt x="1593739" y="68386"/>
                    <a:pt x="1580552" y="66502"/>
                  </a:cubicBezTo>
                  <a:cubicBezTo>
                    <a:pt x="1530635" y="59371"/>
                    <a:pt x="1554644" y="63107"/>
                    <a:pt x="1508508" y="55418"/>
                  </a:cubicBezTo>
                  <a:lnTo>
                    <a:pt x="1475257" y="33251"/>
                  </a:lnTo>
                  <a:cubicBezTo>
                    <a:pt x="1469715" y="29557"/>
                    <a:pt x="1464950" y="24274"/>
                    <a:pt x="1458632" y="22168"/>
                  </a:cubicBezTo>
                  <a:cubicBezTo>
                    <a:pt x="1391629" y="-167"/>
                    <a:pt x="1438279" y="12108"/>
                    <a:pt x="1320086" y="5542"/>
                  </a:cubicBezTo>
                  <a:lnTo>
                    <a:pt x="1225875" y="0"/>
                  </a:lnTo>
                  <a:cubicBezTo>
                    <a:pt x="1183388" y="1847"/>
                    <a:pt x="1140660" y="667"/>
                    <a:pt x="1098413" y="5542"/>
                  </a:cubicBezTo>
                  <a:cubicBezTo>
                    <a:pt x="1023968" y="14132"/>
                    <a:pt x="1134557" y="19549"/>
                    <a:pt x="1065162" y="22168"/>
                  </a:cubicBezTo>
                  <a:cubicBezTo>
                    <a:pt x="972846" y="25651"/>
                    <a:pt x="880435" y="25862"/>
                    <a:pt x="788072" y="27709"/>
                  </a:cubicBezTo>
                  <a:cubicBezTo>
                    <a:pt x="783977" y="28294"/>
                    <a:pt x="706244" y="37935"/>
                    <a:pt x="682777" y="44335"/>
                  </a:cubicBezTo>
                  <a:cubicBezTo>
                    <a:pt x="682749" y="44343"/>
                    <a:pt x="641228" y="58184"/>
                    <a:pt x="632901" y="60960"/>
                  </a:cubicBezTo>
                  <a:lnTo>
                    <a:pt x="616275" y="66502"/>
                  </a:lnTo>
                  <a:cubicBezTo>
                    <a:pt x="610733" y="70197"/>
                    <a:pt x="604360" y="72876"/>
                    <a:pt x="599650" y="77586"/>
                  </a:cubicBezTo>
                  <a:cubicBezTo>
                    <a:pt x="594940" y="82296"/>
                    <a:pt x="595068" y="92766"/>
                    <a:pt x="588566" y="94211"/>
                  </a:cubicBezTo>
                  <a:cubicBezTo>
                    <a:pt x="561034" y="100329"/>
                    <a:pt x="507568" y="99753"/>
                    <a:pt x="472188" y="99753"/>
                  </a:cubicBezTo>
                </a:path>
              </a:pathLst>
            </a:custGeom>
            <a:pattFill prst="dk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5834243" y="1947368"/>
              <a:ext cx="1594652" cy="871956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 rot="5400000">
              <a:off x="5379489" y="3198278"/>
              <a:ext cx="557506" cy="543007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pattFill prst="dk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 rot="5400000">
              <a:off x="5383045" y="3250027"/>
              <a:ext cx="524301" cy="469992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 rot="5400000">
              <a:off x="5957343" y="3525748"/>
              <a:ext cx="1118820" cy="638949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pattFill prst="dk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5400000">
              <a:off x="5954921" y="3560828"/>
              <a:ext cx="1056660" cy="571944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5400000">
              <a:off x="7066493" y="3052400"/>
              <a:ext cx="745982" cy="858891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  <a:pattFill prst="dkDn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 rot="5400000">
              <a:off x="7121937" y="3067748"/>
              <a:ext cx="642620" cy="804067"/>
            </a:xfrm>
            <a:custGeom>
              <a:avLst/>
              <a:gdLst>
                <a:gd name="connsiteX0" fmla="*/ 139046 w 1813467"/>
                <a:gd name="connsiteY0" fmla="*/ 344571 h 1068965"/>
                <a:gd name="connsiteX1" fmla="*/ 139046 w 1813467"/>
                <a:gd name="connsiteY1" fmla="*/ 344571 h 1068965"/>
                <a:gd name="connsiteX2" fmla="*/ 234049 w 1813467"/>
                <a:gd name="connsiteY2" fmla="*/ 261443 h 1068965"/>
                <a:gd name="connsiteX3" fmla="*/ 269675 w 1813467"/>
                <a:gd name="connsiteY3" fmla="*/ 213942 h 1068965"/>
                <a:gd name="connsiteX4" fmla="*/ 305301 w 1813467"/>
                <a:gd name="connsiteY4" fmla="*/ 190191 h 1068965"/>
                <a:gd name="connsiteX5" fmla="*/ 352802 w 1813467"/>
                <a:gd name="connsiteY5" fmla="*/ 130815 h 1068965"/>
                <a:gd name="connsiteX6" fmla="*/ 400303 w 1813467"/>
                <a:gd name="connsiteY6" fmla="*/ 107064 h 1068965"/>
                <a:gd name="connsiteX7" fmla="*/ 495306 w 1813467"/>
                <a:gd name="connsiteY7" fmla="*/ 71438 h 1068965"/>
                <a:gd name="connsiteX8" fmla="*/ 554683 w 1813467"/>
                <a:gd name="connsiteY8" fmla="*/ 59563 h 1068965"/>
                <a:gd name="connsiteX9" fmla="*/ 602184 w 1813467"/>
                <a:gd name="connsiteY9" fmla="*/ 47688 h 1068965"/>
                <a:gd name="connsiteX10" fmla="*/ 637810 w 1813467"/>
                <a:gd name="connsiteY10" fmla="*/ 35812 h 1068965"/>
                <a:gd name="connsiteX11" fmla="*/ 804064 w 1813467"/>
                <a:gd name="connsiteY11" fmla="*/ 23937 h 1068965"/>
                <a:gd name="connsiteX12" fmla="*/ 922818 w 1813467"/>
                <a:gd name="connsiteY12" fmla="*/ 12062 h 1068965"/>
                <a:gd name="connsiteX13" fmla="*/ 958444 w 1813467"/>
                <a:gd name="connsiteY13" fmla="*/ 186 h 1068965"/>
                <a:gd name="connsiteX14" fmla="*/ 1433457 w 1813467"/>
                <a:gd name="connsiteY14" fmla="*/ 23937 h 1068965"/>
                <a:gd name="connsiteX15" fmla="*/ 1457207 w 1813467"/>
                <a:gd name="connsiteY15" fmla="*/ 59563 h 1068965"/>
                <a:gd name="connsiteX16" fmla="*/ 1492833 w 1813467"/>
                <a:gd name="connsiteY16" fmla="*/ 83314 h 1068965"/>
                <a:gd name="connsiteX17" fmla="*/ 1623462 w 1813467"/>
                <a:gd name="connsiteY17" fmla="*/ 107064 h 1068965"/>
                <a:gd name="connsiteX18" fmla="*/ 1694714 w 1813467"/>
                <a:gd name="connsiteY18" fmla="*/ 130815 h 1068965"/>
                <a:gd name="connsiteX19" fmla="*/ 1730340 w 1813467"/>
                <a:gd name="connsiteY19" fmla="*/ 142690 h 1068965"/>
                <a:gd name="connsiteX20" fmla="*/ 1765966 w 1813467"/>
                <a:gd name="connsiteY20" fmla="*/ 213942 h 1068965"/>
                <a:gd name="connsiteX21" fmla="*/ 1789716 w 1813467"/>
                <a:gd name="connsiteY21" fmla="*/ 249568 h 1068965"/>
                <a:gd name="connsiteX22" fmla="*/ 1813467 w 1813467"/>
                <a:gd name="connsiteY22" fmla="*/ 320820 h 1068965"/>
                <a:gd name="connsiteX23" fmla="*/ 1801592 w 1813467"/>
                <a:gd name="connsiteY23" fmla="*/ 487075 h 1068965"/>
                <a:gd name="connsiteX24" fmla="*/ 1777841 w 1813467"/>
                <a:gd name="connsiteY24" fmla="*/ 522701 h 1068965"/>
                <a:gd name="connsiteX25" fmla="*/ 1718464 w 1813467"/>
                <a:gd name="connsiteY25" fmla="*/ 641454 h 1068965"/>
                <a:gd name="connsiteX26" fmla="*/ 1682839 w 1813467"/>
                <a:gd name="connsiteY26" fmla="*/ 665204 h 1068965"/>
                <a:gd name="connsiteX27" fmla="*/ 1635337 w 1813467"/>
                <a:gd name="connsiteY27" fmla="*/ 748332 h 1068965"/>
                <a:gd name="connsiteX28" fmla="*/ 1623462 w 1813467"/>
                <a:gd name="connsiteY28" fmla="*/ 819584 h 1068965"/>
                <a:gd name="connsiteX29" fmla="*/ 1504709 w 1813467"/>
                <a:gd name="connsiteY29" fmla="*/ 902711 h 1068965"/>
                <a:gd name="connsiteX30" fmla="*/ 1433457 w 1813467"/>
                <a:gd name="connsiteY30" fmla="*/ 926462 h 1068965"/>
                <a:gd name="connsiteX31" fmla="*/ 1397831 w 1813467"/>
                <a:gd name="connsiteY31" fmla="*/ 950212 h 1068965"/>
                <a:gd name="connsiteX32" fmla="*/ 1326579 w 1813467"/>
                <a:gd name="connsiteY32" fmla="*/ 973963 h 1068965"/>
                <a:gd name="connsiteX33" fmla="*/ 1290953 w 1813467"/>
                <a:gd name="connsiteY33" fmla="*/ 985838 h 1068965"/>
                <a:gd name="connsiteX34" fmla="*/ 1231576 w 1813467"/>
                <a:gd name="connsiteY34" fmla="*/ 997714 h 1068965"/>
                <a:gd name="connsiteX35" fmla="*/ 1160324 w 1813467"/>
                <a:gd name="connsiteY35" fmla="*/ 1021464 h 1068965"/>
                <a:gd name="connsiteX36" fmla="*/ 1124698 w 1813467"/>
                <a:gd name="connsiteY36" fmla="*/ 1045215 h 1068965"/>
                <a:gd name="connsiteX37" fmla="*/ 1017820 w 1813467"/>
                <a:gd name="connsiteY37" fmla="*/ 1057090 h 1068965"/>
                <a:gd name="connsiteX38" fmla="*/ 970319 w 1813467"/>
                <a:gd name="connsiteY38" fmla="*/ 1068965 h 1068965"/>
                <a:gd name="connsiteX39" fmla="*/ 732813 w 1813467"/>
                <a:gd name="connsiteY39" fmla="*/ 1057090 h 1068965"/>
                <a:gd name="connsiteX40" fmla="*/ 661561 w 1813467"/>
                <a:gd name="connsiteY40" fmla="*/ 1045215 h 1068965"/>
                <a:gd name="connsiteX41" fmla="*/ 625935 w 1813467"/>
                <a:gd name="connsiteY41" fmla="*/ 1021464 h 1068965"/>
                <a:gd name="connsiteX42" fmla="*/ 578433 w 1813467"/>
                <a:gd name="connsiteY42" fmla="*/ 997714 h 1068965"/>
                <a:gd name="connsiteX43" fmla="*/ 459680 w 1813467"/>
                <a:gd name="connsiteY43" fmla="*/ 973963 h 1068965"/>
                <a:gd name="connsiteX44" fmla="*/ 412179 w 1813467"/>
                <a:gd name="connsiteY44" fmla="*/ 962088 h 1068965"/>
                <a:gd name="connsiteX45" fmla="*/ 305301 w 1813467"/>
                <a:gd name="connsiteY45" fmla="*/ 938337 h 1068965"/>
                <a:gd name="connsiteX46" fmla="*/ 186548 w 1813467"/>
                <a:gd name="connsiteY46" fmla="*/ 890836 h 1068965"/>
                <a:gd name="connsiteX47" fmla="*/ 127171 w 1813467"/>
                <a:gd name="connsiteY47" fmla="*/ 878960 h 1068965"/>
                <a:gd name="connsiteX48" fmla="*/ 55919 w 1813467"/>
                <a:gd name="connsiteY48" fmla="*/ 855210 h 1068965"/>
                <a:gd name="connsiteX49" fmla="*/ 44044 w 1813467"/>
                <a:gd name="connsiteY49" fmla="*/ 439573 h 1068965"/>
                <a:gd name="connsiteX50" fmla="*/ 79670 w 1813467"/>
                <a:gd name="connsiteY50" fmla="*/ 415823 h 1068965"/>
                <a:gd name="connsiteX51" fmla="*/ 103420 w 1813467"/>
                <a:gd name="connsiteY51" fmla="*/ 380197 h 1068965"/>
                <a:gd name="connsiteX52" fmla="*/ 139046 w 1813467"/>
                <a:gd name="connsiteY52" fmla="*/ 344571 h 10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13467" h="1068965">
                  <a:moveTo>
                    <a:pt x="139046" y="344571"/>
                  </a:moveTo>
                  <a:lnTo>
                    <a:pt x="139046" y="344571"/>
                  </a:lnTo>
                  <a:cubicBezTo>
                    <a:pt x="170714" y="316862"/>
                    <a:pt x="204295" y="291197"/>
                    <a:pt x="234049" y="261443"/>
                  </a:cubicBezTo>
                  <a:cubicBezTo>
                    <a:pt x="248044" y="247448"/>
                    <a:pt x="255680" y="227937"/>
                    <a:pt x="269675" y="213942"/>
                  </a:cubicBezTo>
                  <a:cubicBezTo>
                    <a:pt x="279767" y="203850"/>
                    <a:pt x="295209" y="200283"/>
                    <a:pt x="305301" y="190191"/>
                  </a:cubicBezTo>
                  <a:cubicBezTo>
                    <a:pt x="323223" y="172269"/>
                    <a:pt x="333727" y="147506"/>
                    <a:pt x="352802" y="130815"/>
                  </a:cubicBezTo>
                  <a:cubicBezTo>
                    <a:pt x="366125" y="119158"/>
                    <a:pt x="384126" y="114254"/>
                    <a:pt x="400303" y="107064"/>
                  </a:cubicBezTo>
                  <a:cubicBezTo>
                    <a:pt x="414301" y="100843"/>
                    <a:pt x="472930" y="77032"/>
                    <a:pt x="495306" y="71438"/>
                  </a:cubicBezTo>
                  <a:cubicBezTo>
                    <a:pt x="514888" y="66543"/>
                    <a:pt x="534979" y="63941"/>
                    <a:pt x="554683" y="59563"/>
                  </a:cubicBezTo>
                  <a:cubicBezTo>
                    <a:pt x="570615" y="56023"/>
                    <a:pt x="586491" y="52172"/>
                    <a:pt x="602184" y="47688"/>
                  </a:cubicBezTo>
                  <a:cubicBezTo>
                    <a:pt x="614220" y="44249"/>
                    <a:pt x="625378" y="37275"/>
                    <a:pt x="637810" y="35812"/>
                  </a:cubicBezTo>
                  <a:cubicBezTo>
                    <a:pt x="692989" y="29320"/>
                    <a:pt x="748697" y="28551"/>
                    <a:pt x="804064" y="23937"/>
                  </a:cubicBezTo>
                  <a:cubicBezTo>
                    <a:pt x="843709" y="20633"/>
                    <a:pt x="883233" y="16020"/>
                    <a:pt x="922818" y="12062"/>
                  </a:cubicBezTo>
                  <a:cubicBezTo>
                    <a:pt x="934693" y="8103"/>
                    <a:pt x="945926" y="186"/>
                    <a:pt x="958444" y="186"/>
                  </a:cubicBezTo>
                  <a:cubicBezTo>
                    <a:pt x="1289237" y="186"/>
                    <a:pt x="1240031" y="-3694"/>
                    <a:pt x="1433457" y="23937"/>
                  </a:cubicBezTo>
                  <a:cubicBezTo>
                    <a:pt x="1441374" y="35812"/>
                    <a:pt x="1447115" y="49471"/>
                    <a:pt x="1457207" y="59563"/>
                  </a:cubicBezTo>
                  <a:cubicBezTo>
                    <a:pt x="1467299" y="69655"/>
                    <a:pt x="1480067" y="76931"/>
                    <a:pt x="1492833" y="83314"/>
                  </a:cubicBezTo>
                  <a:cubicBezTo>
                    <a:pt x="1529444" y="101620"/>
                    <a:pt x="1590717" y="102971"/>
                    <a:pt x="1623462" y="107064"/>
                  </a:cubicBezTo>
                  <a:lnTo>
                    <a:pt x="1694714" y="130815"/>
                  </a:lnTo>
                  <a:lnTo>
                    <a:pt x="1730340" y="142690"/>
                  </a:lnTo>
                  <a:cubicBezTo>
                    <a:pt x="1798404" y="244788"/>
                    <a:pt x="1716800" y="115610"/>
                    <a:pt x="1765966" y="213942"/>
                  </a:cubicBezTo>
                  <a:cubicBezTo>
                    <a:pt x="1772349" y="226707"/>
                    <a:pt x="1783920" y="236526"/>
                    <a:pt x="1789716" y="249568"/>
                  </a:cubicBezTo>
                  <a:cubicBezTo>
                    <a:pt x="1799884" y="272446"/>
                    <a:pt x="1813467" y="320820"/>
                    <a:pt x="1813467" y="320820"/>
                  </a:cubicBezTo>
                  <a:cubicBezTo>
                    <a:pt x="1809509" y="376238"/>
                    <a:pt x="1811247" y="432361"/>
                    <a:pt x="1801592" y="487075"/>
                  </a:cubicBezTo>
                  <a:cubicBezTo>
                    <a:pt x="1799112" y="501130"/>
                    <a:pt x="1783638" y="509659"/>
                    <a:pt x="1777841" y="522701"/>
                  </a:cubicBezTo>
                  <a:cubicBezTo>
                    <a:pt x="1746909" y="592296"/>
                    <a:pt x="1769840" y="590078"/>
                    <a:pt x="1718464" y="641454"/>
                  </a:cubicBezTo>
                  <a:cubicBezTo>
                    <a:pt x="1708372" y="651546"/>
                    <a:pt x="1694714" y="657287"/>
                    <a:pt x="1682839" y="665204"/>
                  </a:cubicBezTo>
                  <a:cubicBezTo>
                    <a:pt x="1666937" y="689057"/>
                    <a:pt x="1643555" y="720937"/>
                    <a:pt x="1635337" y="748332"/>
                  </a:cubicBezTo>
                  <a:cubicBezTo>
                    <a:pt x="1628418" y="771395"/>
                    <a:pt x="1635594" y="798786"/>
                    <a:pt x="1623462" y="819584"/>
                  </a:cubicBezTo>
                  <a:cubicBezTo>
                    <a:pt x="1576656" y="899822"/>
                    <a:pt x="1567309" y="883931"/>
                    <a:pt x="1504709" y="902711"/>
                  </a:cubicBezTo>
                  <a:cubicBezTo>
                    <a:pt x="1480729" y="909905"/>
                    <a:pt x="1454288" y="912575"/>
                    <a:pt x="1433457" y="926462"/>
                  </a:cubicBezTo>
                  <a:cubicBezTo>
                    <a:pt x="1421582" y="934379"/>
                    <a:pt x="1410873" y="944416"/>
                    <a:pt x="1397831" y="950212"/>
                  </a:cubicBezTo>
                  <a:cubicBezTo>
                    <a:pt x="1374953" y="960380"/>
                    <a:pt x="1350330" y="966046"/>
                    <a:pt x="1326579" y="973963"/>
                  </a:cubicBezTo>
                  <a:cubicBezTo>
                    <a:pt x="1314704" y="977921"/>
                    <a:pt x="1303228" y="983383"/>
                    <a:pt x="1290953" y="985838"/>
                  </a:cubicBezTo>
                  <a:cubicBezTo>
                    <a:pt x="1271161" y="989797"/>
                    <a:pt x="1251049" y="992403"/>
                    <a:pt x="1231576" y="997714"/>
                  </a:cubicBezTo>
                  <a:cubicBezTo>
                    <a:pt x="1207423" y="1004301"/>
                    <a:pt x="1160324" y="1021464"/>
                    <a:pt x="1160324" y="1021464"/>
                  </a:cubicBezTo>
                  <a:cubicBezTo>
                    <a:pt x="1148449" y="1029381"/>
                    <a:pt x="1138544" y="1041753"/>
                    <a:pt x="1124698" y="1045215"/>
                  </a:cubicBezTo>
                  <a:cubicBezTo>
                    <a:pt x="1089923" y="1053909"/>
                    <a:pt x="1053248" y="1051640"/>
                    <a:pt x="1017820" y="1057090"/>
                  </a:cubicBezTo>
                  <a:cubicBezTo>
                    <a:pt x="1001689" y="1059572"/>
                    <a:pt x="986153" y="1065007"/>
                    <a:pt x="970319" y="1068965"/>
                  </a:cubicBezTo>
                  <a:cubicBezTo>
                    <a:pt x="891150" y="1065007"/>
                    <a:pt x="811847" y="1063169"/>
                    <a:pt x="732813" y="1057090"/>
                  </a:cubicBezTo>
                  <a:cubicBezTo>
                    <a:pt x="708806" y="1055243"/>
                    <a:pt x="684404" y="1052829"/>
                    <a:pt x="661561" y="1045215"/>
                  </a:cubicBezTo>
                  <a:cubicBezTo>
                    <a:pt x="648021" y="1040702"/>
                    <a:pt x="638327" y="1028545"/>
                    <a:pt x="625935" y="1021464"/>
                  </a:cubicBezTo>
                  <a:cubicBezTo>
                    <a:pt x="610565" y="1012681"/>
                    <a:pt x="595009" y="1003930"/>
                    <a:pt x="578433" y="997714"/>
                  </a:cubicBezTo>
                  <a:cubicBezTo>
                    <a:pt x="546902" y="985890"/>
                    <a:pt x="489009" y="979829"/>
                    <a:pt x="459680" y="973963"/>
                  </a:cubicBezTo>
                  <a:cubicBezTo>
                    <a:pt x="443676" y="970762"/>
                    <a:pt x="428111" y="965629"/>
                    <a:pt x="412179" y="962088"/>
                  </a:cubicBezTo>
                  <a:cubicBezTo>
                    <a:pt x="276494" y="931935"/>
                    <a:pt x="421145" y="967297"/>
                    <a:pt x="305301" y="938337"/>
                  </a:cubicBezTo>
                  <a:cubicBezTo>
                    <a:pt x="252007" y="911689"/>
                    <a:pt x="251120" y="908446"/>
                    <a:pt x="186548" y="890836"/>
                  </a:cubicBezTo>
                  <a:cubicBezTo>
                    <a:pt x="167075" y="885525"/>
                    <a:pt x="146644" y="884271"/>
                    <a:pt x="127171" y="878960"/>
                  </a:cubicBezTo>
                  <a:cubicBezTo>
                    <a:pt x="103018" y="872373"/>
                    <a:pt x="55919" y="855210"/>
                    <a:pt x="55919" y="855210"/>
                  </a:cubicBezTo>
                  <a:cubicBezTo>
                    <a:pt x="-34870" y="719028"/>
                    <a:pt x="2767" y="790418"/>
                    <a:pt x="44044" y="439573"/>
                  </a:cubicBezTo>
                  <a:cubicBezTo>
                    <a:pt x="45712" y="425399"/>
                    <a:pt x="67795" y="423740"/>
                    <a:pt x="79670" y="415823"/>
                  </a:cubicBezTo>
                  <a:cubicBezTo>
                    <a:pt x="87587" y="403948"/>
                    <a:pt x="97037" y="392962"/>
                    <a:pt x="103420" y="380197"/>
                  </a:cubicBezTo>
                  <a:cubicBezTo>
                    <a:pt x="130712" y="325614"/>
                    <a:pt x="133108" y="350509"/>
                    <a:pt x="139046" y="344571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H="1" flipV="1">
              <a:off x="5293744" y="2443298"/>
              <a:ext cx="329860" cy="1848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7439928" y="2492109"/>
              <a:ext cx="268022" cy="27204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>
              <a:off x="5677441" y="3853910"/>
              <a:ext cx="269055" cy="24527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7115141" y="3968838"/>
              <a:ext cx="402034" cy="2606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Rectangle 71"/>
          <p:cNvSpPr/>
          <p:nvPr/>
        </p:nvSpPr>
        <p:spPr>
          <a:xfrm>
            <a:off x="86521" y="766265"/>
            <a:ext cx="9006589" cy="2586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238537" y="3684366"/>
            <a:ext cx="2446587" cy="24384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0" name="Freeform 179"/>
          <p:cNvSpPr/>
          <p:nvPr/>
        </p:nvSpPr>
        <p:spPr>
          <a:xfrm rot="5400000">
            <a:off x="4399819" y="4841257"/>
            <a:ext cx="460973" cy="415440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1" name="Freeform 180"/>
          <p:cNvSpPr/>
          <p:nvPr/>
        </p:nvSpPr>
        <p:spPr>
          <a:xfrm rot="5400000">
            <a:off x="4889856" y="5342008"/>
            <a:ext cx="929035" cy="505559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2" name="Freeform 181"/>
          <p:cNvSpPr/>
          <p:nvPr/>
        </p:nvSpPr>
        <p:spPr>
          <a:xfrm rot="5400000">
            <a:off x="5879244" y="4874942"/>
            <a:ext cx="565002" cy="710740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3" name="Freeform 182"/>
          <p:cNvSpPr/>
          <p:nvPr/>
        </p:nvSpPr>
        <p:spPr>
          <a:xfrm>
            <a:off x="5101594" y="5762843"/>
            <a:ext cx="505559" cy="45719"/>
          </a:xfrm>
          <a:custGeom>
            <a:avLst/>
            <a:gdLst>
              <a:gd name="connsiteX0" fmla="*/ 0 w 1230549"/>
              <a:gd name="connsiteY0" fmla="*/ 77821 h 330740"/>
              <a:gd name="connsiteX1" fmla="*/ 0 w 1230549"/>
              <a:gd name="connsiteY1" fmla="*/ 77821 h 330740"/>
              <a:gd name="connsiteX2" fmla="*/ 53503 w 1230549"/>
              <a:gd name="connsiteY2" fmla="*/ 68093 h 330740"/>
              <a:gd name="connsiteX3" fmla="*/ 92413 w 1230549"/>
              <a:gd name="connsiteY3" fmla="*/ 58366 h 330740"/>
              <a:gd name="connsiteX4" fmla="*/ 116732 w 1230549"/>
              <a:gd name="connsiteY4" fmla="*/ 53502 h 330740"/>
              <a:gd name="connsiteX5" fmla="*/ 189690 w 1230549"/>
              <a:gd name="connsiteY5" fmla="*/ 58366 h 330740"/>
              <a:gd name="connsiteX6" fmla="*/ 204281 w 1230549"/>
              <a:gd name="connsiteY6" fmla="*/ 63229 h 330740"/>
              <a:gd name="connsiteX7" fmla="*/ 257783 w 1230549"/>
              <a:gd name="connsiteY7" fmla="*/ 53502 h 330740"/>
              <a:gd name="connsiteX8" fmla="*/ 277239 w 1230549"/>
              <a:gd name="connsiteY8" fmla="*/ 14591 h 330740"/>
              <a:gd name="connsiteX9" fmla="*/ 291830 w 1230549"/>
              <a:gd name="connsiteY9" fmla="*/ 4863 h 330740"/>
              <a:gd name="connsiteX10" fmla="*/ 306422 w 1230549"/>
              <a:gd name="connsiteY10" fmla="*/ 0 h 330740"/>
              <a:gd name="connsiteX11" fmla="*/ 423154 w 1230549"/>
              <a:gd name="connsiteY11" fmla="*/ 4863 h 330740"/>
              <a:gd name="connsiteX12" fmla="*/ 437745 w 1230549"/>
              <a:gd name="connsiteY12" fmla="*/ 14591 h 330740"/>
              <a:gd name="connsiteX13" fmla="*/ 442609 w 1230549"/>
              <a:gd name="connsiteY13" fmla="*/ 14591 h 330740"/>
              <a:gd name="connsiteX14" fmla="*/ 656617 w 1230549"/>
              <a:gd name="connsiteY14" fmla="*/ 38910 h 330740"/>
              <a:gd name="connsiteX15" fmla="*/ 656617 w 1230549"/>
              <a:gd name="connsiteY15" fmla="*/ 102140 h 330740"/>
              <a:gd name="connsiteX16" fmla="*/ 705256 w 1230549"/>
              <a:gd name="connsiteY16" fmla="*/ 107004 h 330740"/>
              <a:gd name="connsiteX17" fmla="*/ 768485 w 1230549"/>
              <a:gd name="connsiteY17" fmla="*/ 97276 h 330740"/>
              <a:gd name="connsiteX18" fmla="*/ 783077 w 1230549"/>
              <a:gd name="connsiteY18" fmla="*/ 68093 h 330740"/>
              <a:gd name="connsiteX19" fmla="*/ 797668 w 1230549"/>
              <a:gd name="connsiteY19" fmla="*/ 58366 h 330740"/>
              <a:gd name="connsiteX20" fmla="*/ 894945 w 1230549"/>
              <a:gd name="connsiteY20" fmla="*/ 43774 h 330740"/>
              <a:gd name="connsiteX21" fmla="*/ 972766 w 1230549"/>
              <a:gd name="connsiteY21" fmla="*/ 53502 h 330740"/>
              <a:gd name="connsiteX22" fmla="*/ 1001949 w 1230549"/>
              <a:gd name="connsiteY22" fmla="*/ 77821 h 330740"/>
              <a:gd name="connsiteX23" fmla="*/ 1011677 w 1230549"/>
              <a:gd name="connsiteY23" fmla="*/ 92412 h 330740"/>
              <a:gd name="connsiteX24" fmla="*/ 1026268 w 1230549"/>
              <a:gd name="connsiteY24" fmla="*/ 97276 h 330740"/>
              <a:gd name="connsiteX25" fmla="*/ 1079771 w 1230549"/>
              <a:gd name="connsiteY25" fmla="*/ 102140 h 330740"/>
              <a:gd name="connsiteX26" fmla="*/ 1089498 w 1230549"/>
              <a:gd name="connsiteY26" fmla="*/ 121595 h 330740"/>
              <a:gd name="connsiteX27" fmla="*/ 1099226 w 1230549"/>
              <a:gd name="connsiteY27" fmla="*/ 136187 h 330740"/>
              <a:gd name="connsiteX28" fmla="*/ 1123545 w 1230549"/>
              <a:gd name="connsiteY28" fmla="*/ 179961 h 330740"/>
              <a:gd name="connsiteX29" fmla="*/ 1143000 w 1230549"/>
              <a:gd name="connsiteY29" fmla="*/ 228600 h 330740"/>
              <a:gd name="connsiteX30" fmla="*/ 1147864 w 1230549"/>
              <a:gd name="connsiteY30" fmla="*/ 252919 h 330740"/>
              <a:gd name="connsiteX31" fmla="*/ 1157592 w 1230549"/>
              <a:gd name="connsiteY31" fmla="*/ 282102 h 330740"/>
              <a:gd name="connsiteX32" fmla="*/ 1220822 w 1230549"/>
              <a:gd name="connsiteY32" fmla="*/ 291829 h 330740"/>
              <a:gd name="connsiteX33" fmla="*/ 1230549 w 1230549"/>
              <a:gd name="connsiteY33" fmla="*/ 33074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230549" h="330740">
                <a:moveTo>
                  <a:pt x="0" y="77821"/>
                </a:moveTo>
                <a:lnTo>
                  <a:pt x="0" y="77821"/>
                </a:lnTo>
                <a:cubicBezTo>
                  <a:pt x="17834" y="74578"/>
                  <a:pt x="35765" y="71827"/>
                  <a:pt x="53503" y="68093"/>
                </a:cubicBezTo>
                <a:cubicBezTo>
                  <a:pt x="66585" y="65339"/>
                  <a:pt x="79304" y="60988"/>
                  <a:pt x="92413" y="58366"/>
                </a:cubicBezTo>
                <a:lnTo>
                  <a:pt x="116732" y="53502"/>
                </a:lnTo>
                <a:cubicBezTo>
                  <a:pt x="141051" y="55123"/>
                  <a:pt x="165466" y="55675"/>
                  <a:pt x="189690" y="58366"/>
                </a:cubicBezTo>
                <a:cubicBezTo>
                  <a:pt x="194785" y="58932"/>
                  <a:pt x="199167" y="63594"/>
                  <a:pt x="204281" y="63229"/>
                </a:cubicBezTo>
                <a:cubicBezTo>
                  <a:pt x="222361" y="61937"/>
                  <a:pt x="239949" y="56744"/>
                  <a:pt x="257783" y="53502"/>
                </a:cubicBezTo>
                <a:cubicBezTo>
                  <a:pt x="262428" y="41890"/>
                  <a:pt x="267525" y="24305"/>
                  <a:pt x="277239" y="14591"/>
                </a:cubicBezTo>
                <a:cubicBezTo>
                  <a:pt x="281372" y="10458"/>
                  <a:pt x="286602" y="7477"/>
                  <a:pt x="291830" y="4863"/>
                </a:cubicBezTo>
                <a:cubicBezTo>
                  <a:pt x="296416" y="2570"/>
                  <a:pt x="301558" y="1621"/>
                  <a:pt x="306422" y="0"/>
                </a:cubicBezTo>
                <a:cubicBezTo>
                  <a:pt x="345333" y="1621"/>
                  <a:pt x="384448" y="562"/>
                  <a:pt x="423154" y="4863"/>
                </a:cubicBezTo>
                <a:cubicBezTo>
                  <a:pt x="428964" y="5509"/>
                  <a:pt x="432517" y="11977"/>
                  <a:pt x="437745" y="14591"/>
                </a:cubicBezTo>
                <a:cubicBezTo>
                  <a:pt x="439195" y="15316"/>
                  <a:pt x="440988" y="14591"/>
                  <a:pt x="442609" y="14591"/>
                </a:cubicBezTo>
                <a:lnTo>
                  <a:pt x="656617" y="38910"/>
                </a:lnTo>
                <a:lnTo>
                  <a:pt x="656617" y="102140"/>
                </a:lnTo>
                <a:cubicBezTo>
                  <a:pt x="672830" y="103761"/>
                  <a:pt x="688962" y="107004"/>
                  <a:pt x="705256" y="107004"/>
                </a:cubicBezTo>
                <a:cubicBezTo>
                  <a:pt x="742874" y="107004"/>
                  <a:pt x="743509" y="105602"/>
                  <a:pt x="768485" y="97276"/>
                </a:cubicBezTo>
                <a:cubicBezTo>
                  <a:pt x="772441" y="85409"/>
                  <a:pt x="773648" y="77522"/>
                  <a:pt x="783077" y="68093"/>
                </a:cubicBezTo>
                <a:cubicBezTo>
                  <a:pt x="787210" y="63960"/>
                  <a:pt x="792175" y="60364"/>
                  <a:pt x="797668" y="58366"/>
                </a:cubicBezTo>
                <a:cubicBezTo>
                  <a:pt x="832068" y="45857"/>
                  <a:pt x="857500" y="46894"/>
                  <a:pt x="894945" y="43774"/>
                </a:cubicBezTo>
                <a:cubicBezTo>
                  <a:pt x="920885" y="47017"/>
                  <a:pt x="947185" y="48117"/>
                  <a:pt x="972766" y="53502"/>
                </a:cubicBezTo>
                <a:cubicBezTo>
                  <a:pt x="980502" y="55131"/>
                  <a:pt x="998027" y="73114"/>
                  <a:pt x="1001949" y="77821"/>
                </a:cubicBezTo>
                <a:cubicBezTo>
                  <a:pt x="1005691" y="82312"/>
                  <a:pt x="1007112" y="88760"/>
                  <a:pt x="1011677" y="92412"/>
                </a:cubicBezTo>
                <a:cubicBezTo>
                  <a:pt x="1015680" y="95615"/>
                  <a:pt x="1021193" y="96551"/>
                  <a:pt x="1026268" y="97276"/>
                </a:cubicBezTo>
                <a:cubicBezTo>
                  <a:pt x="1043996" y="99809"/>
                  <a:pt x="1061937" y="100519"/>
                  <a:pt x="1079771" y="102140"/>
                </a:cubicBezTo>
                <a:cubicBezTo>
                  <a:pt x="1083013" y="108625"/>
                  <a:pt x="1085901" y="115300"/>
                  <a:pt x="1089498" y="121595"/>
                </a:cubicBezTo>
                <a:cubicBezTo>
                  <a:pt x="1092398" y="126671"/>
                  <a:pt x="1097055" y="130759"/>
                  <a:pt x="1099226" y="136187"/>
                </a:cubicBezTo>
                <a:cubicBezTo>
                  <a:pt x="1116742" y="179976"/>
                  <a:pt x="1096072" y="161646"/>
                  <a:pt x="1123545" y="179961"/>
                </a:cubicBezTo>
                <a:cubicBezTo>
                  <a:pt x="1132193" y="197257"/>
                  <a:pt x="1138992" y="208562"/>
                  <a:pt x="1143000" y="228600"/>
                </a:cubicBezTo>
                <a:cubicBezTo>
                  <a:pt x="1144621" y="236706"/>
                  <a:pt x="1145689" y="244943"/>
                  <a:pt x="1147864" y="252919"/>
                </a:cubicBezTo>
                <a:cubicBezTo>
                  <a:pt x="1150562" y="262812"/>
                  <a:pt x="1147864" y="278859"/>
                  <a:pt x="1157592" y="282102"/>
                </a:cubicBezTo>
                <a:cubicBezTo>
                  <a:pt x="1187641" y="292119"/>
                  <a:pt x="1167082" y="286456"/>
                  <a:pt x="1220822" y="291829"/>
                </a:cubicBezTo>
                <a:cubicBezTo>
                  <a:pt x="1226281" y="324588"/>
                  <a:pt x="1221275" y="312191"/>
                  <a:pt x="1230549" y="3307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4" name="Freeform 183"/>
          <p:cNvSpPr/>
          <p:nvPr/>
        </p:nvSpPr>
        <p:spPr>
          <a:xfrm>
            <a:off x="5587520" y="5748251"/>
            <a:ext cx="959872" cy="365771"/>
          </a:xfrm>
          <a:custGeom>
            <a:avLst/>
            <a:gdLst>
              <a:gd name="connsiteX0" fmla="*/ 19455 w 959872"/>
              <a:gd name="connsiteY0" fmla="*/ 58366 h 365771"/>
              <a:gd name="connsiteX1" fmla="*/ 19455 w 959872"/>
              <a:gd name="connsiteY1" fmla="*/ 58366 h 365771"/>
              <a:gd name="connsiteX2" fmla="*/ 58366 w 959872"/>
              <a:gd name="connsiteY2" fmla="*/ 43775 h 365771"/>
              <a:gd name="connsiteX3" fmla="*/ 170234 w 959872"/>
              <a:gd name="connsiteY3" fmla="*/ 34047 h 365771"/>
              <a:gd name="connsiteX4" fmla="*/ 238327 w 959872"/>
              <a:gd name="connsiteY4" fmla="*/ 14592 h 365771"/>
              <a:gd name="connsiteX5" fmla="*/ 272374 w 959872"/>
              <a:gd name="connsiteY5" fmla="*/ 0 h 365771"/>
              <a:gd name="connsiteX6" fmla="*/ 355059 w 959872"/>
              <a:gd name="connsiteY6" fmla="*/ 9728 h 365771"/>
              <a:gd name="connsiteX7" fmla="*/ 374515 w 959872"/>
              <a:gd name="connsiteY7" fmla="*/ 19455 h 365771"/>
              <a:gd name="connsiteX8" fmla="*/ 403698 w 959872"/>
              <a:gd name="connsiteY8" fmla="*/ 34047 h 365771"/>
              <a:gd name="connsiteX9" fmla="*/ 569068 w 959872"/>
              <a:gd name="connsiteY9" fmla="*/ 38911 h 365771"/>
              <a:gd name="connsiteX10" fmla="*/ 583659 w 959872"/>
              <a:gd name="connsiteY10" fmla="*/ 48638 h 365771"/>
              <a:gd name="connsiteX11" fmla="*/ 588523 w 959872"/>
              <a:gd name="connsiteY11" fmla="*/ 63230 h 365771"/>
              <a:gd name="connsiteX12" fmla="*/ 603115 w 959872"/>
              <a:gd name="connsiteY12" fmla="*/ 82685 h 365771"/>
              <a:gd name="connsiteX13" fmla="*/ 612842 w 959872"/>
              <a:gd name="connsiteY13" fmla="*/ 97277 h 365771"/>
              <a:gd name="connsiteX14" fmla="*/ 627434 w 959872"/>
              <a:gd name="connsiteY14" fmla="*/ 102141 h 365771"/>
              <a:gd name="connsiteX15" fmla="*/ 685800 w 959872"/>
              <a:gd name="connsiteY15" fmla="*/ 107004 h 365771"/>
              <a:gd name="connsiteX16" fmla="*/ 700391 w 959872"/>
              <a:gd name="connsiteY16" fmla="*/ 111868 h 365771"/>
              <a:gd name="connsiteX17" fmla="*/ 734438 w 959872"/>
              <a:gd name="connsiteY17" fmla="*/ 131324 h 365771"/>
              <a:gd name="connsiteX18" fmla="*/ 744166 w 959872"/>
              <a:gd name="connsiteY18" fmla="*/ 145915 h 365771"/>
              <a:gd name="connsiteX19" fmla="*/ 773349 w 959872"/>
              <a:gd name="connsiteY19" fmla="*/ 155643 h 365771"/>
              <a:gd name="connsiteX20" fmla="*/ 797668 w 959872"/>
              <a:gd name="connsiteY20" fmla="*/ 165370 h 365771"/>
              <a:gd name="connsiteX21" fmla="*/ 836578 w 959872"/>
              <a:gd name="connsiteY21" fmla="*/ 199417 h 365771"/>
              <a:gd name="connsiteX22" fmla="*/ 841442 w 959872"/>
              <a:gd name="connsiteY22" fmla="*/ 214009 h 365771"/>
              <a:gd name="connsiteX23" fmla="*/ 870625 w 959872"/>
              <a:gd name="connsiteY23" fmla="*/ 257783 h 365771"/>
              <a:gd name="connsiteX24" fmla="*/ 885217 w 959872"/>
              <a:gd name="connsiteY24" fmla="*/ 272375 h 365771"/>
              <a:gd name="connsiteX25" fmla="*/ 914400 w 959872"/>
              <a:gd name="connsiteY25" fmla="*/ 282102 h 365771"/>
              <a:gd name="connsiteX26" fmla="*/ 928991 w 959872"/>
              <a:gd name="connsiteY26" fmla="*/ 286966 h 365771"/>
              <a:gd name="connsiteX27" fmla="*/ 943583 w 959872"/>
              <a:gd name="connsiteY27" fmla="*/ 335604 h 365771"/>
              <a:gd name="connsiteX28" fmla="*/ 953310 w 959872"/>
              <a:gd name="connsiteY28" fmla="*/ 350196 h 365771"/>
              <a:gd name="connsiteX29" fmla="*/ 958174 w 959872"/>
              <a:gd name="connsiteY29" fmla="*/ 364787 h 365771"/>
              <a:gd name="connsiteX30" fmla="*/ 894944 w 959872"/>
              <a:gd name="connsiteY30" fmla="*/ 359924 h 365771"/>
              <a:gd name="connsiteX31" fmla="*/ 890081 w 959872"/>
              <a:gd name="connsiteY31" fmla="*/ 345332 h 365771"/>
              <a:gd name="connsiteX32" fmla="*/ 885217 w 959872"/>
              <a:gd name="connsiteY32" fmla="*/ 325877 h 365771"/>
              <a:gd name="connsiteX33" fmla="*/ 875489 w 959872"/>
              <a:gd name="connsiteY33" fmla="*/ 311285 h 365771"/>
              <a:gd name="connsiteX34" fmla="*/ 846306 w 959872"/>
              <a:gd name="connsiteY34" fmla="*/ 301558 h 365771"/>
              <a:gd name="connsiteX35" fmla="*/ 836578 w 959872"/>
              <a:gd name="connsiteY35" fmla="*/ 272375 h 365771"/>
              <a:gd name="connsiteX36" fmla="*/ 817123 w 959872"/>
              <a:gd name="connsiteY36" fmla="*/ 243192 h 365771"/>
              <a:gd name="connsiteX37" fmla="*/ 802532 w 959872"/>
              <a:gd name="connsiteY37" fmla="*/ 238328 h 365771"/>
              <a:gd name="connsiteX38" fmla="*/ 787940 w 959872"/>
              <a:gd name="connsiteY38" fmla="*/ 228600 h 365771"/>
              <a:gd name="connsiteX39" fmla="*/ 768485 w 959872"/>
              <a:gd name="connsiteY39" fmla="*/ 184826 h 365771"/>
              <a:gd name="connsiteX40" fmla="*/ 719847 w 959872"/>
              <a:gd name="connsiteY40" fmla="*/ 175098 h 365771"/>
              <a:gd name="connsiteX41" fmla="*/ 700391 w 959872"/>
              <a:gd name="connsiteY41" fmla="*/ 145915 h 365771"/>
              <a:gd name="connsiteX42" fmla="*/ 651753 w 959872"/>
              <a:gd name="connsiteY42" fmla="*/ 131324 h 365771"/>
              <a:gd name="connsiteX43" fmla="*/ 637161 w 959872"/>
              <a:gd name="connsiteY43" fmla="*/ 121596 h 365771"/>
              <a:gd name="connsiteX44" fmla="*/ 583659 w 959872"/>
              <a:gd name="connsiteY44" fmla="*/ 111868 h 365771"/>
              <a:gd name="connsiteX45" fmla="*/ 544749 w 959872"/>
              <a:gd name="connsiteY45" fmla="*/ 102141 h 365771"/>
              <a:gd name="connsiteX46" fmla="*/ 535021 w 959872"/>
              <a:gd name="connsiteY46" fmla="*/ 87549 h 365771"/>
              <a:gd name="connsiteX47" fmla="*/ 505838 w 959872"/>
              <a:gd name="connsiteY47" fmla="*/ 72958 h 365771"/>
              <a:gd name="connsiteX48" fmla="*/ 486383 w 959872"/>
              <a:gd name="connsiteY48" fmla="*/ 68094 h 365771"/>
              <a:gd name="connsiteX49" fmla="*/ 471791 w 959872"/>
              <a:gd name="connsiteY49" fmla="*/ 63230 h 365771"/>
              <a:gd name="connsiteX50" fmla="*/ 393970 w 959872"/>
              <a:gd name="connsiteY50" fmla="*/ 58366 h 365771"/>
              <a:gd name="connsiteX51" fmla="*/ 350195 w 959872"/>
              <a:gd name="connsiteY51" fmla="*/ 48638 h 365771"/>
              <a:gd name="connsiteX52" fmla="*/ 335604 w 959872"/>
              <a:gd name="connsiteY52" fmla="*/ 38911 h 365771"/>
              <a:gd name="connsiteX53" fmla="*/ 277238 w 959872"/>
              <a:gd name="connsiteY53" fmla="*/ 34047 h 365771"/>
              <a:gd name="connsiteX54" fmla="*/ 248055 w 959872"/>
              <a:gd name="connsiteY54" fmla="*/ 48638 h 365771"/>
              <a:gd name="connsiteX55" fmla="*/ 228600 w 959872"/>
              <a:gd name="connsiteY55" fmla="*/ 53502 h 365771"/>
              <a:gd name="connsiteX56" fmla="*/ 214008 w 959872"/>
              <a:gd name="connsiteY56" fmla="*/ 58366 h 365771"/>
              <a:gd name="connsiteX57" fmla="*/ 175098 w 959872"/>
              <a:gd name="connsiteY57" fmla="*/ 63230 h 365771"/>
              <a:gd name="connsiteX58" fmla="*/ 155642 w 959872"/>
              <a:gd name="connsiteY58" fmla="*/ 68094 h 365771"/>
              <a:gd name="connsiteX59" fmla="*/ 97276 w 959872"/>
              <a:gd name="connsiteY59" fmla="*/ 72958 h 365771"/>
              <a:gd name="connsiteX60" fmla="*/ 53502 w 959872"/>
              <a:gd name="connsiteY60" fmla="*/ 92413 h 365771"/>
              <a:gd name="connsiteX61" fmla="*/ 9727 w 959872"/>
              <a:gd name="connsiteY61" fmla="*/ 82685 h 365771"/>
              <a:gd name="connsiteX62" fmla="*/ 0 w 959872"/>
              <a:gd name="connsiteY62" fmla="*/ 68094 h 365771"/>
              <a:gd name="connsiteX63" fmla="*/ 14591 w 959872"/>
              <a:gd name="connsiteY63" fmla="*/ 58366 h 365771"/>
              <a:gd name="connsiteX64" fmla="*/ 19455 w 959872"/>
              <a:gd name="connsiteY64" fmla="*/ 29183 h 365771"/>
              <a:gd name="connsiteX65" fmla="*/ 24319 w 959872"/>
              <a:gd name="connsiteY65" fmla="*/ 43775 h 365771"/>
              <a:gd name="connsiteX66" fmla="*/ 19455 w 959872"/>
              <a:gd name="connsiteY66" fmla="*/ 58366 h 36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59872" h="365771">
                <a:moveTo>
                  <a:pt x="19455" y="58366"/>
                </a:moveTo>
                <a:lnTo>
                  <a:pt x="19455" y="58366"/>
                </a:lnTo>
                <a:cubicBezTo>
                  <a:pt x="32425" y="53502"/>
                  <a:pt x="44702" y="46052"/>
                  <a:pt x="58366" y="43775"/>
                </a:cubicBezTo>
                <a:cubicBezTo>
                  <a:pt x="194206" y="21135"/>
                  <a:pt x="89913" y="50112"/>
                  <a:pt x="170234" y="34047"/>
                </a:cubicBezTo>
                <a:cubicBezTo>
                  <a:pt x="188675" y="30359"/>
                  <a:pt x="219790" y="22007"/>
                  <a:pt x="238327" y="14592"/>
                </a:cubicBezTo>
                <a:cubicBezTo>
                  <a:pt x="298454" y="-9458"/>
                  <a:pt x="225389" y="15663"/>
                  <a:pt x="272374" y="0"/>
                </a:cubicBezTo>
                <a:cubicBezTo>
                  <a:pt x="284243" y="989"/>
                  <a:pt x="334774" y="2967"/>
                  <a:pt x="355059" y="9728"/>
                </a:cubicBezTo>
                <a:cubicBezTo>
                  <a:pt x="361938" y="12021"/>
                  <a:pt x="368220" y="15858"/>
                  <a:pt x="374515" y="19455"/>
                </a:cubicBezTo>
                <a:cubicBezTo>
                  <a:pt x="384452" y="25133"/>
                  <a:pt x="391384" y="33381"/>
                  <a:pt x="403698" y="34047"/>
                </a:cubicBezTo>
                <a:cubicBezTo>
                  <a:pt x="458765" y="37024"/>
                  <a:pt x="513945" y="37290"/>
                  <a:pt x="569068" y="38911"/>
                </a:cubicBezTo>
                <a:cubicBezTo>
                  <a:pt x="573932" y="42153"/>
                  <a:pt x="580007" y="44074"/>
                  <a:pt x="583659" y="48638"/>
                </a:cubicBezTo>
                <a:cubicBezTo>
                  <a:pt x="586862" y="52642"/>
                  <a:pt x="585979" y="58778"/>
                  <a:pt x="588523" y="63230"/>
                </a:cubicBezTo>
                <a:cubicBezTo>
                  <a:pt x="592545" y="70268"/>
                  <a:pt x="598403" y="76089"/>
                  <a:pt x="603115" y="82685"/>
                </a:cubicBezTo>
                <a:cubicBezTo>
                  <a:pt x="606513" y="87442"/>
                  <a:pt x="608277" y="93625"/>
                  <a:pt x="612842" y="97277"/>
                </a:cubicBezTo>
                <a:cubicBezTo>
                  <a:pt x="616846" y="100480"/>
                  <a:pt x="622352" y="101463"/>
                  <a:pt x="627434" y="102141"/>
                </a:cubicBezTo>
                <a:cubicBezTo>
                  <a:pt x="646786" y="104721"/>
                  <a:pt x="666345" y="105383"/>
                  <a:pt x="685800" y="107004"/>
                </a:cubicBezTo>
                <a:cubicBezTo>
                  <a:pt x="690664" y="108625"/>
                  <a:pt x="695679" y="109848"/>
                  <a:pt x="700391" y="111868"/>
                </a:cubicBezTo>
                <a:cubicBezTo>
                  <a:pt x="717672" y="119275"/>
                  <a:pt x="719782" y="121553"/>
                  <a:pt x="734438" y="131324"/>
                </a:cubicBezTo>
                <a:cubicBezTo>
                  <a:pt x="737681" y="136188"/>
                  <a:pt x="739209" y="142817"/>
                  <a:pt x="744166" y="145915"/>
                </a:cubicBezTo>
                <a:cubicBezTo>
                  <a:pt x="752861" y="151349"/>
                  <a:pt x="763712" y="152139"/>
                  <a:pt x="773349" y="155643"/>
                </a:cubicBezTo>
                <a:cubicBezTo>
                  <a:pt x="781554" y="158627"/>
                  <a:pt x="790036" y="161130"/>
                  <a:pt x="797668" y="165370"/>
                </a:cubicBezTo>
                <a:cubicBezTo>
                  <a:pt x="812736" y="173741"/>
                  <a:pt x="824654" y="187493"/>
                  <a:pt x="836578" y="199417"/>
                </a:cubicBezTo>
                <a:cubicBezTo>
                  <a:pt x="838199" y="204281"/>
                  <a:pt x="839149" y="209423"/>
                  <a:pt x="841442" y="214009"/>
                </a:cubicBezTo>
                <a:cubicBezTo>
                  <a:pt x="847972" y="227068"/>
                  <a:pt x="860851" y="246380"/>
                  <a:pt x="870625" y="257783"/>
                </a:cubicBezTo>
                <a:cubicBezTo>
                  <a:pt x="875102" y="263006"/>
                  <a:pt x="879204" y="269034"/>
                  <a:pt x="885217" y="272375"/>
                </a:cubicBezTo>
                <a:cubicBezTo>
                  <a:pt x="894180" y="277355"/>
                  <a:pt x="904672" y="278860"/>
                  <a:pt x="914400" y="282102"/>
                </a:cubicBezTo>
                <a:lnTo>
                  <a:pt x="928991" y="286966"/>
                </a:lnTo>
                <a:cubicBezTo>
                  <a:pt x="950881" y="319801"/>
                  <a:pt x="926513" y="278702"/>
                  <a:pt x="943583" y="335604"/>
                </a:cubicBezTo>
                <a:cubicBezTo>
                  <a:pt x="945263" y="341203"/>
                  <a:pt x="950696" y="344967"/>
                  <a:pt x="953310" y="350196"/>
                </a:cubicBezTo>
                <a:cubicBezTo>
                  <a:pt x="955603" y="354782"/>
                  <a:pt x="963231" y="363944"/>
                  <a:pt x="958174" y="364787"/>
                </a:cubicBezTo>
                <a:cubicBezTo>
                  <a:pt x="937323" y="368262"/>
                  <a:pt x="916021" y="361545"/>
                  <a:pt x="894944" y="359924"/>
                </a:cubicBezTo>
                <a:cubicBezTo>
                  <a:pt x="893323" y="355060"/>
                  <a:pt x="891489" y="350262"/>
                  <a:pt x="890081" y="345332"/>
                </a:cubicBezTo>
                <a:cubicBezTo>
                  <a:pt x="888245" y="338905"/>
                  <a:pt x="887850" y="332021"/>
                  <a:pt x="885217" y="325877"/>
                </a:cubicBezTo>
                <a:cubicBezTo>
                  <a:pt x="882914" y="320504"/>
                  <a:pt x="880446" y="314383"/>
                  <a:pt x="875489" y="311285"/>
                </a:cubicBezTo>
                <a:cubicBezTo>
                  <a:pt x="866794" y="305851"/>
                  <a:pt x="846306" y="301558"/>
                  <a:pt x="846306" y="301558"/>
                </a:cubicBezTo>
                <a:lnTo>
                  <a:pt x="836578" y="272375"/>
                </a:lnTo>
                <a:cubicBezTo>
                  <a:pt x="831478" y="257075"/>
                  <a:pt x="832741" y="253604"/>
                  <a:pt x="817123" y="243192"/>
                </a:cubicBezTo>
                <a:cubicBezTo>
                  <a:pt x="812857" y="240348"/>
                  <a:pt x="807118" y="240621"/>
                  <a:pt x="802532" y="238328"/>
                </a:cubicBezTo>
                <a:cubicBezTo>
                  <a:pt x="797303" y="235714"/>
                  <a:pt x="792804" y="231843"/>
                  <a:pt x="787940" y="228600"/>
                </a:cubicBezTo>
                <a:cubicBezTo>
                  <a:pt x="787703" y="227888"/>
                  <a:pt x="777437" y="188556"/>
                  <a:pt x="768485" y="184826"/>
                </a:cubicBezTo>
                <a:cubicBezTo>
                  <a:pt x="753223" y="178467"/>
                  <a:pt x="719847" y="175098"/>
                  <a:pt x="719847" y="175098"/>
                </a:cubicBezTo>
                <a:cubicBezTo>
                  <a:pt x="713362" y="165370"/>
                  <a:pt x="711482" y="149612"/>
                  <a:pt x="700391" y="145915"/>
                </a:cubicBezTo>
                <a:cubicBezTo>
                  <a:pt x="664867" y="134073"/>
                  <a:pt x="681156" y="138674"/>
                  <a:pt x="651753" y="131324"/>
                </a:cubicBezTo>
                <a:cubicBezTo>
                  <a:pt x="646889" y="128081"/>
                  <a:pt x="642390" y="124210"/>
                  <a:pt x="637161" y="121596"/>
                </a:cubicBezTo>
                <a:cubicBezTo>
                  <a:pt x="621726" y="113878"/>
                  <a:pt x="598192" y="114104"/>
                  <a:pt x="583659" y="111868"/>
                </a:cubicBezTo>
                <a:cubicBezTo>
                  <a:pt x="561862" y="108514"/>
                  <a:pt x="562501" y="108058"/>
                  <a:pt x="544749" y="102141"/>
                </a:cubicBezTo>
                <a:cubicBezTo>
                  <a:pt x="541506" y="97277"/>
                  <a:pt x="539155" y="91683"/>
                  <a:pt x="535021" y="87549"/>
                </a:cubicBezTo>
                <a:cubicBezTo>
                  <a:pt x="526492" y="79020"/>
                  <a:pt x="516917" y="76123"/>
                  <a:pt x="505838" y="72958"/>
                </a:cubicBezTo>
                <a:cubicBezTo>
                  <a:pt x="499411" y="71122"/>
                  <a:pt x="492810" y="69930"/>
                  <a:pt x="486383" y="68094"/>
                </a:cubicBezTo>
                <a:cubicBezTo>
                  <a:pt x="481453" y="66685"/>
                  <a:pt x="476890" y="63767"/>
                  <a:pt x="471791" y="63230"/>
                </a:cubicBezTo>
                <a:cubicBezTo>
                  <a:pt x="445943" y="60509"/>
                  <a:pt x="419910" y="59987"/>
                  <a:pt x="393970" y="58366"/>
                </a:cubicBezTo>
                <a:cubicBezTo>
                  <a:pt x="382760" y="56498"/>
                  <a:pt x="362169" y="54625"/>
                  <a:pt x="350195" y="48638"/>
                </a:cubicBezTo>
                <a:cubicBezTo>
                  <a:pt x="344967" y="46024"/>
                  <a:pt x="341336" y="40057"/>
                  <a:pt x="335604" y="38911"/>
                </a:cubicBezTo>
                <a:cubicBezTo>
                  <a:pt x="316460" y="35082"/>
                  <a:pt x="296693" y="35668"/>
                  <a:pt x="277238" y="34047"/>
                </a:cubicBezTo>
                <a:cubicBezTo>
                  <a:pt x="215746" y="54546"/>
                  <a:pt x="314067" y="20348"/>
                  <a:pt x="248055" y="48638"/>
                </a:cubicBezTo>
                <a:cubicBezTo>
                  <a:pt x="241911" y="51271"/>
                  <a:pt x="235027" y="51666"/>
                  <a:pt x="228600" y="53502"/>
                </a:cubicBezTo>
                <a:cubicBezTo>
                  <a:pt x="223670" y="54911"/>
                  <a:pt x="219052" y="57449"/>
                  <a:pt x="214008" y="58366"/>
                </a:cubicBezTo>
                <a:cubicBezTo>
                  <a:pt x="201148" y="60704"/>
                  <a:pt x="187991" y="61081"/>
                  <a:pt x="175098" y="63230"/>
                </a:cubicBezTo>
                <a:cubicBezTo>
                  <a:pt x="168504" y="64329"/>
                  <a:pt x="162275" y="67265"/>
                  <a:pt x="155642" y="68094"/>
                </a:cubicBezTo>
                <a:cubicBezTo>
                  <a:pt x="136270" y="70516"/>
                  <a:pt x="116731" y="71337"/>
                  <a:pt x="97276" y="72958"/>
                </a:cubicBezTo>
                <a:cubicBezTo>
                  <a:pt x="62547" y="84533"/>
                  <a:pt x="76624" y="76997"/>
                  <a:pt x="53502" y="92413"/>
                </a:cubicBezTo>
                <a:cubicBezTo>
                  <a:pt x="53203" y="92363"/>
                  <a:pt x="16029" y="87727"/>
                  <a:pt x="9727" y="82685"/>
                </a:cubicBezTo>
                <a:cubicBezTo>
                  <a:pt x="5163" y="79033"/>
                  <a:pt x="3242" y="72958"/>
                  <a:pt x="0" y="68094"/>
                </a:cubicBezTo>
                <a:cubicBezTo>
                  <a:pt x="4864" y="64851"/>
                  <a:pt x="11977" y="63594"/>
                  <a:pt x="14591" y="58366"/>
                </a:cubicBezTo>
                <a:cubicBezTo>
                  <a:pt x="19001" y="49545"/>
                  <a:pt x="13984" y="37388"/>
                  <a:pt x="19455" y="29183"/>
                </a:cubicBezTo>
                <a:cubicBezTo>
                  <a:pt x="22299" y="24917"/>
                  <a:pt x="23313" y="38747"/>
                  <a:pt x="24319" y="43775"/>
                </a:cubicBezTo>
                <a:cubicBezTo>
                  <a:pt x="24955" y="46954"/>
                  <a:pt x="20266" y="55934"/>
                  <a:pt x="19455" y="58366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5" name="Freeform 184"/>
          <p:cNvSpPr/>
          <p:nvPr/>
        </p:nvSpPr>
        <p:spPr>
          <a:xfrm>
            <a:off x="4225647" y="5766684"/>
            <a:ext cx="914432" cy="239350"/>
          </a:xfrm>
          <a:custGeom>
            <a:avLst/>
            <a:gdLst>
              <a:gd name="connsiteX0" fmla="*/ 890081 w 914432"/>
              <a:gd name="connsiteY0" fmla="*/ 10750 h 239350"/>
              <a:gd name="connsiteX1" fmla="*/ 890081 w 914432"/>
              <a:gd name="connsiteY1" fmla="*/ 10750 h 239350"/>
              <a:gd name="connsiteX2" fmla="*/ 851171 w 914432"/>
              <a:gd name="connsiteY2" fmla="*/ 25342 h 239350"/>
              <a:gd name="connsiteX3" fmla="*/ 836579 w 914432"/>
              <a:gd name="connsiteY3" fmla="*/ 30205 h 239350"/>
              <a:gd name="connsiteX4" fmla="*/ 607979 w 914432"/>
              <a:gd name="connsiteY4" fmla="*/ 39933 h 239350"/>
              <a:gd name="connsiteX5" fmla="*/ 593388 w 914432"/>
              <a:gd name="connsiteY5" fmla="*/ 44797 h 239350"/>
              <a:gd name="connsiteX6" fmla="*/ 559341 w 914432"/>
              <a:gd name="connsiteY6" fmla="*/ 78844 h 239350"/>
              <a:gd name="connsiteX7" fmla="*/ 515566 w 914432"/>
              <a:gd name="connsiteY7" fmla="*/ 88571 h 239350"/>
              <a:gd name="connsiteX8" fmla="*/ 486383 w 914432"/>
              <a:gd name="connsiteY8" fmla="*/ 108027 h 239350"/>
              <a:gd name="connsiteX9" fmla="*/ 471792 w 914432"/>
              <a:gd name="connsiteY9" fmla="*/ 112891 h 239350"/>
              <a:gd name="connsiteX10" fmla="*/ 442609 w 914432"/>
              <a:gd name="connsiteY10" fmla="*/ 132346 h 239350"/>
              <a:gd name="connsiteX11" fmla="*/ 423154 w 914432"/>
              <a:gd name="connsiteY11" fmla="*/ 137210 h 239350"/>
              <a:gd name="connsiteX12" fmla="*/ 369651 w 914432"/>
              <a:gd name="connsiteY12" fmla="*/ 151801 h 239350"/>
              <a:gd name="connsiteX13" fmla="*/ 340468 w 914432"/>
              <a:gd name="connsiteY13" fmla="*/ 156665 h 239350"/>
              <a:gd name="connsiteX14" fmla="*/ 170234 w 914432"/>
              <a:gd name="connsiteY14" fmla="*/ 137210 h 239350"/>
              <a:gd name="connsiteX15" fmla="*/ 165371 w 914432"/>
              <a:gd name="connsiteY15" fmla="*/ 122618 h 239350"/>
              <a:gd name="connsiteX16" fmla="*/ 131324 w 914432"/>
              <a:gd name="connsiteY16" fmla="*/ 137210 h 239350"/>
              <a:gd name="connsiteX17" fmla="*/ 82686 w 914432"/>
              <a:gd name="connsiteY17" fmla="*/ 166393 h 239350"/>
              <a:gd name="connsiteX18" fmla="*/ 53503 w 914432"/>
              <a:gd name="connsiteY18" fmla="*/ 176120 h 239350"/>
              <a:gd name="connsiteX19" fmla="*/ 38911 w 914432"/>
              <a:gd name="connsiteY19" fmla="*/ 180984 h 239350"/>
              <a:gd name="connsiteX20" fmla="*/ 24320 w 914432"/>
              <a:gd name="connsiteY20" fmla="*/ 185848 h 239350"/>
              <a:gd name="connsiteX21" fmla="*/ 0 w 914432"/>
              <a:gd name="connsiteY21" fmla="*/ 190712 h 239350"/>
              <a:gd name="connsiteX22" fmla="*/ 4864 w 914432"/>
              <a:gd name="connsiteY22" fmla="*/ 210167 h 239350"/>
              <a:gd name="connsiteX23" fmla="*/ 14592 w 914432"/>
              <a:gd name="connsiteY23" fmla="*/ 239350 h 239350"/>
              <a:gd name="connsiteX24" fmla="*/ 24320 w 914432"/>
              <a:gd name="connsiteY24" fmla="*/ 224759 h 239350"/>
              <a:gd name="connsiteX25" fmla="*/ 38911 w 914432"/>
              <a:gd name="connsiteY25" fmla="*/ 215031 h 239350"/>
              <a:gd name="connsiteX26" fmla="*/ 87549 w 914432"/>
              <a:gd name="connsiteY26" fmla="*/ 200439 h 239350"/>
              <a:gd name="connsiteX27" fmla="*/ 116732 w 914432"/>
              <a:gd name="connsiteY27" fmla="*/ 180984 h 239350"/>
              <a:gd name="connsiteX28" fmla="*/ 131324 w 914432"/>
              <a:gd name="connsiteY28" fmla="*/ 171256 h 239350"/>
              <a:gd name="connsiteX29" fmla="*/ 165371 w 914432"/>
              <a:gd name="connsiteY29" fmla="*/ 176120 h 239350"/>
              <a:gd name="connsiteX30" fmla="*/ 179962 w 914432"/>
              <a:gd name="connsiteY30" fmla="*/ 185848 h 239350"/>
              <a:gd name="connsiteX31" fmla="*/ 311286 w 914432"/>
              <a:gd name="connsiteY31" fmla="*/ 190712 h 239350"/>
              <a:gd name="connsiteX32" fmla="*/ 374515 w 914432"/>
              <a:gd name="connsiteY32" fmla="*/ 185848 h 239350"/>
              <a:gd name="connsiteX33" fmla="*/ 403698 w 914432"/>
              <a:gd name="connsiteY33" fmla="*/ 176120 h 239350"/>
              <a:gd name="connsiteX34" fmla="*/ 447473 w 914432"/>
              <a:gd name="connsiteY34" fmla="*/ 171256 h 239350"/>
              <a:gd name="connsiteX35" fmla="*/ 462064 w 914432"/>
              <a:gd name="connsiteY35" fmla="*/ 161529 h 239350"/>
              <a:gd name="connsiteX36" fmla="*/ 476656 w 914432"/>
              <a:gd name="connsiteY36" fmla="*/ 132346 h 239350"/>
              <a:gd name="connsiteX37" fmla="*/ 549613 w 914432"/>
              <a:gd name="connsiteY37" fmla="*/ 112891 h 239350"/>
              <a:gd name="connsiteX38" fmla="*/ 578796 w 914432"/>
              <a:gd name="connsiteY38" fmla="*/ 103163 h 239350"/>
              <a:gd name="connsiteX39" fmla="*/ 593388 w 914432"/>
              <a:gd name="connsiteY39" fmla="*/ 98299 h 239350"/>
              <a:gd name="connsiteX40" fmla="*/ 598251 w 914432"/>
              <a:gd name="connsiteY40" fmla="*/ 83708 h 239350"/>
              <a:gd name="connsiteX41" fmla="*/ 612843 w 914432"/>
              <a:gd name="connsiteY41" fmla="*/ 73980 h 239350"/>
              <a:gd name="connsiteX42" fmla="*/ 661481 w 914432"/>
              <a:gd name="connsiteY42" fmla="*/ 64252 h 239350"/>
              <a:gd name="connsiteX43" fmla="*/ 734439 w 914432"/>
              <a:gd name="connsiteY43" fmla="*/ 59388 h 239350"/>
              <a:gd name="connsiteX44" fmla="*/ 778213 w 914432"/>
              <a:gd name="connsiteY44" fmla="*/ 54525 h 239350"/>
              <a:gd name="connsiteX45" fmla="*/ 841443 w 914432"/>
              <a:gd name="connsiteY45" fmla="*/ 49661 h 239350"/>
              <a:gd name="connsiteX46" fmla="*/ 894945 w 914432"/>
              <a:gd name="connsiteY46" fmla="*/ 44797 h 239350"/>
              <a:gd name="connsiteX47" fmla="*/ 909537 w 914432"/>
              <a:gd name="connsiteY47" fmla="*/ 39933 h 239350"/>
              <a:gd name="connsiteX48" fmla="*/ 909537 w 914432"/>
              <a:gd name="connsiteY48" fmla="*/ 1022 h 239350"/>
              <a:gd name="connsiteX49" fmla="*/ 890081 w 914432"/>
              <a:gd name="connsiteY49" fmla="*/ 10750 h 23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14432" h="239350">
                <a:moveTo>
                  <a:pt x="890081" y="10750"/>
                </a:moveTo>
                <a:lnTo>
                  <a:pt x="890081" y="10750"/>
                </a:lnTo>
                <a:lnTo>
                  <a:pt x="851171" y="25342"/>
                </a:lnTo>
                <a:cubicBezTo>
                  <a:pt x="846353" y="27094"/>
                  <a:pt x="841584" y="29093"/>
                  <a:pt x="836579" y="30205"/>
                </a:cubicBezTo>
                <a:cubicBezTo>
                  <a:pt x="768414" y="45352"/>
                  <a:pt x="637876" y="39204"/>
                  <a:pt x="607979" y="39933"/>
                </a:cubicBezTo>
                <a:cubicBezTo>
                  <a:pt x="603115" y="41554"/>
                  <a:pt x="597391" y="41594"/>
                  <a:pt x="593388" y="44797"/>
                </a:cubicBezTo>
                <a:cubicBezTo>
                  <a:pt x="580855" y="54823"/>
                  <a:pt x="575079" y="75696"/>
                  <a:pt x="559341" y="78844"/>
                </a:cubicBezTo>
                <a:cubicBezTo>
                  <a:pt x="528467" y="85019"/>
                  <a:pt x="543042" y="81703"/>
                  <a:pt x="515566" y="88571"/>
                </a:cubicBezTo>
                <a:cubicBezTo>
                  <a:pt x="505838" y="95056"/>
                  <a:pt x="497474" y="104330"/>
                  <a:pt x="486383" y="108027"/>
                </a:cubicBezTo>
                <a:cubicBezTo>
                  <a:pt x="481519" y="109648"/>
                  <a:pt x="476274" y="110401"/>
                  <a:pt x="471792" y="112891"/>
                </a:cubicBezTo>
                <a:cubicBezTo>
                  <a:pt x="461572" y="118569"/>
                  <a:pt x="453951" y="129510"/>
                  <a:pt x="442609" y="132346"/>
                </a:cubicBezTo>
                <a:cubicBezTo>
                  <a:pt x="436124" y="133967"/>
                  <a:pt x="429581" y="135374"/>
                  <a:pt x="423154" y="137210"/>
                </a:cubicBezTo>
                <a:cubicBezTo>
                  <a:pt x="396760" y="144751"/>
                  <a:pt x="411238" y="144870"/>
                  <a:pt x="369651" y="151801"/>
                </a:cubicBezTo>
                <a:lnTo>
                  <a:pt x="340468" y="156665"/>
                </a:lnTo>
                <a:cubicBezTo>
                  <a:pt x="309748" y="155705"/>
                  <a:pt x="204065" y="187957"/>
                  <a:pt x="170234" y="137210"/>
                </a:cubicBezTo>
                <a:cubicBezTo>
                  <a:pt x="167390" y="132944"/>
                  <a:pt x="166992" y="127482"/>
                  <a:pt x="165371" y="122618"/>
                </a:cubicBezTo>
                <a:cubicBezTo>
                  <a:pt x="112259" y="158026"/>
                  <a:pt x="194138" y="105803"/>
                  <a:pt x="131324" y="137210"/>
                </a:cubicBezTo>
                <a:cubicBezTo>
                  <a:pt x="85665" y="160039"/>
                  <a:pt x="119074" y="151838"/>
                  <a:pt x="82686" y="166393"/>
                </a:cubicBezTo>
                <a:cubicBezTo>
                  <a:pt x="73166" y="170201"/>
                  <a:pt x="63231" y="172878"/>
                  <a:pt x="53503" y="176120"/>
                </a:cubicBezTo>
                <a:lnTo>
                  <a:pt x="38911" y="180984"/>
                </a:lnTo>
                <a:cubicBezTo>
                  <a:pt x="34047" y="182605"/>
                  <a:pt x="29347" y="184843"/>
                  <a:pt x="24320" y="185848"/>
                </a:cubicBezTo>
                <a:lnTo>
                  <a:pt x="0" y="190712"/>
                </a:lnTo>
                <a:cubicBezTo>
                  <a:pt x="1621" y="197197"/>
                  <a:pt x="2943" y="203764"/>
                  <a:pt x="4864" y="210167"/>
                </a:cubicBezTo>
                <a:cubicBezTo>
                  <a:pt x="7811" y="219988"/>
                  <a:pt x="14592" y="239350"/>
                  <a:pt x="14592" y="239350"/>
                </a:cubicBezTo>
                <a:cubicBezTo>
                  <a:pt x="17835" y="234486"/>
                  <a:pt x="20187" y="228892"/>
                  <a:pt x="24320" y="224759"/>
                </a:cubicBezTo>
                <a:cubicBezTo>
                  <a:pt x="28453" y="220626"/>
                  <a:pt x="33569" y="217405"/>
                  <a:pt x="38911" y="215031"/>
                </a:cubicBezTo>
                <a:cubicBezTo>
                  <a:pt x="54135" y="208264"/>
                  <a:pt x="71380" y="204481"/>
                  <a:pt x="87549" y="200439"/>
                </a:cubicBezTo>
                <a:lnTo>
                  <a:pt x="116732" y="180984"/>
                </a:lnTo>
                <a:lnTo>
                  <a:pt x="131324" y="171256"/>
                </a:lnTo>
                <a:cubicBezTo>
                  <a:pt x="142673" y="172877"/>
                  <a:pt x="154390" y="172826"/>
                  <a:pt x="165371" y="176120"/>
                </a:cubicBezTo>
                <a:cubicBezTo>
                  <a:pt x="170970" y="177800"/>
                  <a:pt x="174145" y="185266"/>
                  <a:pt x="179962" y="185848"/>
                </a:cubicBezTo>
                <a:cubicBezTo>
                  <a:pt x="223549" y="190207"/>
                  <a:pt x="267511" y="189091"/>
                  <a:pt x="311286" y="190712"/>
                </a:cubicBezTo>
                <a:cubicBezTo>
                  <a:pt x="332362" y="189091"/>
                  <a:pt x="353635" y="189145"/>
                  <a:pt x="374515" y="185848"/>
                </a:cubicBezTo>
                <a:cubicBezTo>
                  <a:pt x="384643" y="184249"/>
                  <a:pt x="393507" y="177252"/>
                  <a:pt x="403698" y="176120"/>
                </a:cubicBezTo>
                <a:lnTo>
                  <a:pt x="447473" y="171256"/>
                </a:lnTo>
                <a:cubicBezTo>
                  <a:pt x="452337" y="168014"/>
                  <a:pt x="458412" y="166093"/>
                  <a:pt x="462064" y="161529"/>
                </a:cubicBezTo>
                <a:cubicBezTo>
                  <a:pt x="493713" y="121967"/>
                  <a:pt x="435653" y="173349"/>
                  <a:pt x="476656" y="132346"/>
                </a:cubicBezTo>
                <a:cubicBezTo>
                  <a:pt x="495039" y="113963"/>
                  <a:pt x="527067" y="115396"/>
                  <a:pt x="549613" y="112891"/>
                </a:cubicBezTo>
                <a:lnTo>
                  <a:pt x="578796" y="103163"/>
                </a:lnTo>
                <a:lnTo>
                  <a:pt x="593388" y="98299"/>
                </a:lnTo>
                <a:cubicBezTo>
                  <a:pt x="595009" y="93435"/>
                  <a:pt x="595048" y="87711"/>
                  <a:pt x="598251" y="83708"/>
                </a:cubicBezTo>
                <a:cubicBezTo>
                  <a:pt x="601903" y="79143"/>
                  <a:pt x="607614" y="76594"/>
                  <a:pt x="612843" y="73980"/>
                </a:cubicBezTo>
                <a:cubicBezTo>
                  <a:pt x="625714" y="67545"/>
                  <a:pt x="650526" y="65248"/>
                  <a:pt x="661481" y="64252"/>
                </a:cubicBezTo>
                <a:cubicBezTo>
                  <a:pt x="685754" y="62045"/>
                  <a:pt x="710150" y="61412"/>
                  <a:pt x="734439" y="59388"/>
                </a:cubicBezTo>
                <a:cubicBezTo>
                  <a:pt x="749069" y="58169"/>
                  <a:pt x="763592" y="55854"/>
                  <a:pt x="778213" y="54525"/>
                </a:cubicBezTo>
                <a:cubicBezTo>
                  <a:pt x="799265" y="52611"/>
                  <a:pt x="820377" y="51417"/>
                  <a:pt x="841443" y="49661"/>
                </a:cubicBezTo>
                <a:lnTo>
                  <a:pt x="894945" y="44797"/>
                </a:lnTo>
                <a:cubicBezTo>
                  <a:pt x="899809" y="43176"/>
                  <a:pt x="905912" y="43558"/>
                  <a:pt x="909537" y="39933"/>
                </a:cubicBezTo>
                <a:cubicBezTo>
                  <a:pt x="918073" y="31397"/>
                  <a:pt x="913698" y="7957"/>
                  <a:pt x="909537" y="1022"/>
                </a:cubicBezTo>
                <a:cubicBezTo>
                  <a:pt x="907869" y="-1759"/>
                  <a:pt x="903052" y="1022"/>
                  <a:pt x="890081" y="10750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6" name="Freeform 185"/>
          <p:cNvSpPr/>
          <p:nvPr/>
        </p:nvSpPr>
        <p:spPr>
          <a:xfrm>
            <a:off x="4551524" y="3760566"/>
            <a:ext cx="1780449" cy="1057924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pattFill prst="dkDnDi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7" name="Freeform 186"/>
          <p:cNvSpPr/>
          <p:nvPr/>
        </p:nvSpPr>
        <p:spPr>
          <a:xfrm>
            <a:off x="4627724" y="3836766"/>
            <a:ext cx="1676400" cy="914400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8" name="Freeform 187"/>
          <p:cNvSpPr/>
          <p:nvPr/>
        </p:nvSpPr>
        <p:spPr>
          <a:xfrm>
            <a:off x="4752183" y="3903725"/>
            <a:ext cx="1409563" cy="766640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9" name="Freeform 188"/>
          <p:cNvSpPr/>
          <p:nvPr/>
        </p:nvSpPr>
        <p:spPr>
          <a:xfrm rot="-4200000" flipH="1">
            <a:off x="4992341" y="3901607"/>
            <a:ext cx="45719" cy="736897"/>
          </a:xfrm>
          <a:custGeom>
            <a:avLst/>
            <a:gdLst>
              <a:gd name="connsiteX0" fmla="*/ 24714 w 101074"/>
              <a:gd name="connsiteY0" fmla="*/ 315686 h 315686"/>
              <a:gd name="connsiteX1" fmla="*/ 24714 w 101074"/>
              <a:gd name="connsiteY1" fmla="*/ 315686 h 315686"/>
              <a:gd name="connsiteX2" fmla="*/ 79143 w 101074"/>
              <a:gd name="connsiteY2" fmla="*/ 239486 h 315686"/>
              <a:gd name="connsiteX3" fmla="*/ 100914 w 101074"/>
              <a:gd name="connsiteY3" fmla="*/ 217714 h 315686"/>
              <a:gd name="connsiteX4" fmla="*/ 35600 w 101074"/>
              <a:gd name="connsiteY4" fmla="*/ 174171 h 315686"/>
              <a:gd name="connsiteX5" fmla="*/ 13829 w 101074"/>
              <a:gd name="connsiteY5" fmla="*/ 141514 h 315686"/>
              <a:gd name="connsiteX6" fmla="*/ 2943 w 101074"/>
              <a:gd name="connsiteY6" fmla="*/ 0 h 31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074" h="315686">
                <a:moveTo>
                  <a:pt x="24714" y="315686"/>
                </a:moveTo>
                <a:lnTo>
                  <a:pt x="24714" y="315686"/>
                </a:lnTo>
                <a:cubicBezTo>
                  <a:pt x="42857" y="290286"/>
                  <a:pt x="59979" y="264125"/>
                  <a:pt x="79143" y="239486"/>
                </a:cubicBezTo>
                <a:cubicBezTo>
                  <a:pt x="85444" y="231385"/>
                  <a:pt x="102927" y="227778"/>
                  <a:pt x="100914" y="217714"/>
                </a:cubicBezTo>
                <a:cubicBezTo>
                  <a:pt x="95090" y="188592"/>
                  <a:pt x="56814" y="181243"/>
                  <a:pt x="35600" y="174171"/>
                </a:cubicBezTo>
                <a:cubicBezTo>
                  <a:pt x="28343" y="163285"/>
                  <a:pt x="19680" y="153216"/>
                  <a:pt x="13829" y="141514"/>
                </a:cubicBezTo>
                <a:cubicBezTo>
                  <a:pt x="-8532" y="96792"/>
                  <a:pt x="2943" y="49627"/>
                  <a:pt x="294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0" name="Freeform 189"/>
          <p:cNvSpPr/>
          <p:nvPr/>
        </p:nvSpPr>
        <p:spPr>
          <a:xfrm rot="1205359">
            <a:off x="5429310" y="4124193"/>
            <a:ext cx="883250" cy="239486"/>
          </a:xfrm>
          <a:custGeom>
            <a:avLst/>
            <a:gdLst>
              <a:gd name="connsiteX0" fmla="*/ 0 w 740228"/>
              <a:gd name="connsiteY0" fmla="*/ 154615 h 154615"/>
              <a:gd name="connsiteX1" fmla="*/ 0 w 740228"/>
              <a:gd name="connsiteY1" fmla="*/ 154615 h 154615"/>
              <a:gd name="connsiteX2" fmla="*/ 76200 w 740228"/>
              <a:gd name="connsiteY2" fmla="*/ 89301 h 154615"/>
              <a:gd name="connsiteX3" fmla="*/ 174171 w 740228"/>
              <a:gd name="connsiteY3" fmla="*/ 67529 h 154615"/>
              <a:gd name="connsiteX4" fmla="*/ 598714 w 740228"/>
              <a:gd name="connsiteY4" fmla="*/ 56644 h 154615"/>
              <a:gd name="connsiteX5" fmla="*/ 631371 w 740228"/>
              <a:gd name="connsiteY5" fmla="*/ 34872 h 154615"/>
              <a:gd name="connsiteX6" fmla="*/ 664028 w 740228"/>
              <a:gd name="connsiteY6" fmla="*/ 23986 h 154615"/>
              <a:gd name="connsiteX7" fmla="*/ 685800 w 740228"/>
              <a:gd name="connsiteY7" fmla="*/ 2215 h 154615"/>
              <a:gd name="connsiteX8" fmla="*/ 740228 w 740228"/>
              <a:gd name="connsiteY8" fmla="*/ 2215 h 15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0228" h="154615">
                <a:moveTo>
                  <a:pt x="0" y="154615"/>
                </a:moveTo>
                <a:lnTo>
                  <a:pt x="0" y="154615"/>
                </a:lnTo>
                <a:cubicBezTo>
                  <a:pt x="25400" y="132844"/>
                  <a:pt x="48794" y="108485"/>
                  <a:pt x="76200" y="89301"/>
                </a:cubicBezTo>
                <a:cubicBezTo>
                  <a:pt x="92391" y="77967"/>
                  <a:pt x="169488" y="67737"/>
                  <a:pt x="174171" y="67529"/>
                </a:cubicBezTo>
                <a:cubicBezTo>
                  <a:pt x="315592" y="61244"/>
                  <a:pt x="457200" y="60272"/>
                  <a:pt x="598714" y="56644"/>
                </a:cubicBezTo>
                <a:cubicBezTo>
                  <a:pt x="609600" y="49387"/>
                  <a:pt x="619669" y="40723"/>
                  <a:pt x="631371" y="34872"/>
                </a:cubicBezTo>
                <a:cubicBezTo>
                  <a:pt x="641634" y="29740"/>
                  <a:pt x="654189" y="29890"/>
                  <a:pt x="664028" y="23986"/>
                </a:cubicBezTo>
                <a:cubicBezTo>
                  <a:pt x="672829" y="18706"/>
                  <a:pt x="675932" y="5034"/>
                  <a:pt x="685800" y="2215"/>
                </a:cubicBezTo>
                <a:cubicBezTo>
                  <a:pt x="703245" y="-2769"/>
                  <a:pt x="722085" y="2215"/>
                  <a:pt x="740228" y="221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1" name="Freeform 190"/>
          <p:cNvSpPr/>
          <p:nvPr/>
        </p:nvSpPr>
        <p:spPr>
          <a:xfrm>
            <a:off x="4943946" y="4206880"/>
            <a:ext cx="478971" cy="463485"/>
          </a:xfrm>
          <a:custGeom>
            <a:avLst/>
            <a:gdLst>
              <a:gd name="connsiteX0" fmla="*/ 359228 w 359228"/>
              <a:gd name="connsiteY0" fmla="*/ 0 h 370115"/>
              <a:gd name="connsiteX1" fmla="*/ 359228 w 359228"/>
              <a:gd name="connsiteY1" fmla="*/ 0 h 370115"/>
              <a:gd name="connsiteX2" fmla="*/ 304800 w 359228"/>
              <a:gd name="connsiteY2" fmla="*/ 97972 h 370115"/>
              <a:gd name="connsiteX3" fmla="*/ 217714 w 359228"/>
              <a:gd name="connsiteY3" fmla="*/ 206829 h 370115"/>
              <a:gd name="connsiteX4" fmla="*/ 108857 w 359228"/>
              <a:gd name="connsiteY4" fmla="*/ 272143 h 370115"/>
              <a:gd name="connsiteX5" fmla="*/ 65314 w 359228"/>
              <a:gd name="connsiteY5" fmla="*/ 315686 h 370115"/>
              <a:gd name="connsiteX6" fmla="*/ 32657 w 359228"/>
              <a:gd name="connsiteY6" fmla="*/ 337457 h 370115"/>
              <a:gd name="connsiteX7" fmla="*/ 0 w 359228"/>
              <a:gd name="connsiteY7" fmla="*/ 348343 h 370115"/>
              <a:gd name="connsiteX8" fmla="*/ 0 w 359228"/>
              <a:gd name="connsiteY8" fmla="*/ 370115 h 37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9228" h="370115">
                <a:moveTo>
                  <a:pt x="359228" y="0"/>
                </a:moveTo>
                <a:lnTo>
                  <a:pt x="359228" y="0"/>
                </a:lnTo>
                <a:cubicBezTo>
                  <a:pt x="341085" y="32657"/>
                  <a:pt x="321507" y="64557"/>
                  <a:pt x="304800" y="97972"/>
                </a:cubicBezTo>
                <a:cubicBezTo>
                  <a:pt x="276704" y="154165"/>
                  <a:pt x="320344" y="155515"/>
                  <a:pt x="217714" y="206829"/>
                </a:cubicBezTo>
                <a:cubicBezTo>
                  <a:pt x="183353" y="224009"/>
                  <a:pt x="135131" y="245869"/>
                  <a:pt x="108857" y="272143"/>
                </a:cubicBezTo>
                <a:cubicBezTo>
                  <a:pt x="94343" y="286657"/>
                  <a:pt x="82393" y="304300"/>
                  <a:pt x="65314" y="315686"/>
                </a:cubicBezTo>
                <a:cubicBezTo>
                  <a:pt x="54428" y="322943"/>
                  <a:pt x="44359" y="331606"/>
                  <a:pt x="32657" y="337457"/>
                </a:cubicBezTo>
                <a:cubicBezTo>
                  <a:pt x="22394" y="342589"/>
                  <a:pt x="8114" y="340229"/>
                  <a:pt x="0" y="348343"/>
                </a:cubicBezTo>
                <a:lnTo>
                  <a:pt x="0" y="3701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2" name="Freeform 191"/>
          <p:cNvSpPr/>
          <p:nvPr/>
        </p:nvSpPr>
        <p:spPr>
          <a:xfrm>
            <a:off x="6287911" y="4211281"/>
            <a:ext cx="403698" cy="264764"/>
          </a:xfrm>
          <a:custGeom>
            <a:avLst/>
            <a:gdLst>
              <a:gd name="connsiteX0" fmla="*/ 0 w 403698"/>
              <a:gd name="connsiteY0" fmla="*/ 0 h 264764"/>
              <a:gd name="connsiteX1" fmla="*/ 0 w 403698"/>
              <a:gd name="connsiteY1" fmla="*/ 0 h 264764"/>
              <a:gd name="connsiteX2" fmla="*/ 4864 w 403698"/>
              <a:gd name="connsiteY2" fmla="*/ 43774 h 264764"/>
              <a:gd name="connsiteX3" fmla="*/ 19456 w 403698"/>
              <a:gd name="connsiteY3" fmla="*/ 53502 h 264764"/>
              <a:gd name="connsiteX4" fmla="*/ 38911 w 403698"/>
              <a:gd name="connsiteY4" fmla="*/ 58366 h 264764"/>
              <a:gd name="connsiteX5" fmla="*/ 102141 w 403698"/>
              <a:gd name="connsiteY5" fmla="*/ 68094 h 264764"/>
              <a:gd name="connsiteX6" fmla="*/ 136187 w 403698"/>
              <a:gd name="connsiteY6" fmla="*/ 77821 h 264764"/>
              <a:gd name="connsiteX7" fmla="*/ 175098 w 403698"/>
              <a:gd name="connsiteY7" fmla="*/ 87549 h 264764"/>
              <a:gd name="connsiteX8" fmla="*/ 199417 w 403698"/>
              <a:gd name="connsiteY8" fmla="*/ 111868 h 264764"/>
              <a:gd name="connsiteX9" fmla="*/ 223736 w 403698"/>
              <a:gd name="connsiteY9" fmla="*/ 150779 h 264764"/>
              <a:gd name="connsiteX10" fmla="*/ 282102 w 403698"/>
              <a:gd name="connsiteY10" fmla="*/ 160506 h 264764"/>
              <a:gd name="connsiteX11" fmla="*/ 296694 w 403698"/>
              <a:gd name="connsiteY11" fmla="*/ 175098 h 264764"/>
              <a:gd name="connsiteX12" fmla="*/ 330741 w 403698"/>
              <a:gd name="connsiteY12" fmla="*/ 194553 h 264764"/>
              <a:gd name="connsiteX13" fmla="*/ 359924 w 403698"/>
              <a:gd name="connsiteY13" fmla="*/ 199417 h 264764"/>
              <a:gd name="connsiteX14" fmla="*/ 389107 w 403698"/>
              <a:gd name="connsiteY14" fmla="*/ 214008 h 264764"/>
              <a:gd name="connsiteX15" fmla="*/ 403698 w 403698"/>
              <a:gd name="connsiteY15" fmla="*/ 218872 h 264764"/>
              <a:gd name="connsiteX16" fmla="*/ 403698 w 403698"/>
              <a:gd name="connsiteY16" fmla="*/ 218872 h 264764"/>
              <a:gd name="connsiteX17" fmla="*/ 393970 w 403698"/>
              <a:gd name="connsiteY17" fmla="*/ 262647 h 264764"/>
              <a:gd name="connsiteX18" fmla="*/ 369651 w 403698"/>
              <a:gd name="connsiteY18" fmla="*/ 257783 h 264764"/>
              <a:gd name="connsiteX19" fmla="*/ 335604 w 403698"/>
              <a:gd name="connsiteY19" fmla="*/ 248055 h 264764"/>
              <a:gd name="connsiteX20" fmla="*/ 321013 w 403698"/>
              <a:gd name="connsiteY20" fmla="*/ 238328 h 264764"/>
              <a:gd name="connsiteX21" fmla="*/ 252919 w 403698"/>
              <a:gd name="connsiteY21" fmla="*/ 228600 h 264764"/>
              <a:gd name="connsiteX22" fmla="*/ 223736 w 403698"/>
              <a:gd name="connsiteY22" fmla="*/ 218872 h 264764"/>
              <a:gd name="connsiteX23" fmla="*/ 204281 w 403698"/>
              <a:gd name="connsiteY23" fmla="*/ 189689 h 264764"/>
              <a:gd name="connsiteX24" fmla="*/ 194553 w 403698"/>
              <a:gd name="connsiteY24" fmla="*/ 175098 h 264764"/>
              <a:gd name="connsiteX25" fmla="*/ 160507 w 403698"/>
              <a:gd name="connsiteY25" fmla="*/ 170234 h 264764"/>
              <a:gd name="connsiteX26" fmla="*/ 131324 w 403698"/>
              <a:gd name="connsiteY26" fmla="*/ 155642 h 264764"/>
              <a:gd name="connsiteX27" fmla="*/ 116732 w 403698"/>
              <a:gd name="connsiteY27" fmla="*/ 141051 h 264764"/>
              <a:gd name="connsiteX28" fmla="*/ 72958 w 403698"/>
              <a:gd name="connsiteY28" fmla="*/ 116732 h 264764"/>
              <a:gd name="connsiteX29" fmla="*/ 58366 w 403698"/>
              <a:gd name="connsiteY29" fmla="*/ 107004 h 264764"/>
              <a:gd name="connsiteX30" fmla="*/ 19456 w 403698"/>
              <a:gd name="connsiteY30" fmla="*/ 102140 h 264764"/>
              <a:gd name="connsiteX31" fmla="*/ 19456 w 403698"/>
              <a:gd name="connsiteY31" fmla="*/ 102140 h 264764"/>
              <a:gd name="connsiteX32" fmla="*/ 24319 w 403698"/>
              <a:gd name="connsiteY32" fmla="*/ 63230 h 264764"/>
              <a:gd name="connsiteX33" fmla="*/ 34047 w 403698"/>
              <a:gd name="connsiteY33" fmla="*/ 58366 h 26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3698" h="264764">
                <a:moveTo>
                  <a:pt x="0" y="0"/>
                </a:moveTo>
                <a:lnTo>
                  <a:pt x="0" y="0"/>
                </a:lnTo>
                <a:cubicBezTo>
                  <a:pt x="1621" y="14591"/>
                  <a:pt x="-153" y="29977"/>
                  <a:pt x="4864" y="43774"/>
                </a:cubicBezTo>
                <a:cubicBezTo>
                  <a:pt x="6862" y="49268"/>
                  <a:pt x="14083" y="51199"/>
                  <a:pt x="19456" y="53502"/>
                </a:cubicBezTo>
                <a:cubicBezTo>
                  <a:pt x="25600" y="56135"/>
                  <a:pt x="32484" y="56529"/>
                  <a:pt x="38911" y="58366"/>
                </a:cubicBezTo>
                <a:cubicBezTo>
                  <a:pt x="76665" y="69153"/>
                  <a:pt x="23912" y="60271"/>
                  <a:pt x="102141" y="68094"/>
                </a:cubicBezTo>
                <a:cubicBezTo>
                  <a:pt x="137139" y="79759"/>
                  <a:pt x="93418" y="65601"/>
                  <a:pt x="136187" y="77821"/>
                </a:cubicBezTo>
                <a:cubicBezTo>
                  <a:pt x="171083" y="87792"/>
                  <a:pt x="125659" y="77661"/>
                  <a:pt x="175098" y="87549"/>
                </a:cubicBezTo>
                <a:cubicBezTo>
                  <a:pt x="188412" y="96424"/>
                  <a:pt x="192590" y="96506"/>
                  <a:pt x="199417" y="111868"/>
                </a:cubicBezTo>
                <a:cubicBezTo>
                  <a:pt x="207189" y="129356"/>
                  <a:pt x="202782" y="145191"/>
                  <a:pt x="223736" y="150779"/>
                </a:cubicBezTo>
                <a:cubicBezTo>
                  <a:pt x="242794" y="155861"/>
                  <a:pt x="282102" y="160506"/>
                  <a:pt x="282102" y="160506"/>
                </a:cubicBezTo>
                <a:cubicBezTo>
                  <a:pt x="286966" y="165370"/>
                  <a:pt x="291410" y="170694"/>
                  <a:pt x="296694" y="175098"/>
                </a:cubicBezTo>
                <a:cubicBezTo>
                  <a:pt x="303410" y="180695"/>
                  <a:pt x="323309" y="192323"/>
                  <a:pt x="330741" y="194553"/>
                </a:cubicBezTo>
                <a:cubicBezTo>
                  <a:pt x="340187" y="197387"/>
                  <a:pt x="350196" y="197796"/>
                  <a:pt x="359924" y="199417"/>
                </a:cubicBezTo>
                <a:cubicBezTo>
                  <a:pt x="396598" y="211643"/>
                  <a:pt x="351393" y="195151"/>
                  <a:pt x="389107" y="214008"/>
                </a:cubicBezTo>
                <a:cubicBezTo>
                  <a:pt x="393693" y="216301"/>
                  <a:pt x="403698" y="218872"/>
                  <a:pt x="403698" y="218872"/>
                </a:cubicBezTo>
                <a:lnTo>
                  <a:pt x="403698" y="218872"/>
                </a:lnTo>
                <a:cubicBezTo>
                  <a:pt x="400455" y="233464"/>
                  <a:pt x="403813" y="251398"/>
                  <a:pt x="393970" y="262647"/>
                </a:cubicBezTo>
                <a:cubicBezTo>
                  <a:pt x="388526" y="268868"/>
                  <a:pt x="377721" y="259576"/>
                  <a:pt x="369651" y="257783"/>
                </a:cubicBezTo>
                <a:cubicBezTo>
                  <a:pt x="364041" y="256536"/>
                  <a:pt x="342103" y="251305"/>
                  <a:pt x="335604" y="248055"/>
                </a:cubicBezTo>
                <a:cubicBezTo>
                  <a:pt x="330376" y="245441"/>
                  <a:pt x="326386" y="240631"/>
                  <a:pt x="321013" y="238328"/>
                </a:cubicBezTo>
                <a:cubicBezTo>
                  <a:pt x="304914" y="231428"/>
                  <a:pt x="261500" y="229458"/>
                  <a:pt x="252919" y="228600"/>
                </a:cubicBezTo>
                <a:cubicBezTo>
                  <a:pt x="243191" y="225357"/>
                  <a:pt x="229424" y="227404"/>
                  <a:pt x="223736" y="218872"/>
                </a:cubicBezTo>
                <a:lnTo>
                  <a:pt x="204281" y="189689"/>
                </a:lnTo>
                <a:cubicBezTo>
                  <a:pt x="201038" y="184825"/>
                  <a:pt x="200340" y="175925"/>
                  <a:pt x="194553" y="175098"/>
                </a:cubicBezTo>
                <a:lnTo>
                  <a:pt x="160507" y="170234"/>
                </a:lnTo>
                <a:cubicBezTo>
                  <a:pt x="145881" y="165359"/>
                  <a:pt x="143897" y="166120"/>
                  <a:pt x="131324" y="155642"/>
                </a:cubicBezTo>
                <a:cubicBezTo>
                  <a:pt x="126040" y="151239"/>
                  <a:pt x="122162" y="145274"/>
                  <a:pt x="116732" y="141051"/>
                </a:cubicBezTo>
                <a:cubicBezTo>
                  <a:pt x="61519" y="98109"/>
                  <a:pt x="108184" y="134346"/>
                  <a:pt x="72958" y="116732"/>
                </a:cubicBezTo>
                <a:cubicBezTo>
                  <a:pt x="67729" y="114118"/>
                  <a:pt x="63965" y="108684"/>
                  <a:pt x="58366" y="107004"/>
                </a:cubicBezTo>
                <a:cubicBezTo>
                  <a:pt x="41389" y="101911"/>
                  <a:pt x="33143" y="102140"/>
                  <a:pt x="19456" y="102140"/>
                </a:cubicBezTo>
                <a:lnTo>
                  <a:pt x="19456" y="102140"/>
                </a:lnTo>
                <a:lnTo>
                  <a:pt x="24319" y="63230"/>
                </a:lnTo>
                <a:lnTo>
                  <a:pt x="34047" y="58366"/>
                </a:ln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3" name="Freeform 192"/>
          <p:cNvSpPr/>
          <p:nvPr/>
        </p:nvSpPr>
        <p:spPr>
          <a:xfrm>
            <a:off x="4238767" y="3685987"/>
            <a:ext cx="424625" cy="481519"/>
          </a:xfrm>
          <a:custGeom>
            <a:avLst/>
            <a:gdLst>
              <a:gd name="connsiteX0" fmla="*/ 424625 w 424625"/>
              <a:gd name="connsiteY0" fmla="*/ 408562 h 481519"/>
              <a:gd name="connsiteX1" fmla="*/ 424625 w 424625"/>
              <a:gd name="connsiteY1" fmla="*/ 408562 h 481519"/>
              <a:gd name="connsiteX2" fmla="*/ 385714 w 424625"/>
              <a:gd name="connsiteY2" fmla="*/ 393970 h 481519"/>
              <a:gd name="connsiteX3" fmla="*/ 375987 w 424625"/>
              <a:gd name="connsiteY3" fmla="*/ 379379 h 481519"/>
              <a:gd name="connsiteX4" fmla="*/ 361395 w 424625"/>
              <a:gd name="connsiteY4" fmla="*/ 359924 h 481519"/>
              <a:gd name="connsiteX5" fmla="*/ 327348 w 424625"/>
              <a:gd name="connsiteY5" fmla="*/ 316149 h 481519"/>
              <a:gd name="connsiteX6" fmla="*/ 298166 w 424625"/>
              <a:gd name="connsiteY6" fmla="*/ 286966 h 481519"/>
              <a:gd name="connsiteX7" fmla="*/ 288438 w 424625"/>
              <a:gd name="connsiteY7" fmla="*/ 272375 h 481519"/>
              <a:gd name="connsiteX8" fmla="*/ 273846 w 424625"/>
              <a:gd name="connsiteY8" fmla="*/ 238328 h 481519"/>
              <a:gd name="connsiteX9" fmla="*/ 259255 w 424625"/>
              <a:gd name="connsiteY9" fmla="*/ 218873 h 481519"/>
              <a:gd name="connsiteX10" fmla="*/ 220344 w 424625"/>
              <a:gd name="connsiteY10" fmla="*/ 209145 h 481519"/>
              <a:gd name="connsiteX11" fmla="*/ 186297 w 424625"/>
              <a:gd name="connsiteY11" fmla="*/ 199417 h 481519"/>
              <a:gd name="connsiteX12" fmla="*/ 176570 w 424625"/>
              <a:gd name="connsiteY12" fmla="*/ 179962 h 481519"/>
              <a:gd name="connsiteX13" fmla="*/ 137659 w 424625"/>
              <a:gd name="connsiteY13" fmla="*/ 126460 h 481519"/>
              <a:gd name="connsiteX14" fmla="*/ 123068 w 424625"/>
              <a:gd name="connsiteY14" fmla="*/ 111868 h 481519"/>
              <a:gd name="connsiteX15" fmla="*/ 98748 w 424625"/>
              <a:gd name="connsiteY15" fmla="*/ 77822 h 481519"/>
              <a:gd name="connsiteX16" fmla="*/ 84157 w 424625"/>
              <a:gd name="connsiteY16" fmla="*/ 48639 h 481519"/>
              <a:gd name="connsiteX17" fmla="*/ 79293 w 424625"/>
              <a:gd name="connsiteY17" fmla="*/ 34047 h 481519"/>
              <a:gd name="connsiteX18" fmla="*/ 74429 w 424625"/>
              <a:gd name="connsiteY18" fmla="*/ 9728 h 481519"/>
              <a:gd name="connsiteX19" fmla="*/ 59838 w 424625"/>
              <a:gd name="connsiteY19" fmla="*/ 0 h 481519"/>
              <a:gd name="connsiteX20" fmla="*/ 1472 w 424625"/>
              <a:gd name="connsiteY20" fmla="*/ 4864 h 481519"/>
              <a:gd name="connsiteX21" fmla="*/ 11200 w 424625"/>
              <a:gd name="connsiteY21" fmla="*/ 19456 h 481519"/>
              <a:gd name="connsiteX22" fmla="*/ 25791 w 424625"/>
              <a:gd name="connsiteY22" fmla="*/ 29183 h 481519"/>
              <a:gd name="connsiteX23" fmla="*/ 45246 w 424625"/>
              <a:gd name="connsiteY23" fmla="*/ 72958 h 481519"/>
              <a:gd name="connsiteX24" fmla="*/ 59838 w 424625"/>
              <a:gd name="connsiteY24" fmla="*/ 87549 h 481519"/>
              <a:gd name="connsiteX25" fmla="*/ 64702 w 424625"/>
              <a:gd name="connsiteY25" fmla="*/ 102141 h 481519"/>
              <a:gd name="connsiteX26" fmla="*/ 89021 w 424625"/>
              <a:gd name="connsiteY26" fmla="*/ 136188 h 481519"/>
              <a:gd name="connsiteX27" fmla="*/ 93885 w 424625"/>
              <a:gd name="connsiteY27" fmla="*/ 150779 h 481519"/>
              <a:gd name="connsiteX28" fmla="*/ 123068 w 424625"/>
              <a:gd name="connsiteY28" fmla="*/ 204281 h 481519"/>
              <a:gd name="connsiteX29" fmla="*/ 137659 w 424625"/>
              <a:gd name="connsiteY29" fmla="*/ 214009 h 481519"/>
              <a:gd name="connsiteX30" fmla="*/ 142523 w 424625"/>
              <a:gd name="connsiteY30" fmla="*/ 257783 h 481519"/>
              <a:gd name="connsiteX31" fmla="*/ 157114 w 424625"/>
              <a:gd name="connsiteY31" fmla="*/ 262647 h 481519"/>
              <a:gd name="connsiteX32" fmla="*/ 176570 w 424625"/>
              <a:gd name="connsiteY32" fmla="*/ 267511 h 481519"/>
              <a:gd name="connsiteX33" fmla="*/ 191161 w 424625"/>
              <a:gd name="connsiteY33" fmla="*/ 272375 h 481519"/>
              <a:gd name="connsiteX34" fmla="*/ 230072 w 424625"/>
              <a:gd name="connsiteY34" fmla="*/ 277239 h 481519"/>
              <a:gd name="connsiteX35" fmla="*/ 244663 w 424625"/>
              <a:gd name="connsiteY35" fmla="*/ 282102 h 481519"/>
              <a:gd name="connsiteX36" fmla="*/ 264119 w 424625"/>
              <a:gd name="connsiteY36" fmla="*/ 286966 h 481519"/>
              <a:gd name="connsiteX37" fmla="*/ 278710 w 424625"/>
              <a:gd name="connsiteY37" fmla="*/ 301558 h 481519"/>
              <a:gd name="connsiteX38" fmla="*/ 283574 w 424625"/>
              <a:gd name="connsiteY38" fmla="*/ 316149 h 481519"/>
              <a:gd name="connsiteX39" fmla="*/ 293302 w 424625"/>
              <a:gd name="connsiteY39" fmla="*/ 369651 h 481519"/>
              <a:gd name="connsiteX40" fmla="*/ 303029 w 424625"/>
              <a:gd name="connsiteY40" fmla="*/ 384243 h 481519"/>
              <a:gd name="connsiteX41" fmla="*/ 317621 w 424625"/>
              <a:gd name="connsiteY41" fmla="*/ 389107 h 481519"/>
              <a:gd name="connsiteX42" fmla="*/ 332212 w 424625"/>
              <a:gd name="connsiteY42" fmla="*/ 403698 h 481519"/>
              <a:gd name="connsiteX43" fmla="*/ 337076 w 424625"/>
              <a:gd name="connsiteY43" fmla="*/ 418290 h 481519"/>
              <a:gd name="connsiteX44" fmla="*/ 351668 w 424625"/>
              <a:gd name="connsiteY44" fmla="*/ 423153 h 481519"/>
              <a:gd name="connsiteX45" fmla="*/ 366259 w 424625"/>
              <a:gd name="connsiteY45" fmla="*/ 437745 h 481519"/>
              <a:gd name="connsiteX46" fmla="*/ 371123 w 424625"/>
              <a:gd name="connsiteY46" fmla="*/ 457200 h 481519"/>
              <a:gd name="connsiteX47" fmla="*/ 380851 w 424625"/>
              <a:gd name="connsiteY47" fmla="*/ 481519 h 48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4625" h="481519">
                <a:moveTo>
                  <a:pt x="424625" y="408562"/>
                </a:moveTo>
                <a:lnTo>
                  <a:pt x="424625" y="408562"/>
                </a:lnTo>
                <a:cubicBezTo>
                  <a:pt x="411655" y="403698"/>
                  <a:pt x="397592" y="401097"/>
                  <a:pt x="385714" y="393970"/>
                </a:cubicBezTo>
                <a:cubicBezTo>
                  <a:pt x="380702" y="390963"/>
                  <a:pt x="379385" y="384136"/>
                  <a:pt x="375987" y="379379"/>
                </a:cubicBezTo>
                <a:cubicBezTo>
                  <a:pt x="371275" y="372783"/>
                  <a:pt x="366044" y="366565"/>
                  <a:pt x="361395" y="359924"/>
                </a:cubicBezTo>
                <a:cubicBezTo>
                  <a:pt x="307047" y="282285"/>
                  <a:pt x="368492" y="364150"/>
                  <a:pt x="327348" y="316149"/>
                </a:cubicBezTo>
                <a:cubicBezTo>
                  <a:pt x="303216" y="287995"/>
                  <a:pt x="323853" y="304092"/>
                  <a:pt x="298166" y="286966"/>
                </a:cubicBezTo>
                <a:cubicBezTo>
                  <a:pt x="294923" y="282102"/>
                  <a:pt x="291052" y="277603"/>
                  <a:pt x="288438" y="272375"/>
                </a:cubicBezTo>
                <a:cubicBezTo>
                  <a:pt x="271885" y="239271"/>
                  <a:pt x="299154" y="278821"/>
                  <a:pt x="273846" y="238328"/>
                </a:cubicBezTo>
                <a:cubicBezTo>
                  <a:pt x="269550" y="231454"/>
                  <a:pt x="266371" y="222755"/>
                  <a:pt x="259255" y="218873"/>
                </a:cubicBezTo>
                <a:cubicBezTo>
                  <a:pt x="247518" y="212471"/>
                  <a:pt x="233199" y="212818"/>
                  <a:pt x="220344" y="209145"/>
                </a:cubicBezTo>
                <a:lnTo>
                  <a:pt x="186297" y="199417"/>
                </a:lnTo>
                <a:cubicBezTo>
                  <a:pt x="183055" y="192932"/>
                  <a:pt x="180300" y="186179"/>
                  <a:pt x="176570" y="179962"/>
                </a:cubicBezTo>
                <a:cubicBezTo>
                  <a:pt x="165544" y="161586"/>
                  <a:pt x="151819" y="142643"/>
                  <a:pt x="137659" y="126460"/>
                </a:cubicBezTo>
                <a:cubicBezTo>
                  <a:pt x="133130" y="121283"/>
                  <a:pt x="127066" y="117465"/>
                  <a:pt x="123068" y="111868"/>
                </a:cubicBezTo>
                <a:cubicBezTo>
                  <a:pt x="91065" y="67064"/>
                  <a:pt x="136681" y="115752"/>
                  <a:pt x="98748" y="77822"/>
                </a:cubicBezTo>
                <a:cubicBezTo>
                  <a:pt x="86527" y="41151"/>
                  <a:pt x="103011" y="86346"/>
                  <a:pt x="84157" y="48639"/>
                </a:cubicBezTo>
                <a:cubicBezTo>
                  <a:pt x="81864" y="44053"/>
                  <a:pt x="80537" y="39021"/>
                  <a:pt x="79293" y="34047"/>
                </a:cubicBezTo>
                <a:cubicBezTo>
                  <a:pt x="77288" y="26027"/>
                  <a:pt x="78530" y="16906"/>
                  <a:pt x="74429" y="9728"/>
                </a:cubicBezTo>
                <a:cubicBezTo>
                  <a:pt x="71529" y="4653"/>
                  <a:pt x="64702" y="3243"/>
                  <a:pt x="59838" y="0"/>
                </a:cubicBezTo>
                <a:cubicBezTo>
                  <a:pt x="40383" y="1621"/>
                  <a:pt x="19598" y="-2387"/>
                  <a:pt x="1472" y="4864"/>
                </a:cubicBezTo>
                <a:cubicBezTo>
                  <a:pt x="-3956" y="7035"/>
                  <a:pt x="7066" y="15322"/>
                  <a:pt x="11200" y="19456"/>
                </a:cubicBezTo>
                <a:cubicBezTo>
                  <a:pt x="15333" y="23589"/>
                  <a:pt x="20927" y="25941"/>
                  <a:pt x="25791" y="29183"/>
                </a:cubicBezTo>
                <a:cubicBezTo>
                  <a:pt x="32859" y="50385"/>
                  <a:pt x="32402" y="57545"/>
                  <a:pt x="45246" y="72958"/>
                </a:cubicBezTo>
                <a:cubicBezTo>
                  <a:pt x="49649" y="78242"/>
                  <a:pt x="54974" y="82685"/>
                  <a:pt x="59838" y="87549"/>
                </a:cubicBezTo>
                <a:cubicBezTo>
                  <a:pt x="61459" y="92413"/>
                  <a:pt x="62158" y="97689"/>
                  <a:pt x="64702" y="102141"/>
                </a:cubicBezTo>
                <a:cubicBezTo>
                  <a:pt x="73518" y="117569"/>
                  <a:pt x="81491" y="121128"/>
                  <a:pt x="89021" y="136188"/>
                </a:cubicBezTo>
                <a:cubicBezTo>
                  <a:pt x="91314" y="140774"/>
                  <a:pt x="91764" y="146112"/>
                  <a:pt x="93885" y="150779"/>
                </a:cubicBezTo>
                <a:cubicBezTo>
                  <a:pt x="93911" y="150835"/>
                  <a:pt x="114182" y="195395"/>
                  <a:pt x="123068" y="204281"/>
                </a:cubicBezTo>
                <a:cubicBezTo>
                  <a:pt x="127201" y="208414"/>
                  <a:pt x="132795" y="210766"/>
                  <a:pt x="137659" y="214009"/>
                </a:cubicBezTo>
                <a:cubicBezTo>
                  <a:pt x="139280" y="228600"/>
                  <a:pt x="137071" y="244152"/>
                  <a:pt x="142523" y="257783"/>
                </a:cubicBezTo>
                <a:cubicBezTo>
                  <a:pt x="144427" y="262543"/>
                  <a:pt x="152184" y="261239"/>
                  <a:pt x="157114" y="262647"/>
                </a:cubicBezTo>
                <a:cubicBezTo>
                  <a:pt x="163542" y="264484"/>
                  <a:pt x="170142" y="265674"/>
                  <a:pt x="176570" y="267511"/>
                </a:cubicBezTo>
                <a:cubicBezTo>
                  <a:pt x="181500" y="268919"/>
                  <a:pt x="186117" y="271458"/>
                  <a:pt x="191161" y="272375"/>
                </a:cubicBezTo>
                <a:cubicBezTo>
                  <a:pt x="204021" y="274713"/>
                  <a:pt x="217102" y="275618"/>
                  <a:pt x="230072" y="277239"/>
                </a:cubicBezTo>
                <a:cubicBezTo>
                  <a:pt x="234936" y="278860"/>
                  <a:pt x="239734" y="280694"/>
                  <a:pt x="244663" y="282102"/>
                </a:cubicBezTo>
                <a:cubicBezTo>
                  <a:pt x="251091" y="283938"/>
                  <a:pt x="258315" y="283649"/>
                  <a:pt x="264119" y="286966"/>
                </a:cubicBezTo>
                <a:cubicBezTo>
                  <a:pt x="270091" y="290379"/>
                  <a:pt x="273846" y="296694"/>
                  <a:pt x="278710" y="301558"/>
                </a:cubicBezTo>
                <a:cubicBezTo>
                  <a:pt x="280331" y="306422"/>
                  <a:pt x="282657" y="311105"/>
                  <a:pt x="283574" y="316149"/>
                </a:cubicBezTo>
                <a:cubicBezTo>
                  <a:pt x="286450" y="331964"/>
                  <a:pt x="285334" y="353714"/>
                  <a:pt x="293302" y="369651"/>
                </a:cubicBezTo>
                <a:cubicBezTo>
                  <a:pt x="295916" y="374880"/>
                  <a:pt x="298464" y="380591"/>
                  <a:pt x="303029" y="384243"/>
                </a:cubicBezTo>
                <a:cubicBezTo>
                  <a:pt x="307033" y="387446"/>
                  <a:pt x="312757" y="387486"/>
                  <a:pt x="317621" y="389107"/>
                </a:cubicBezTo>
                <a:cubicBezTo>
                  <a:pt x="322485" y="393971"/>
                  <a:pt x="328397" y="397975"/>
                  <a:pt x="332212" y="403698"/>
                </a:cubicBezTo>
                <a:cubicBezTo>
                  <a:pt x="335056" y="407964"/>
                  <a:pt x="333450" y="414665"/>
                  <a:pt x="337076" y="418290"/>
                </a:cubicBezTo>
                <a:cubicBezTo>
                  <a:pt x="340701" y="421915"/>
                  <a:pt x="346804" y="421532"/>
                  <a:pt x="351668" y="423153"/>
                </a:cubicBezTo>
                <a:cubicBezTo>
                  <a:pt x="356532" y="428017"/>
                  <a:pt x="362846" y="431773"/>
                  <a:pt x="366259" y="437745"/>
                </a:cubicBezTo>
                <a:cubicBezTo>
                  <a:pt x="369575" y="443549"/>
                  <a:pt x="369287" y="450773"/>
                  <a:pt x="371123" y="457200"/>
                </a:cubicBezTo>
                <a:cubicBezTo>
                  <a:pt x="375130" y="471226"/>
                  <a:pt x="375110" y="470038"/>
                  <a:pt x="380851" y="481519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94" name="Straight Arrow Connector 193"/>
          <p:cNvCxnSpPr/>
          <p:nvPr/>
        </p:nvCxnSpPr>
        <p:spPr>
          <a:xfrm flipH="1" flipV="1">
            <a:off x="5216311" y="3976104"/>
            <a:ext cx="217219" cy="2307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V="1">
            <a:off x="5587286" y="4023707"/>
            <a:ext cx="219089" cy="1971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>
            <a:off x="5498675" y="4243936"/>
            <a:ext cx="32751" cy="2626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 flipV="1">
            <a:off x="5293219" y="5279853"/>
            <a:ext cx="63405" cy="2923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5379576" y="5579756"/>
            <a:ext cx="255316" cy="145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 flipH="1">
            <a:off x="5057051" y="5599811"/>
            <a:ext cx="252759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 flipV="1">
            <a:off x="5015200" y="4695867"/>
            <a:ext cx="168231" cy="2452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5015200" y="4941084"/>
            <a:ext cx="72875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400" dirty="0" err="1">
                <a:solidFill>
                  <a:prstClr val="black"/>
                </a:solidFill>
              </a:rPr>
              <a:t>E</a:t>
            </a:r>
            <a:r>
              <a:rPr lang="en-GB" sz="1400" dirty="0" err="1" smtClean="0">
                <a:solidFill>
                  <a:prstClr val="black"/>
                </a:solidFill>
              </a:rPr>
              <a:t>ttringite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6132432" y="4695867"/>
            <a:ext cx="54861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ASR gel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03" name="Straight Arrow Connector 202"/>
          <p:cNvCxnSpPr>
            <a:stCxn id="202" idx="0"/>
          </p:cNvCxnSpPr>
          <p:nvPr/>
        </p:nvCxnSpPr>
        <p:spPr>
          <a:xfrm flipV="1">
            <a:off x="6406739" y="4375279"/>
            <a:ext cx="13352" cy="320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5613132" y="5931136"/>
            <a:ext cx="54861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ASR gel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05" name="Straight Arrow Connector 204"/>
          <p:cNvCxnSpPr>
            <a:stCxn id="204" idx="0"/>
            <a:endCxn id="184" idx="50"/>
          </p:cNvCxnSpPr>
          <p:nvPr/>
        </p:nvCxnSpPr>
        <p:spPr>
          <a:xfrm flipV="1">
            <a:off x="5887439" y="5806617"/>
            <a:ext cx="94051" cy="12451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正方形/長方形 5"/>
          <p:cNvSpPr/>
          <p:nvPr/>
        </p:nvSpPr>
        <p:spPr>
          <a:xfrm rot="5400000" flipV="1">
            <a:off x="1990956" y="4538904"/>
            <a:ext cx="272087" cy="356588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Simulation of DEF </a:t>
            </a:r>
            <a:r>
              <a:rPr lang="en-US" altLang="ja-JP" dirty="0">
                <a:solidFill>
                  <a:prstClr val="white"/>
                </a:solidFill>
              </a:rPr>
              <a:t>e</a:t>
            </a:r>
            <a:r>
              <a:rPr lang="en-US" altLang="ja-JP" dirty="0" smtClean="0">
                <a:solidFill>
                  <a:prstClr val="white"/>
                </a:solidFill>
              </a:rPr>
              <a:t>xpansion 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07" name="正方形/長方形 5"/>
          <p:cNvSpPr/>
          <p:nvPr/>
        </p:nvSpPr>
        <p:spPr>
          <a:xfrm rot="5400000" flipV="1">
            <a:off x="6270694" y="4527678"/>
            <a:ext cx="272087" cy="3565885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Simulation of ASR </a:t>
            </a:r>
            <a:r>
              <a:rPr lang="en-US" altLang="ja-JP" dirty="0">
                <a:solidFill>
                  <a:prstClr val="white"/>
                </a:solidFill>
              </a:rPr>
              <a:t>e</a:t>
            </a:r>
            <a:r>
              <a:rPr lang="en-US" altLang="ja-JP" dirty="0" smtClean="0">
                <a:solidFill>
                  <a:prstClr val="white"/>
                </a:solidFill>
              </a:rPr>
              <a:t>xpansion 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7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7"/>
    </mc:Choice>
    <mc:Fallback xmlns="">
      <p:transition spd="slow" advTm="2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01788 -0.025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129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025 -0.0314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57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00295 0.032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62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00486 -0.0342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71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03039 -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-6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2778 -0.000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201" grpId="0" animBg="1"/>
      <p:bldP spid="202" grpId="0" animBg="1"/>
      <p:bldP spid="20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kern="0" dirty="0" smtClean="0">
                <a:solidFill>
                  <a:prstClr val="white"/>
                </a:solidFill>
                <a:ea typeface="+mj-ea"/>
                <a:cs typeface="+mj-cs"/>
              </a:rPr>
              <a:t>Simulation of ASR and DEF</a:t>
            </a:r>
            <a:endParaRPr lang="en-US" sz="3600" kern="0" dirty="0" smtClean="0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-2" y="-11005"/>
            <a:ext cx="540000" cy="622666"/>
            <a:chOff x="3498588" y="4634734"/>
            <a:chExt cx="679879" cy="729497"/>
          </a:xfrm>
          <a:effectLst>
            <a:glow rad="101600">
              <a:srgbClr val="C0504D">
                <a:satMod val="175000"/>
                <a:alpha val="40000"/>
              </a:srgbClr>
            </a:glow>
          </a:effectLst>
          <a:scene3d>
            <a:camera prst="orthographicFront"/>
            <a:lightRig rig="flat" dir="t"/>
          </a:scene3d>
        </p:grpSpPr>
        <p:sp>
          <p:nvSpPr>
            <p:cNvPr id="55" name="Oval 54"/>
            <p:cNvSpPr/>
            <p:nvPr/>
          </p:nvSpPr>
          <p:spPr>
            <a:xfrm>
              <a:off x="3498588" y="4731583"/>
              <a:ext cx="679879" cy="632648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hueOff val="-4966938"/>
                    <a:satOff val="19906"/>
                    <a:lumOff val="4314"/>
                    <a:alphaOff val="0"/>
                    <a:shade val="51000"/>
                    <a:satMod val="130000"/>
                  </a:srgbClr>
                </a:gs>
                <a:gs pos="80000">
                  <a:srgbClr val="4BACC6">
                    <a:hueOff val="-4966938"/>
                    <a:satOff val="19906"/>
                    <a:lumOff val="4314"/>
                    <a:alphaOff val="0"/>
                    <a:shade val="93000"/>
                    <a:satMod val="130000"/>
                  </a:srgbClr>
                </a:gs>
                <a:gs pos="100000">
                  <a:srgbClr val="4BACC6">
                    <a:hueOff val="-4966938"/>
                    <a:satOff val="19906"/>
                    <a:lumOff val="4314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BACC6">
                  <a:hueOff val="-4966938"/>
                  <a:satOff val="19906"/>
                  <a:lumOff val="4314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prstMaterial="plastic">
              <a:bevelT w="120900" h="88900"/>
              <a:bevelB w="88900" h="31750" prst="angle"/>
            </a:sp3d>
          </p:spPr>
        </p:sp>
        <p:sp>
          <p:nvSpPr>
            <p:cNvPr id="56" name="Oval 4"/>
            <p:cNvSpPr/>
            <p:nvPr/>
          </p:nvSpPr>
          <p:spPr>
            <a:xfrm>
              <a:off x="3607524" y="4634734"/>
              <a:ext cx="386953" cy="516349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GB" sz="2000" b="1" kern="0" dirty="0" smtClean="0">
                  <a:solidFill>
                    <a:prstClr val="white"/>
                  </a:solidFill>
                </a:rPr>
                <a:t> 2</a:t>
              </a:r>
              <a:endParaRPr lang="en-US" sz="2000" b="1" kern="0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25310" y="6457890"/>
            <a:ext cx="9067800" cy="461665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kern="0" dirty="0" smtClean="0">
                <a:solidFill>
                  <a:srgbClr val="FBFBFB"/>
                </a:solidFill>
              </a:rPr>
              <a:t>Other mechanism may take place in case of DEF damage in concrete</a:t>
            </a:r>
            <a:endParaRPr lang="en-US" sz="2400" kern="0" dirty="0" smtClean="0">
              <a:solidFill>
                <a:srgbClr val="FBFBFB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9998" y="3349761"/>
            <a:ext cx="8645402" cy="2822439"/>
            <a:chOff x="516247" y="3120122"/>
            <a:chExt cx="8645402" cy="2822439"/>
          </a:xfrm>
        </p:grpSpPr>
        <p:sp>
          <p:nvSpPr>
            <p:cNvPr id="52" name="正方形/長方形 6"/>
            <p:cNvSpPr/>
            <p:nvPr/>
          </p:nvSpPr>
          <p:spPr>
            <a:xfrm flipV="1">
              <a:off x="530597" y="3146834"/>
              <a:ext cx="737321" cy="2445601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altLang="ja-JP" sz="2400" dirty="0">
                  <a:solidFill>
                    <a:prstClr val="white"/>
                  </a:solidFill>
                </a:rPr>
                <a:t>Mortar Expansion (DEF)</a:t>
              </a:r>
              <a:endParaRPr lang="ja-JP" altLang="en-US" sz="2400" dirty="0">
                <a:solidFill>
                  <a:prstClr val="white"/>
                </a:solidFill>
              </a:endParaRPr>
            </a:p>
          </p:txBody>
        </p:sp>
        <p:pic>
          <p:nvPicPr>
            <p:cNvPr id="59" name="図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7" t="4715" r="31272" b="37590"/>
            <a:stretch/>
          </p:blipFill>
          <p:spPr>
            <a:xfrm rot="600000">
              <a:off x="3683369" y="3323609"/>
              <a:ext cx="2047030" cy="212075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048180" y="5271876"/>
              <a:ext cx="1353274" cy="338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Internal stress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pic>
          <p:nvPicPr>
            <p:cNvPr id="2052" name="Picture 4" descr="https://encrypted-tbn3.gstatic.com/images?q=tbn:ANd9GcTkCaci-JXedNGX-qCt_GHmR6hz4X-qYaKdoKF_WjHuDZ39TCB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450" y="3478227"/>
              <a:ext cx="2452959" cy="1784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6768785" y="5271876"/>
              <a:ext cx="1207141" cy="338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DEF damage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65" name="正方形/長方形 9"/>
            <p:cNvSpPr/>
            <p:nvPr/>
          </p:nvSpPr>
          <p:spPr>
            <a:xfrm>
              <a:off x="1559509" y="3124537"/>
              <a:ext cx="4066081" cy="35369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dirty="0" smtClean="0">
                  <a:solidFill>
                    <a:prstClr val="black"/>
                  </a:solidFill>
                </a:rPr>
                <a:t>Simulation, 25% mortar expansion 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69" name="正方形/長方形 9"/>
            <p:cNvSpPr/>
            <p:nvPr/>
          </p:nvSpPr>
          <p:spPr>
            <a:xfrm>
              <a:off x="6123565" y="3120122"/>
              <a:ext cx="2632004" cy="35369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sz="2000" dirty="0" smtClean="0">
                  <a:solidFill>
                    <a:prstClr val="black"/>
                  </a:solidFill>
                </a:rPr>
                <a:t>Actual cracking pattern</a:t>
              </a:r>
              <a:endParaRPr lang="ja-JP" altLang="en-US" sz="2000" dirty="0">
                <a:solidFill>
                  <a:prstClr val="black"/>
                </a:solidFill>
              </a:endParaRPr>
            </a:p>
          </p:txBody>
        </p:sp>
        <p:pic>
          <p:nvPicPr>
            <p:cNvPr id="58" name="図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" r="4885" b="2167"/>
            <a:stretch/>
          </p:blipFill>
          <p:spPr>
            <a:xfrm>
              <a:off x="1559509" y="3463213"/>
              <a:ext cx="2033040" cy="1832328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945745" y="5262458"/>
              <a:ext cx="1143000" cy="33855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Crack view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16247" y="3132279"/>
              <a:ext cx="8645402" cy="28102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604956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5" name="図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r="9071" b="4077"/>
          <a:stretch/>
        </p:blipFill>
        <p:spPr>
          <a:xfrm>
            <a:off x="1294180" y="1116235"/>
            <a:ext cx="1905411" cy="1845553"/>
          </a:xfrm>
          <a:prstGeom prst="rect">
            <a:avLst/>
          </a:prstGeom>
        </p:spPr>
      </p:pic>
      <p:pic>
        <p:nvPicPr>
          <p:cNvPr id="26" name="図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 t="14448" r="33172" b="35069"/>
          <a:stretch/>
        </p:blipFill>
        <p:spPr>
          <a:xfrm>
            <a:off x="3336363" y="1097494"/>
            <a:ext cx="1919897" cy="1883035"/>
          </a:xfrm>
          <a:prstGeom prst="rect">
            <a:avLst/>
          </a:prstGeom>
        </p:spPr>
      </p:pic>
      <p:sp>
        <p:nvSpPr>
          <p:cNvPr id="27" name="正方形/長方形 9"/>
          <p:cNvSpPr/>
          <p:nvPr/>
        </p:nvSpPr>
        <p:spPr>
          <a:xfrm>
            <a:off x="1313260" y="762001"/>
            <a:ext cx="4066081" cy="335432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</a:rPr>
              <a:t>Simulation, 25% aggregate expansion 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97941" y="2977470"/>
            <a:ext cx="1081903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Crack view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73345" y="2977470"/>
            <a:ext cx="1445931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Internal stress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30" name="Picture 2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02" y="1120674"/>
            <a:ext cx="2160353" cy="18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正方形/長方形 9"/>
          <p:cNvSpPr/>
          <p:nvPr/>
        </p:nvSpPr>
        <p:spPr>
          <a:xfrm>
            <a:off x="5715000" y="780803"/>
            <a:ext cx="2794320" cy="3354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ja-JP" sz="2000" dirty="0" smtClean="0">
                <a:solidFill>
                  <a:prstClr val="black"/>
                </a:solidFill>
              </a:rPr>
              <a:t>Actual cracking pattern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3" name="正方形/長方形 5"/>
          <p:cNvSpPr/>
          <p:nvPr/>
        </p:nvSpPr>
        <p:spPr>
          <a:xfrm flipV="1">
            <a:off x="269998" y="760990"/>
            <a:ext cx="716141" cy="252284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en-US" altLang="ja-JP" sz="2400" dirty="0">
                <a:solidFill>
                  <a:prstClr val="white"/>
                </a:solidFill>
              </a:rPr>
              <a:t>Aggregate Interface Expansion (ASR)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02560" y="2980529"/>
            <a:ext cx="1219200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ASR damage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0191" y="762001"/>
            <a:ext cx="8675209" cy="2554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正方形/長方形 9"/>
          <p:cNvSpPr/>
          <p:nvPr/>
        </p:nvSpPr>
        <p:spPr>
          <a:xfrm>
            <a:off x="223298" y="5999048"/>
            <a:ext cx="8821965" cy="63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Crystal Growth Theory </a:t>
            </a:r>
            <a:r>
              <a:rPr lang="en-US" altLang="ja-JP" sz="1400" dirty="0" smtClean="0">
                <a:solidFill>
                  <a:srgbClr val="FF0000"/>
                </a:solidFill>
                <a:sym typeface="Wingdings"/>
              </a:rPr>
              <a:t> Another mechanism of DEF:</a:t>
            </a:r>
            <a:r>
              <a:rPr lang="en-US" altLang="ja-JP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cracks are caused by the pressure at the </a:t>
            </a:r>
            <a:r>
              <a:rPr lang="en-US" altLang="ja-JP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endParaRPr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6" name="正方形/長方形 9"/>
          <p:cNvSpPr/>
          <p:nvPr/>
        </p:nvSpPr>
        <p:spPr>
          <a:xfrm>
            <a:off x="255094" y="5680583"/>
            <a:ext cx="8645401" cy="63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000" dirty="0" smtClean="0">
                <a:solidFill>
                  <a:prstClr val="black"/>
                </a:solidFill>
              </a:rPr>
              <a:t>Based on Paste Expansion Theory </a:t>
            </a:r>
            <a:r>
              <a:rPr lang="en-US" altLang="ja-JP" sz="1400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cracks 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caused by only expansion in cement </a:t>
            </a:r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5106924" y="1814216"/>
            <a:ext cx="1395636" cy="484632"/>
          </a:xfrm>
          <a:prstGeom prst="left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Matching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Left-Right Arrow 34"/>
          <p:cNvSpPr/>
          <p:nvPr/>
        </p:nvSpPr>
        <p:spPr>
          <a:xfrm>
            <a:off x="4852260" y="4267200"/>
            <a:ext cx="1725480" cy="484632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Not Matching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927095" y="2703306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308095" y="2703306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689095" y="2703306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070095" y="2704271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451095" y="2704271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832095" y="2704271"/>
            <a:ext cx="381000" cy="2514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165035" y="5510738"/>
            <a:ext cx="1865601" cy="3429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prstClr val="black"/>
                </a:solidFill>
              </a:rPr>
              <a:t>Steam Chambers</a:t>
            </a:r>
            <a:endParaRPr kumimoji="1" lang="ja-JP" altLang="en-US" b="1" dirty="0">
              <a:solidFill>
                <a:prstClr val="black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927096" y="1466021"/>
            <a:ext cx="2286000" cy="106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 rot="5400000">
            <a:off x="4993896" y="-15319"/>
            <a:ext cx="3810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>
          <a:xfrm flipV="1">
            <a:off x="4308095" y="1473738"/>
            <a:ext cx="0" cy="1059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4689095" y="1473738"/>
            <a:ext cx="0" cy="1059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5070096" y="1473738"/>
            <a:ext cx="0" cy="1059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5481070" y="1466021"/>
            <a:ext cx="0" cy="1059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5840850" y="1469879"/>
            <a:ext cx="0" cy="10590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8"/>
          <p:cNvSpPr/>
          <p:nvPr/>
        </p:nvSpPr>
        <p:spPr>
          <a:xfrm rot="16200000">
            <a:off x="5640387" y="4677838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2" name="Freeform 8"/>
          <p:cNvSpPr/>
          <p:nvPr/>
        </p:nvSpPr>
        <p:spPr>
          <a:xfrm rot="16200000">
            <a:off x="5640387" y="3838818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3" name="Freeform 8"/>
          <p:cNvSpPr/>
          <p:nvPr/>
        </p:nvSpPr>
        <p:spPr>
          <a:xfrm rot="16200000">
            <a:off x="5640386" y="3033871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4" name="Freeform 8"/>
          <p:cNvSpPr/>
          <p:nvPr/>
        </p:nvSpPr>
        <p:spPr>
          <a:xfrm rot="16200000">
            <a:off x="5259387" y="469330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5" name="Freeform 8"/>
          <p:cNvSpPr/>
          <p:nvPr/>
        </p:nvSpPr>
        <p:spPr>
          <a:xfrm rot="16200000">
            <a:off x="5259387" y="385428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6" name="Freeform 8"/>
          <p:cNvSpPr/>
          <p:nvPr/>
        </p:nvSpPr>
        <p:spPr>
          <a:xfrm rot="16200000">
            <a:off x="5259386" y="3049340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7" name="Freeform 8"/>
          <p:cNvSpPr/>
          <p:nvPr/>
        </p:nvSpPr>
        <p:spPr>
          <a:xfrm rot="16200000">
            <a:off x="4878665" y="4711968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8" name="Freeform 8"/>
          <p:cNvSpPr/>
          <p:nvPr/>
        </p:nvSpPr>
        <p:spPr>
          <a:xfrm rot="16200000">
            <a:off x="4878665" y="3872948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29" name="Freeform 8"/>
          <p:cNvSpPr/>
          <p:nvPr/>
        </p:nvSpPr>
        <p:spPr>
          <a:xfrm rot="16200000">
            <a:off x="4878664" y="3068001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0" name="Freeform 8"/>
          <p:cNvSpPr/>
          <p:nvPr/>
        </p:nvSpPr>
        <p:spPr>
          <a:xfrm rot="16200000">
            <a:off x="4497387" y="469330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1" name="Freeform 8"/>
          <p:cNvSpPr/>
          <p:nvPr/>
        </p:nvSpPr>
        <p:spPr>
          <a:xfrm rot="16200000">
            <a:off x="4497387" y="385428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2" name="Freeform 8"/>
          <p:cNvSpPr/>
          <p:nvPr/>
        </p:nvSpPr>
        <p:spPr>
          <a:xfrm rot="16200000">
            <a:off x="4497386" y="3049340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3" name="Freeform 8"/>
          <p:cNvSpPr/>
          <p:nvPr/>
        </p:nvSpPr>
        <p:spPr>
          <a:xfrm rot="16200000">
            <a:off x="4116387" y="468689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4" name="Freeform 8"/>
          <p:cNvSpPr/>
          <p:nvPr/>
        </p:nvSpPr>
        <p:spPr>
          <a:xfrm rot="16200000">
            <a:off x="4116387" y="384787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5" name="Freeform 8"/>
          <p:cNvSpPr/>
          <p:nvPr/>
        </p:nvSpPr>
        <p:spPr>
          <a:xfrm rot="16200000">
            <a:off x="4116386" y="3042930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6" name="Freeform 8"/>
          <p:cNvSpPr/>
          <p:nvPr/>
        </p:nvSpPr>
        <p:spPr>
          <a:xfrm rot="16200000">
            <a:off x="3735387" y="467783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7" name="Freeform 8"/>
          <p:cNvSpPr/>
          <p:nvPr/>
        </p:nvSpPr>
        <p:spPr>
          <a:xfrm rot="16200000">
            <a:off x="3735387" y="3838817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38" name="Freeform 8"/>
          <p:cNvSpPr/>
          <p:nvPr/>
        </p:nvSpPr>
        <p:spPr>
          <a:xfrm rot="16200000">
            <a:off x="3735386" y="3033870"/>
            <a:ext cx="764415" cy="1665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grpSp>
        <p:nvGrpSpPr>
          <p:cNvPr id="39" name="Group 7"/>
          <p:cNvGrpSpPr/>
          <p:nvPr/>
        </p:nvGrpSpPr>
        <p:grpSpPr>
          <a:xfrm>
            <a:off x="5950014" y="2346803"/>
            <a:ext cx="144390" cy="108602"/>
            <a:chOff x="5715000" y="3177878"/>
            <a:chExt cx="2667000" cy="2084294"/>
          </a:xfrm>
        </p:grpSpPr>
        <p:sp>
          <p:nvSpPr>
            <p:cNvPr id="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7"/>
          <p:cNvGrpSpPr/>
          <p:nvPr/>
        </p:nvGrpSpPr>
        <p:grpSpPr>
          <a:xfrm>
            <a:off x="5950014" y="2179630"/>
            <a:ext cx="144390" cy="108602"/>
            <a:chOff x="5715000" y="3177878"/>
            <a:chExt cx="2667000" cy="2084294"/>
          </a:xfrm>
        </p:grpSpPr>
        <p:sp>
          <p:nvSpPr>
            <p:cNvPr id="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Group 7"/>
          <p:cNvGrpSpPr/>
          <p:nvPr/>
        </p:nvGrpSpPr>
        <p:grpSpPr>
          <a:xfrm>
            <a:off x="5950400" y="2007721"/>
            <a:ext cx="144390" cy="108602"/>
            <a:chOff x="5715000" y="3177878"/>
            <a:chExt cx="2667000" cy="2084294"/>
          </a:xfrm>
        </p:grpSpPr>
        <p:sp>
          <p:nvSpPr>
            <p:cNvPr id="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Group 7"/>
          <p:cNvGrpSpPr/>
          <p:nvPr/>
        </p:nvGrpSpPr>
        <p:grpSpPr>
          <a:xfrm>
            <a:off x="5950014" y="1847021"/>
            <a:ext cx="144390" cy="108602"/>
            <a:chOff x="5715000" y="3177878"/>
            <a:chExt cx="2667000" cy="2084294"/>
          </a:xfrm>
        </p:grpSpPr>
        <p:sp>
          <p:nvSpPr>
            <p:cNvPr id="1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Group 7"/>
          <p:cNvGrpSpPr/>
          <p:nvPr/>
        </p:nvGrpSpPr>
        <p:grpSpPr>
          <a:xfrm>
            <a:off x="5951150" y="1694621"/>
            <a:ext cx="144390" cy="108602"/>
            <a:chOff x="5715000" y="3177878"/>
            <a:chExt cx="2667000" cy="2084294"/>
          </a:xfrm>
        </p:grpSpPr>
        <p:sp>
          <p:nvSpPr>
            <p:cNvPr id="1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39" name="Group 7"/>
          <p:cNvGrpSpPr/>
          <p:nvPr/>
        </p:nvGrpSpPr>
        <p:grpSpPr>
          <a:xfrm>
            <a:off x="5950400" y="1542221"/>
            <a:ext cx="144390" cy="108602"/>
            <a:chOff x="5715000" y="3177878"/>
            <a:chExt cx="2667000" cy="2084294"/>
          </a:xfrm>
        </p:grpSpPr>
        <p:sp>
          <p:nvSpPr>
            <p:cNvPr id="1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59" name="Group 7"/>
          <p:cNvGrpSpPr/>
          <p:nvPr/>
        </p:nvGrpSpPr>
        <p:grpSpPr>
          <a:xfrm>
            <a:off x="5580460" y="2342494"/>
            <a:ext cx="144390" cy="108602"/>
            <a:chOff x="5715000" y="3177878"/>
            <a:chExt cx="2667000" cy="2084294"/>
          </a:xfrm>
        </p:grpSpPr>
        <p:sp>
          <p:nvSpPr>
            <p:cNvPr id="1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79" name="Group 7"/>
          <p:cNvGrpSpPr/>
          <p:nvPr/>
        </p:nvGrpSpPr>
        <p:grpSpPr>
          <a:xfrm>
            <a:off x="5580460" y="2175321"/>
            <a:ext cx="144390" cy="108602"/>
            <a:chOff x="5715000" y="3177878"/>
            <a:chExt cx="2667000" cy="2084294"/>
          </a:xfrm>
        </p:grpSpPr>
        <p:sp>
          <p:nvSpPr>
            <p:cNvPr id="1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1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99" name="Group 7"/>
          <p:cNvGrpSpPr/>
          <p:nvPr/>
        </p:nvGrpSpPr>
        <p:grpSpPr>
          <a:xfrm>
            <a:off x="5580846" y="2003412"/>
            <a:ext cx="144390" cy="108602"/>
            <a:chOff x="5715000" y="3177878"/>
            <a:chExt cx="2667000" cy="2084294"/>
          </a:xfrm>
        </p:grpSpPr>
        <p:sp>
          <p:nvSpPr>
            <p:cNvPr id="2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19" name="Group 7"/>
          <p:cNvGrpSpPr/>
          <p:nvPr/>
        </p:nvGrpSpPr>
        <p:grpSpPr>
          <a:xfrm>
            <a:off x="5580460" y="1842712"/>
            <a:ext cx="144390" cy="108602"/>
            <a:chOff x="5715000" y="3177878"/>
            <a:chExt cx="2667000" cy="2084294"/>
          </a:xfrm>
        </p:grpSpPr>
        <p:sp>
          <p:nvSpPr>
            <p:cNvPr id="2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39" name="Group 7"/>
          <p:cNvGrpSpPr/>
          <p:nvPr/>
        </p:nvGrpSpPr>
        <p:grpSpPr>
          <a:xfrm>
            <a:off x="5581596" y="1690312"/>
            <a:ext cx="144390" cy="108602"/>
            <a:chOff x="5715000" y="3177878"/>
            <a:chExt cx="2667000" cy="2084294"/>
          </a:xfrm>
        </p:grpSpPr>
        <p:sp>
          <p:nvSpPr>
            <p:cNvPr id="2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59" name="Group 7"/>
          <p:cNvGrpSpPr/>
          <p:nvPr/>
        </p:nvGrpSpPr>
        <p:grpSpPr>
          <a:xfrm>
            <a:off x="5580846" y="1537912"/>
            <a:ext cx="144390" cy="108602"/>
            <a:chOff x="5715000" y="3177878"/>
            <a:chExt cx="2667000" cy="2084294"/>
          </a:xfrm>
        </p:grpSpPr>
        <p:sp>
          <p:nvSpPr>
            <p:cNvPr id="2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79" name="Group 7"/>
          <p:cNvGrpSpPr/>
          <p:nvPr/>
        </p:nvGrpSpPr>
        <p:grpSpPr>
          <a:xfrm>
            <a:off x="5198603" y="2345780"/>
            <a:ext cx="144390" cy="108602"/>
            <a:chOff x="5715000" y="3177878"/>
            <a:chExt cx="2667000" cy="2084294"/>
          </a:xfrm>
        </p:grpSpPr>
        <p:sp>
          <p:nvSpPr>
            <p:cNvPr id="2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2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299" name="Group 7"/>
          <p:cNvGrpSpPr/>
          <p:nvPr/>
        </p:nvGrpSpPr>
        <p:grpSpPr>
          <a:xfrm>
            <a:off x="5198603" y="2178607"/>
            <a:ext cx="144390" cy="108602"/>
            <a:chOff x="5715000" y="3177878"/>
            <a:chExt cx="2667000" cy="2084294"/>
          </a:xfrm>
        </p:grpSpPr>
        <p:sp>
          <p:nvSpPr>
            <p:cNvPr id="3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319" name="Group 7"/>
          <p:cNvGrpSpPr/>
          <p:nvPr/>
        </p:nvGrpSpPr>
        <p:grpSpPr>
          <a:xfrm>
            <a:off x="5198989" y="2006698"/>
            <a:ext cx="144390" cy="108602"/>
            <a:chOff x="5715000" y="3177878"/>
            <a:chExt cx="2667000" cy="2084294"/>
          </a:xfrm>
        </p:grpSpPr>
        <p:sp>
          <p:nvSpPr>
            <p:cNvPr id="3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339" name="Group 7"/>
          <p:cNvGrpSpPr/>
          <p:nvPr/>
        </p:nvGrpSpPr>
        <p:grpSpPr>
          <a:xfrm>
            <a:off x="5198603" y="1845998"/>
            <a:ext cx="144390" cy="108602"/>
            <a:chOff x="5715000" y="3177878"/>
            <a:chExt cx="2667000" cy="2084294"/>
          </a:xfrm>
        </p:grpSpPr>
        <p:sp>
          <p:nvSpPr>
            <p:cNvPr id="3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359" name="Group 7"/>
          <p:cNvGrpSpPr/>
          <p:nvPr/>
        </p:nvGrpSpPr>
        <p:grpSpPr>
          <a:xfrm>
            <a:off x="5199739" y="1693598"/>
            <a:ext cx="144390" cy="108602"/>
            <a:chOff x="5715000" y="3177878"/>
            <a:chExt cx="2667000" cy="2084294"/>
          </a:xfrm>
        </p:grpSpPr>
        <p:sp>
          <p:nvSpPr>
            <p:cNvPr id="3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379" name="Group 7"/>
          <p:cNvGrpSpPr/>
          <p:nvPr/>
        </p:nvGrpSpPr>
        <p:grpSpPr>
          <a:xfrm>
            <a:off x="5198989" y="1541198"/>
            <a:ext cx="144390" cy="108602"/>
            <a:chOff x="5715000" y="3177878"/>
            <a:chExt cx="2667000" cy="2084294"/>
          </a:xfrm>
        </p:grpSpPr>
        <p:sp>
          <p:nvSpPr>
            <p:cNvPr id="3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3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399" name="Group 7"/>
          <p:cNvGrpSpPr/>
          <p:nvPr/>
        </p:nvGrpSpPr>
        <p:grpSpPr>
          <a:xfrm>
            <a:off x="4817928" y="2345376"/>
            <a:ext cx="144390" cy="108602"/>
            <a:chOff x="5715000" y="3177878"/>
            <a:chExt cx="2667000" cy="2084294"/>
          </a:xfrm>
        </p:grpSpPr>
        <p:sp>
          <p:nvSpPr>
            <p:cNvPr id="4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19" name="Group 7"/>
          <p:cNvGrpSpPr/>
          <p:nvPr/>
        </p:nvGrpSpPr>
        <p:grpSpPr>
          <a:xfrm>
            <a:off x="4817928" y="2178203"/>
            <a:ext cx="144390" cy="108602"/>
            <a:chOff x="5715000" y="3177878"/>
            <a:chExt cx="2667000" cy="2084294"/>
          </a:xfrm>
        </p:grpSpPr>
        <p:sp>
          <p:nvSpPr>
            <p:cNvPr id="4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39" name="Group 7"/>
          <p:cNvGrpSpPr/>
          <p:nvPr/>
        </p:nvGrpSpPr>
        <p:grpSpPr>
          <a:xfrm>
            <a:off x="4818314" y="2006294"/>
            <a:ext cx="144390" cy="108602"/>
            <a:chOff x="5715000" y="3177878"/>
            <a:chExt cx="2667000" cy="2084294"/>
          </a:xfrm>
        </p:grpSpPr>
        <p:sp>
          <p:nvSpPr>
            <p:cNvPr id="4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59" name="Group 7"/>
          <p:cNvGrpSpPr/>
          <p:nvPr/>
        </p:nvGrpSpPr>
        <p:grpSpPr>
          <a:xfrm>
            <a:off x="4817928" y="1845594"/>
            <a:ext cx="144390" cy="108602"/>
            <a:chOff x="5715000" y="3177878"/>
            <a:chExt cx="2667000" cy="2084294"/>
          </a:xfrm>
        </p:grpSpPr>
        <p:sp>
          <p:nvSpPr>
            <p:cNvPr id="4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79" name="Group 7"/>
          <p:cNvGrpSpPr/>
          <p:nvPr/>
        </p:nvGrpSpPr>
        <p:grpSpPr>
          <a:xfrm>
            <a:off x="4819064" y="1693194"/>
            <a:ext cx="144390" cy="108602"/>
            <a:chOff x="5715000" y="3177878"/>
            <a:chExt cx="2667000" cy="2084294"/>
          </a:xfrm>
        </p:grpSpPr>
        <p:sp>
          <p:nvSpPr>
            <p:cNvPr id="4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4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499" name="Group 7"/>
          <p:cNvGrpSpPr/>
          <p:nvPr/>
        </p:nvGrpSpPr>
        <p:grpSpPr>
          <a:xfrm>
            <a:off x="4818314" y="1540794"/>
            <a:ext cx="144390" cy="108602"/>
            <a:chOff x="5715000" y="3177878"/>
            <a:chExt cx="2667000" cy="2084294"/>
          </a:xfrm>
        </p:grpSpPr>
        <p:sp>
          <p:nvSpPr>
            <p:cNvPr id="5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19" name="Group 7"/>
          <p:cNvGrpSpPr/>
          <p:nvPr/>
        </p:nvGrpSpPr>
        <p:grpSpPr>
          <a:xfrm>
            <a:off x="4426400" y="2344972"/>
            <a:ext cx="144390" cy="108602"/>
            <a:chOff x="5715000" y="3177878"/>
            <a:chExt cx="2667000" cy="2084294"/>
          </a:xfrm>
        </p:grpSpPr>
        <p:sp>
          <p:nvSpPr>
            <p:cNvPr id="5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39" name="Group 7"/>
          <p:cNvGrpSpPr/>
          <p:nvPr/>
        </p:nvGrpSpPr>
        <p:grpSpPr>
          <a:xfrm>
            <a:off x="4426400" y="2177799"/>
            <a:ext cx="144390" cy="108602"/>
            <a:chOff x="5715000" y="3177878"/>
            <a:chExt cx="2667000" cy="2084294"/>
          </a:xfrm>
        </p:grpSpPr>
        <p:sp>
          <p:nvSpPr>
            <p:cNvPr id="5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59" name="Group 7"/>
          <p:cNvGrpSpPr/>
          <p:nvPr/>
        </p:nvGrpSpPr>
        <p:grpSpPr>
          <a:xfrm>
            <a:off x="4426786" y="2005890"/>
            <a:ext cx="144390" cy="108602"/>
            <a:chOff x="5715000" y="3177878"/>
            <a:chExt cx="2667000" cy="2084294"/>
          </a:xfrm>
        </p:grpSpPr>
        <p:sp>
          <p:nvSpPr>
            <p:cNvPr id="5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79" name="Group 7"/>
          <p:cNvGrpSpPr/>
          <p:nvPr/>
        </p:nvGrpSpPr>
        <p:grpSpPr>
          <a:xfrm>
            <a:off x="4426400" y="1845190"/>
            <a:ext cx="144390" cy="108602"/>
            <a:chOff x="5715000" y="3177878"/>
            <a:chExt cx="2667000" cy="2084294"/>
          </a:xfrm>
        </p:grpSpPr>
        <p:sp>
          <p:nvSpPr>
            <p:cNvPr id="5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5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99" name="Group 7"/>
          <p:cNvGrpSpPr/>
          <p:nvPr/>
        </p:nvGrpSpPr>
        <p:grpSpPr>
          <a:xfrm>
            <a:off x="4427536" y="1692790"/>
            <a:ext cx="144390" cy="108602"/>
            <a:chOff x="5715000" y="3177878"/>
            <a:chExt cx="2667000" cy="2084294"/>
          </a:xfrm>
        </p:grpSpPr>
        <p:sp>
          <p:nvSpPr>
            <p:cNvPr id="6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19" name="Group 7"/>
          <p:cNvGrpSpPr/>
          <p:nvPr/>
        </p:nvGrpSpPr>
        <p:grpSpPr>
          <a:xfrm>
            <a:off x="4426786" y="1540390"/>
            <a:ext cx="144390" cy="108602"/>
            <a:chOff x="5715000" y="3177878"/>
            <a:chExt cx="2667000" cy="2084294"/>
          </a:xfrm>
        </p:grpSpPr>
        <p:sp>
          <p:nvSpPr>
            <p:cNvPr id="6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39" name="Group 7"/>
          <p:cNvGrpSpPr/>
          <p:nvPr/>
        </p:nvGrpSpPr>
        <p:grpSpPr>
          <a:xfrm>
            <a:off x="4045398" y="2348258"/>
            <a:ext cx="144390" cy="108602"/>
            <a:chOff x="5715000" y="3177878"/>
            <a:chExt cx="2667000" cy="2084294"/>
          </a:xfrm>
        </p:grpSpPr>
        <p:sp>
          <p:nvSpPr>
            <p:cNvPr id="6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59" name="Group 7"/>
          <p:cNvGrpSpPr/>
          <p:nvPr/>
        </p:nvGrpSpPr>
        <p:grpSpPr>
          <a:xfrm>
            <a:off x="4045398" y="2181085"/>
            <a:ext cx="144390" cy="108602"/>
            <a:chOff x="5715000" y="3177878"/>
            <a:chExt cx="2667000" cy="2084294"/>
          </a:xfrm>
        </p:grpSpPr>
        <p:sp>
          <p:nvSpPr>
            <p:cNvPr id="66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6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7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79" name="Group 7"/>
          <p:cNvGrpSpPr/>
          <p:nvPr/>
        </p:nvGrpSpPr>
        <p:grpSpPr>
          <a:xfrm>
            <a:off x="4045784" y="2009176"/>
            <a:ext cx="144390" cy="108602"/>
            <a:chOff x="5715000" y="3177878"/>
            <a:chExt cx="2667000" cy="2084294"/>
          </a:xfrm>
        </p:grpSpPr>
        <p:sp>
          <p:nvSpPr>
            <p:cNvPr id="68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8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69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699" name="Group 7"/>
          <p:cNvGrpSpPr/>
          <p:nvPr/>
        </p:nvGrpSpPr>
        <p:grpSpPr>
          <a:xfrm>
            <a:off x="4045398" y="1848476"/>
            <a:ext cx="144390" cy="108602"/>
            <a:chOff x="5715000" y="3177878"/>
            <a:chExt cx="2667000" cy="2084294"/>
          </a:xfrm>
        </p:grpSpPr>
        <p:sp>
          <p:nvSpPr>
            <p:cNvPr id="70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0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1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19" name="Group 7"/>
          <p:cNvGrpSpPr/>
          <p:nvPr/>
        </p:nvGrpSpPr>
        <p:grpSpPr>
          <a:xfrm>
            <a:off x="4046534" y="1696076"/>
            <a:ext cx="144390" cy="108602"/>
            <a:chOff x="5715000" y="3177878"/>
            <a:chExt cx="2667000" cy="2084294"/>
          </a:xfrm>
        </p:grpSpPr>
        <p:sp>
          <p:nvSpPr>
            <p:cNvPr id="72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2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3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739" name="Group 7"/>
          <p:cNvGrpSpPr/>
          <p:nvPr/>
        </p:nvGrpSpPr>
        <p:grpSpPr>
          <a:xfrm>
            <a:off x="4045784" y="1543676"/>
            <a:ext cx="144390" cy="108602"/>
            <a:chOff x="5715000" y="3177878"/>
            <a:chExt cx="2667000" cy="2084294"/>
          </a:xfrm>
        </p:grpSpPr>
        <p:sp>
          <p:nvSpPr>
            <p:cNvPr id="740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1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2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3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4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5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6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7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8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49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0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1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2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3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4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5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6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7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58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15" name="フリーフォーム 14"/>
          <p:cNvSpPr/>
          <p:nvPr/>
        </p:nvSpPr>
        <p:spPr>
          <a:xfrm>
            <a:off x="3821189" y="1328804"/>
            <a:ext cx="2488018" cy="170887"/>
          </a:xfrm>
          <a:custGeom>
            <a:avLst/>
            <a:gdLst>
              <a:gd name="connsiteX0" fmla="*/ 0 w 2488018"/>
              <a:gd name="connsiteY0" fmla="*/ 170887 h 170887"/>
              <a:gd name="connsiteX1" fmla="*/ 53162 w 2488018"/>
              <a:gd name="connsiteY1" fmla="*/ 53929 h 170887"/>
              <a:gd name="connsiteX2" fmla="*/ 212651 w 2488018"/>
              <a:gd name="connsiteY2" fmla="*/ 85826 h 170887"/>
              <a:gd name="connsiteX3" fmla="*/ 393404 w 2488018"/>
              <a:gd name="connsiteY3" fmla="*/ 43296 h 170887"/>
              <a:gd name="connsiteX4" fmla="*/ 563525 w 2488018"/>
              <a:gd name="connsiteY4" fmla="*/ 85826 h 170887"/>
              <a:gd name="connsiteX5" fmla="*/ 701749 w 2488018"/>
              <a:gd name="connsiteY5" fmla="*/ 43296 h 170887"/>
              <a:gd name="connsiteX6" fmla="*/ 946297 w 2488018"/>
              <a:gd name="connsiteY6" fmla="*/ 85826 h 170887"/>
              <a:gd name="connsiteX7" fmla="*/ 1180214 w 2488018"/>
              <a:gd name="connsiteY7" fmla="*/ 32664 h 170887"/>
              <a:gd name="connsiteX8" fmla="*/ 1382232 w 2488018"/>
              <a:gd name="connsiteY8" fmla="*/ 75194 h 170887"/>
              <a:gd name="connsiteX9" fmla="*/ 1531088 w 2488018"/>
              <a:gd name="connsiteY9" fmla="*/ 22031 h 170887"/>
              <a:gd name="connsiteX10" fmla="*/ 1754372 w 2488018"/>
              <a:gd name="connsiteY10" fmla="*/ 75194 h 170887"/>
              <a:gd name="connsiteX11" fmla="*/ 1977656 w 2488018"/>
              <a:gd name="connsiteY11" fmla="*/ 11398 h 170887"/>
              <a:gd name="connsiteX12" fmla="*/ 2147776 w 2488018"/>
              <a:gd name="connsiteY12" fmla="*/ 64561 h 170887"/>
              <a:gd name="connsiteX13" fmla="*/ 2381693 w 2488018"/>
              <a:gd name="connsiteY13" fmla="*/ 766 h 170887"/>
              <a:gd name="connsiteX14" fmla="*/ 2488018 w 2488018"/>
              <a:gd name="connsiteY14" fmla="*/ 117724 h 17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88018" h="170887">
                <a:moveTo>
                  <a:pt x="0" y="170887"/>
                </a:moveTo>
                <a:cubicBezTo>
                  <a:pt x="8860" y="119496"/>
                  <a:pt x="17720" y="68106"/>
                  <a:pt x="53162" y="53929"/>
                </a:cubicBezTo>
                <a:cubicBezTo>
                  <a:pt x="88604" y="39752"/>
                  <a:pt x="155944" y="87598"/>
                  <a:pt x="212651" y="85826"/>
                </a:cubicBezTo>
                <a:cubicBezTo>
                  <a:pt x="269358" y="84054"/>
                  <a:pt x="334925" y="43296"/>
                  <a:pt x="393404" y="43296"/>
                </a:cubicBezTo>
                <a:cubicBezTo>
                  <a:pt x="451883" y="43296"/>
                  <a:pt x="512134" y="85826"/>
                  <a:pt x="563525" y="85826"/>
                </a:cubicBezTo>
                <a:cubicBezTo>
                  <a:pt x="614916" y="85826"/>
                  <a:pt x="637954" y="43296"/>
                  <a:pt x="701749" y="43296"/>
                </a:cubicBezTo>
                <a:cubicBezTo>
                  <a:pt x="765544" y="43296"/>
                  <a:pt x="866553" y="87598"/>
                  <a:pt x="946297" y="85826"/>
                </a:cubicBezTo>
                <a:cubicBezTo>
                  <a:pt x="1026041" y="84054"/>
                  <a:pt x="1107558" y="34436"/>
                  <a:pt x="1180214" y="32664"/>
                </a:cubicBezTo>
                <a:cubicBezTo>
                  <a:pt x="1252870" y="30892"/>
                  <a:pt x="1323753" y="76966"/>
                  <a:pt x="1382232" y="75194"/>
                </a:cubicBezTo>
                <a:cubicBezTo>
                  <a:pt x="1440711" y="73422"/>
                  <a:pt x="1469065" y="22031"/>
                  <a:pt x="1531088" y="22031"/>
                </a:cubicBezTo>
                <a:cubicBezTo>
                  <a:pt x="1593111" y="22031"/>
                  <a:pt x="1679944" y="76966"/>
                  <a:pt x="1754372" y="75194"/>
                </a:cubicBezTo>
                <a:cubicBezTo>
                  <a:pt x="1828800" y="73422"/>
                  <a:pt x="1912089" y="13170"/>
                  <a:pt x="1977656" y="11398"/>
                </a:cubicBezTo>
                <a:cubicBezTo>
                  <a:pt x="2043223" y="9626"/>
                  <a:pt x="2080437" y="66333"/>
                  <a:pt x="2147776" y="64561"/>
                </a:cubicBezTo>
                <a:cubicBezTo>
                  <a:pt x="2215115" y="62789"/>
                  <a:pt x="2324986" y="-8094"/>
                  <a:pt x="2381693" y="766"/>
                </a:cubicBezTo>
                <a:cubicBezTo>
                  <a:pt x="2438400" y="9626"/>
                  <a:pt x="2463209" y="63675"/>
                  <a:pt x="2488018" y="1177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60" name="正方形/長方形 759"/>
          <p:cNvSpPr/>
          <p:nvPr/>
        </p:nvSpPr>
        <p:spPr>
          <a:xfrm>
            <a:off x="4962046" y="745333"/>
            <a:ext cx="1010113" cy="342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prstClr val="black"/>
                </a:solidFill>
              </a:rPr>
              <a:t>Cover</a:t>
            </a:r>
            <a:endParaRPr kumimoji="1" lang="ja-JP" altLang="en-US" sz="1400" dirty="0">
              <a:solidFill>
                <a:prstClr val="black"/>
              </a:solidFill>
            </a:endParaRPr>
          </a:p>
        </p:txBody>
      </p:sp>
      <p:cxnSp>
        <p:nvCxnSpPr>
          <p:cNvPr id="2048" name="直線コネクタ 2047"/>
          <p:cNvCxnSpPr>
            <a:endCxn id="15" idx="6"/>
          </p:cNvCxnSpPr>
          <p:nvPr/>
        </p:nvCxnSpPr>
        <p:spPr>
          <a:xfrm flipH="1">
            <a:off x="4767486" y="952926"/>
            <a:ext cx="431117" cy="461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正方形/長方形 2048"/>
          <p:cNvSpPr/>
          <p:nvPr/>
        </p:nvSpPr>
        <p:spPr>
          <a:xfrm>
            <a:off x="5070094" y="4378884"/>
            <a:ext cx="381001" cy="839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64" name="正方形/長方形 763"/>
          <p:cNvSpPr/>
          <p:nvPr/>
        </p:nvSpPr>
        <p:spPr>
          <a:xfrm>
            <a:off x="5111717" y="1930772"/>
            <a:ext cx="320433" cy="24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0" name="正方形/長方形 769"/>
          <p:cNvSpPr/>
          <p:nvPr/>
        </p:nvSpPr>
        <p:spPr>
          <a:xfrm>
            <a:off x="3930062" y="5352221"/>
            <a:ext cx="2283033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1" name="正方形/長方形 770"/>
          <p:cNvSpPr/>
          <p:nvPr/>
        </p:nvSpPr>
        <p:spPr>
          <a:xfrm rot="5400000">
            <a:off x="5922888" y="5614466"/>
            <a:ext cx="534695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2" name="正方形/長方形 771"/>
          <p:cNvSpPr/>
          <p:nvPr/>
        </p:nvSpPr>
        <p:spPr>
          <a:xfrm>
            <a:off x="6190181" y="5865522"/>
            <a:ext cx="1008617" cy="45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3" name="正方形/長方形 772"/>
          <p:cNvSpPr/>
          <p:nvPr/>
        </p:nvSpPr>
        <p:spPr>
          <a:xfrm>
            <a:off x="7427396" y="5694072"/>
            <a:ext cx="1010113" cy="342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prstClr val="black"/>
                </a:solidFill>
              </a:rPr>
              <a:t>Steam</a:t>
            </a:r>
            <a:endParaRPr kumimoji="1"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2054" name="左矢印 2053"/>
          <p:cNvSpPr/>
          <p:nvPr/>
        </p:nvSpPr>
        <p:spPr>
          <a:xfrm>
            <a:off x="7288363" y="5834840"/>
            <a:ext cx="349297" cy="10363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5" name="左矢印 774"/>
          <p:cNvSpPr/>
          <p:nvPr/>
        </p:nvSpPr>
        <p:spPr>
          <a:xfrm rot="5400000">
            <a:off x="5936019" y="5229092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6" name="左矢印 775"/>
          <p:cNvSpPr/>
          <p:nvPr/>
        </p:nvSpPr>
        <p:spPr>
          <a:xfrm rot="5400000">
            <a:off x="5551592" y="5229092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7" name="左矢印 776"/>
          <p:cNvSpPr/>
          <p:nvPr/>
        </p:nvSpPr>
        <p:spPr>
          <a:xfrm rot="5400000">
            <a:off x="5173546" y="5229092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8" name="左矢印 777"/>
          <p:cNvSpPr/>
          <p:nvPr/>
        </p:nvSpPr>
        <p:spPr>
          <a:xfrm rot="5400000">
            <a:off x="4779680" y="5237748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79" name="左矢印 778"/>
          <p:cNvSpPr/>
          <p:nvPr/>
        </p:nvSpPr>
        <p:spPr>
          <a:xfrm rot="5400000">
            <a:off x="4395253" y="5237748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80" name="左矢印 779"/>
          <p:cNvSpPr/>
          <p:nvPr/>
        </p:nvSpPr>
        <p:spPr>
          <a:xfrm rot="5400000">
            <a:off x="4017207" y="5237748"/>
            <a:ext cx="174652" cy="136898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2055" name="正方形/長方形 2054"/>
          <p:cNvSpPr/>
          <p:nvPr/>
        </p:nvSpPr>
        <p:spPr>
          <a:xfrm>
            <a:off x="5065516" y="1216678"/>
            <a:ext cx="415554" cy="143223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782" name="正方形/長方形 781"/>
          <p:cNvSpPr/>
          <p:nvPr/>
        </p:nvSpPr>
        <p:spPr>
          <a:xfrm>
            <a:off x="7359450" y="1590259"/>
            <a:ext cx="1143000" cy="3388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grpSp>
        <p:nvGrpSpPr>
          <p:cNvPr id="783" name="Group 7"/>
          <p:cNvGrpSpPr/>
          <p:nvPr/>
        </p:nvGrpSpPr>
        <p:grpSpPr>
          <a:xfrm>
            <a:off x="7738948" y="1730689"/>
            <a:ext cx="381000" cy="334950"/>
            <a:chOff x="5715000" y="3177878"/>
            <a:chExt cx="2667000" cy="2084294"/>
          </a:xfrm>
        </p:grpSpPr>
        <p:sp>
          <p:nvSpPr>
            <p:cNvPr id="78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8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79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03" name="Group 7"/>
          <p:cNvGrpSpPr/>
          <p:nvPr/>
        </p:nvGrpSpPr>
        <p:grpSpPr>
          <a:xfrm>
            <a:off x="7740450" y="2193512"/>
            <a:ext cx="381000" cy="334950"/>
            <a:chOff x="5715000" y="3177878"/>
            <a:chExt cx="2667000" cy="2084294"/>
          </a:xfrm>
        </p:grpSpPr>
        <p:sp>
          <p:nvSpPr>
            <p:cNvPr id="80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0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1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23" name="Group 7"/>
          <p:cNvGrpSpPr/>
          <p:nvPr/>
        </p:nvGrpSpPr>
        <p:grpSpPr>
          <a:xfrm>
            <a:off x="7740450" y="2723011"/>
            <a:ext cx="381000" cy="334950"/>
            <a:chOff x="5715000" y="3177878"/>
            <a:chExt cx="2667000" cy="2084294"/>
          </a:xfrm>
        </p:grpSpPr>
        <p:sp>
          <p:nvSpPr>
            <p:cNvPr id="82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2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3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43" name="Group 7"/>
          <p:cNvGrpSpPr/>
          <p:nvPr/>
        </p:nvGrpSpPr>
        <p:grpSpPr>
          <a:xfrm>
            <a:off x="7740450" y="3263633"/>
            <a:ext cx="381000" cy="334950"/>
            <a:chOff x="5715000" y="3177878"/>
            <a:chExt cx="2667000" cy="2084294"/>
          </a:xfrm>
        </p:grpSpPr>
        <p:sp>
          <p:nvSpPr>
            <p:cNvPr id="84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4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5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63" name="Group 7"/>
          <p:cNvGrpSpPr/>
          <p:nvPr/>
        </p:nvGrpSpPr>
        <p:grpSpPr>
          <a:xfrm>
            <a:off x="7741952" y="3726456"/>
            <a:ext cx="381000" cy="334950"/>
            <a:chOff x="5715000" y="3177878"/>
            <a:chExt cx="2667000" cy="2084294"/>
          </a:xfrm>
        </p:grpSpPr>
        <p:sp>
          <p:nvSpPr>
            <p:cNvPr id="86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6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7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883" name="Group 7"/>
          <p:cNvGrpSpPr/>
          <p:nvPr/>
        </p:nvGrpSpPr>
        <p:grpSpPr>
          <a:xfrm>
            <a:off x="7741952" y="4255955"/>
            <a:ext cx="381000" cy="334950"/>
            <a:chOff x="5715000" y="3177878"/>
            <a:chExt cx="2667000" cy="2084294"/>
          </a:xfrm>
        </p:grpSpPr>
        <p:sp>
          <p:nvSpPr>
            <p:cNvPr id="884" name="Rectangle 8"/>
            <p:cNvSpPr/>
            <p:nvPr/>
          </p:nvSpPr>
          <p:spPr>
            <a:xfrm>
              <a:off x="5715000" y="3177878"/>
              <a:ext cx="2667000" cy="2084294"/>
            </a:xfrm>
            <a:custGeom>
              <a:avLst/>
              <a:gdLst>
                <a:gd name="connsiteX0" fmla="*/ 0 w 2667000"/>
                <a:gd name="connsiteY0" fmla="*/ 0 h 2057400"/>
                <a:gd name="connsiteX1" fmla="*/ 2667000 w 2667000"/>
                <a:gd name="connsiteY1" fmla="*/ 0 h 2057400"/>
                <a:gd name="connsiteX2" fmla="*/ 2667000 w 2667000"/>
                <a:gd name="connsiteY2" fmla="*/ 2057400 h 2057400"/>
                <a:gd name="connsiteX3" fmla="*/ 0 w 2667000"/>
                <a:gd name="connsiteY3" fmla="*/ 2057400 h 2057400"/>
                <a:gd name="connsiteX4" fmla="*/ 0 w 2667000"/>
                <a:gd name="connsiteY4" fmla="*/ 0 h 2057400"/>
                <a:gd name="connsiteX0" fmla="*/ 645459 w 2667000"/>
                <a:gd name="connsiteY0" fmla="*/ 0 h 2084294"/>
                <a:gd name="connsiteX1" fmla="*/ 2667000 w 2667000"/>
                <a:gd name="connsiteY1" fmla="*/ 26894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129117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  <a:gd name="connsiteX0" fmla="*/ 645459 w 2667000"/>
                <a:gd name="connsiteY0" fmla="*/ 0 h 2084294"/>
                <a:gd name="connsiteX1" fmla="*/ 2061882 w 2667000"/>
                <a:gd name="connsiteY1" fmla="*/ 13447 h 2084294"/>
                <a:gd name="connsiteX2" fmla="*/ 2667000 w 2667000"/>
                <a:gd name="connsiteY2" fmla="*/ 2084294 h 2084294"/>
                <a:gd name="connsiteX3" fmla="*/ 0 w 2667000"/>
                <a:gd name="connsiteY3" fmla="*/ 2084294 h 2084294"/>
                <a:gd name="connsiteX4" fmla="*/ 645459 w 2667000"/>
                <a:gd name="connsiteY4" fmla="*/ 0 h 208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0" h="2084294">
                  <a:moveTo>
                    <a:pt x="645459" y="0"/>
                  </a:moveTo>
                  <a:lnTo>
                    <a:pt x="2061882" y="13447"/>
                  </a:lnTo>
                  <a:lnTo>
                    <a:pt x="2667000" y="2084294"/>
                  </a:lnTo>
                  <a:lnTo>
                    <a:pt x="0" y="2084294"/>
                  </a:lnTo>
                  <a:lnTo>
                    <a:pt x="645459" y="0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5" name="Flowchart: Connector 9"/>
            <p:cNvSpPr/>
            <p:nvPr/>
          </p:nvSpPr>
          <p:spPr>
            <a:xfrm>
              <a:off x="60700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6" name="Flowchart: Connector 10"/>
            <p:cNvSpPr/>
            <p:nvPr/>
          </p:nvSpPr>
          <p:spPr>
            <a:xfrm>
              <a:off x="64288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7" name="Flowchart: Connector 11"/>
            <p:cNvSpPr/>
            <p:nvPr/>
          </p:nvSpPr>
          <p:spPr>
            <a:xfrm>
              <a:off x="6733652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8" name="Flowchart: Connector 12"/>
            <p:cNvSpPr/>
            <p:nvPr/>
          </p:nvSpPr>
          <p:spPr>
            <a:xfrm>
              <a:off x="72390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89" name="Flowchart: Connector 13"/>
            <p:cNvSpPr/>
            <p:nvPr/>
          </p:nvSpPr>
          <p:spPr>
            <a:xfrm>
              <a:off x="7543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0" name="Flowchart: Connector 14"/>
            <p:cNvSpPr/>
            <p:nvPr/>
          </p:nvSpPr>
          <p:spPr>
            <a:xfrm>
              <a:off x="7924800" y="4842177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1" name="Flowchart: Connector 15"/>
            <p:cNvSpPr/>
            <p:nvPr/>
          </p:nvSpPr>
          <p:spPr>
            <a:xfrm>
              <a:off x="618139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2" name="Flowchart: Connector 16"/>
            <p:cNvSpPr/>
            <p:nvPr/>
          </p:nvSpPr>
          <p:spPr>
            <a:xfrm>
              <a:off x="6600522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3" name="Flowchart: Connector 17"/>
            <p:cNvSpPr/>
            <p:nvPr/>
          </p:nvSpPr>
          <p:spPr>
            <a:xfrm>
              <a:off x="7412344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4" name="Flowchart: Connector 18"/>
            <p:cNvSpPr/>
            <p:nvPr/>
          </p:nvSpPr>
          <p:spPr>
            <a:xfrm>
              <a:off x="7816800" y="44958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5" name="Flowchart: Connector 19"/>
            <p:cNvSpPr/>
            <p:nvPr/>
          </p:nvSpPr>
          <p:spPr>
            <a:xfrm>
              <a:off x="6654522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6" name="Flowchart: Connector 20"/>
            <p:cNvSpPr/>
            <p:nvPr/>
          </p:nvSpPr>
          <p:spPr>
            <a:xfrm>
              <a:off x="7335717" y="41751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7" name="Flowchart: Connector 21"/>
            <p:cNvSpPr/>
            <p:nvPr/>
          </p:nvSpPr>
          <p:spPr>
            <a:xfrm>
              <a:off x="6374852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8" name="Flowchart: Connector 22"/>
            <p:cNvSpPr/>
            <p:nvPr/>
          </p:nvSpPr>
          <p:spPr>
            <a:xfrm>
              <a:off x="7597373" y="38862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899" name="Flowchart: Connector 23"/>
            <p:cNvSpPr/>
            <p:nvPr/>
          </p:nvSpPr>
          <p:spPr>
            <a:xfrm>
              <a:off x="6468892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00" name="Flowchart: Connector 24"/>
            <p:cNvSpPr/>
            <p:nvPr/>
          </p:nvSpPr>
          <p:spPr>
            <a:xfrm>
              <a:off x="7479196" y="3378708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01" name="Flowchart: Connector 25"/>
            <p:cNvSpPr/>
            <p:nvPr/>
          </p:nvSpPr>
          <p:spPr>
            <a:xfrm>
              <a:off x="6733652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  <p:sp>
          <p:nvSpPr>
            <p:cNvPr id="902" name="Flowchart: Connector 26"/>
            <p:cNvSpPr/>
            <p:nvPr/>
          </p:nvSpPr>
          <p:spPr>
            <a:xfrm>
              <a:off x="7274569" y="3657600"/>
              <a:ext cx="108000" cy="108000"/>
            </a:xfrm>
            <a:prstGeom prst="flowChartConnector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/>
                </a:solidFill>
              </a:endParaRPr>
            </a:p>
          </p:txBody>
        </p:sp>
      </p:grpSp>
      <p:cxnSp>
        <p:nvCxnSpPr>
          <p:cNvPr id="2057" name="直線コネクタ 2056"/>
          <p:cNvCxnSpPr/>
          <p:nvPr/>
        </p:nvCxnSpPr>
        <p:spPr>
          <a:xfrm>
            <a:off x="5481070" y="1216678"/>
            <a:ext cx="1878380" cy="37358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8" name="直線コネクタ 907"/>
          <p:cNvCxnSpPr/>
          <p:nvPr/>
        </p:nvCxnSpPr>
        <p:spPr>
          <a:xfrm>
            <a:off x="5481070" y="2648912"/>
            <a:ext cx="1878380" cy="233028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0" name="正方形/長方形 909"/>
          <p:cNvSpPr/>
          <p:nvPr/>
        </p:nvSpPr>
        <p:spPr>
          <a:xfrm>
            <a:off x="8121449" y="1590985"/>
            <a:ext cx="381001" cy="187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06" name="正方形/長方形 905"/>
          <p:cNvSpPr/>
          <p:nvPr/>
        </p:nvSpPr>
        <p:spPr>
          <a:xfrm>
            <a:off x="5118504" y="1466021"/>
            <a:ext cx="320433" cy="24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07" name="正方形/長方形 906"/>
          <p:cNvSpPr/>
          <p:nvPr/>
        </p:nvSpPr>
        <p:spPr>
          <a:xfrm>
            <a:off x="5130662" y="2331287"/>
            <a:ext cx="320433" cy="24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8197650" y="1657712"/>
            <a:ext cx="0" cy="2143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1" name="直線コネクタ 910"/>
          <p:cNvCxnSpPr/>
          <p:nvPr/>
        </p:nvCxnSpPr>
        <p:spPr>
          <a:xfrm flipH="1">
            <a:off x="7930950" y="1863688"/>
            <a:ext cx="266700" cy="83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5" name="直線コネクタ 914"/>
          <p:cNvCxnSpPr/>
          <p:nvPr/>
        </p:nvCxnSpPr>
        <p:spPr>
          <a:xfrm>
            <a:off x="8247336" y="1657712"/>
            <a:ext cx="0" cy="3054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6" name="直線コネクタ 915"/>
          <p:cNvCxnSpPr/>
          <p:nvPr/>
        </p:nvCxnSpPr>
        <p:spPr>
          <a:xfrm flipH="1">
            <a:off x="7930832" y="1959002"/>
            <a:ext cx="3165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8" name="直線コネクタ 917"/>
          <p:cNvCxnSpPr/>
          <p:nvPr/>
        </p:nvCxnSpPr>
        <p:spPr>
          <a:xfrm flipH="1">
            <a:off x="8286520" y="1648651"/>
            <a:ext cx="0" cy="165244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0" name="直線コネクタ 919"/>
          <p:cNvCxnSpPr/>
          <p:nvPr/>
        </p:nvCxnSpPr>
        <p:spPr>
          <a:xfrm flipH="1">
            <a:off x="7957637" y="3292770"/>
            <a:ext cx="3165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直線コネクタ 920"/>
          <p:cNvCxnSpPr/>
          <p:nvPr/>
        </p:nvCxnSpPr>
        <p:spPr>
          <a:xfrm>
            <a:off x="8330310" y="1648651"/>
            <a:ext cx="0" cy="17539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2" name="直線コネクタ 921"/>
          <p:cNvCxnSpPr/>
          <p:nvPr/>
        </p:nvCxnSpPr>
        <p:spPr>
          <a:xfrm flipH="1">
            <a:off x="7972091" y="3402595"/>
            <a:ext cx="35821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5" name="直線コネクタ 924"/>
          <p:cNvCxnSpPr/>
          <p:nvPr/>
        </p:nvCxnSpPr>
        <p:spPr>
          <a:xfrm>
            <a:off x="8401783" y="1653853"/>
            <a:ext cx="0" cy="2739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6" name="直線コネクタ 925"/>
          <p:cNvCxnSpPr/>
          <p:nvPr/>
        </p:nvCxnSpPr>
        <p:spPr>
          <a:xfrm flipH="1">
            <a:off x="7957637" y="4393195"/>
            <a:ext cx="4441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9" name="直線コネクタ 928"/>
          <p:cNvCxnSpPr/>
          <p:nvPr/>
        </p:nvCxnSpPr>
        <p:spPr>
          <a:xfrm>
            <a:off x="8426250" y="1657712"/>
            <a:ext cx="0" cy="28305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1" name="直線コネクタ 930"/>
          <p:cNvCxnSpPr/>
          <p:nvPr/>
        </p:nvCxnSpPr>
        <p:spPr>
          <a:xfrm flipH="1">
            <a:off x="7957637" y="4488254"/>
            <a:ext cx="4686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" name="正方形/長方形 923"/>
          <p:cNvSpPr/>
          <p:nvPr/>
        </p:nvSpPr>
        <p:spPr>
          <a:xfrm rot="16200000">
            <a:off x="5949125" y="2826606"/>
            <a:ext cx="1490727" cy="39383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>
                <a:solidFill>
                  <a:prstClr val="black"/>
                </a:solidFill>
              </a:rPr>
              <a:t>Rising steam</a:t>
            </a:r>
            <a:endParaRPr kumimoji="1" lang="ja-JP" altLang="en-US" b="1" dirty="0">
              <a:solidFill>
                <a:prstClr val="black"/>
              </a:solidFill>
            </a:endParaRPr>
          </a:p>
        </p:txBody>
      </p:sp>
      <p:cxnSp>
        <p:nvCxnSpPr>
          <p:cNvPr id="2052" name="直線矢印コネクタ 2051"/>
          <p:cNvCxnSpPr/>
          <p:nvPr/>
        </p:nvCxnSpPr>
        <p:spPr>
          <a:xfrm flipV="1">
            <a:off x="6943731" y="4697995"/>
            <a:ext cx="0" cy="273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7" name="直線矢印コネクタ 926"/>
          <p:cNvCxnSpPr/>
          <p:nvPr/>
        </p:nvCxnSpPr>
        <p:spPr>
          <a:xfrm flipV="1">
            <a:off x="7054650" y="4709204"/>
            <a:ext cx="0" cy="273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8" name="直線矢印コネクタ 927"/>
          <p:cNvCxnSpPr/>
          <p:nvPr/>
        </p:nvCxnSpPr>
        <p:spPr>
          <a:xfrm flipV="1">
            <a:off x="7161050" y="4709204"/>
            <a:ext cx="0" cy="273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0" name="直線矢印コネクタ 929"/>
          <p:cNvCxnSpPr/>
          <p:nvPr/>
        </p:nvCxnSpPr>
        <p:spPr>
          <a:xfrm flipV="1">
            <a:off x="7283250" y="4717844"/>
            <a:ext cx="0" cy="273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直線矢印コネクタ 2055"/>
          <p:cNvCxnSpPr/>
          <p:nvPr/>
        </p:nvCxnSpPr>
        <p:spPr>
          <a:xfrm flipV="1">
            <a:off x="6952606" y="2437183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2" name="直線矢印コネクタ 931"/>
          <p:cNvCxnSpPr/>
          <p:nvPr/>
        </p:nvCxnSpPr>
        <p:spPr>
          <a:xfrm flipV="1">
            <a:off x="7054650" y="2437182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3" name="直線矢印コネクタ 932"/>
          <p:cNvCxnSpPr/>
          <p:nvPr/>
        </p:nvCxnSpPr>
        <p:spPr>
          <a:xfrm flipV="1">
            <a:off x="7161050" y="2437183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4" name="直線矢印コネクタ 933"/>
          <p:cNvCxnSpPr/>
          <p:nvPr/>
        </p:nvCxnSpPr>
        <p:spPr>
          <a:xfrm flipV="1">
            <a:off x="7283250" y="2437183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8" name="直線矢印コネクタ 937"/>
          <p:cNvCxnSpPr/>
          <p:nvPr/>
        </p:nvCxnSpPr>
        <p:spPr>
          <a:xfrm flipV="1">
            <a:off x="6952606" y="3090761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9" name="直線矢印コネクタ 938"/>
          <p:cNvCxnSpPr/>
          <p:nvPr/>
        </p:nvCxnSpPr>
        <p:spPr>
          <a:xfrm flipV="1">
            <a:off x="7054650" y="3090760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0" name="直線矢印コネクタ 939"/>
          <p:cNvCxnSpPr/>
          <p:nvPr/>
        </p:nvCxnSpPr>
        <p:spPr>
          <a:xfrm flipV="1">
            <a:off x="7161050" y="3090761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1" name="直線矢印コネクタ 940"/>
          <p:cNvCxnSpPr/>
          <p:nvPr/>
        </p:nvCxnSpPr>
        <p:spPr>
          <a:xfrm flipV="1">
            <a:off x="7283250" y="3090761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2" name="直線矢印コネクタ 941"/>
          <p:cNvCxnSpPr/>
          <p:nvPr/>
        </p:nvCxnSpPr>
        <p:spPr>
          <a:xfrm flipV="1">
            <a:off x="6952606" y="3683308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3" name="直線矢印コネクタ 942"/>
          <p:cNvCxnSpPr/>
          <p:nvPr/>
        </p:nvCxnSpPr>
        <p:spPr>
          <a:xfrm flipV="1">
            <a:off x="7054650" y="3683307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4" name="直線矢印コネクタ 943"/>
          <p:cNvCxnSpPr/>
          <p:nvPr/>
        </p:nvCxnSpPr>
        <p:spPr>
          <a:xfrm flipV="1">
            <a:off x="7161050" y="3683308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5" name="直線矢印コネクタ 944"/>
          <p:cNvCxnSpPr/>
          <p:nvPr/>
        </p:nvCxnSpPr>
        <p:spPr>
          <a:xfrm flipV="1">
            <a:off x="7283250" y="3683308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6" name="直線矢印コネクタ 945"/>
          <p:cNvCxnSpPr/>
          <p:nvPr/>
        </p:nvCxnSpPr>
        <p:spPr>
          <a:xfrm flipV="1">
            <a:off x="6952606" y="4285617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7" name="直線矢印コネクタ 946"/>
          <p:cNvCxnSpPr/>
          <p:nvPr/>
        </p:nvCxnSpPr>
        <p:spPr>
          <a:xfrm flipV="1">
            <a:off x="7054650" y="4285616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8" name="直線矢印コネクタ 947"/>
          <p:cNvCxnSpPr/>
          <p:nvPr/>
        </p:nvCxnSpPr>
        <p:spPr>
          <a:xfrm flipV="1">
            <a:off x="7161050" y="4285617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9" name="直線矢印コネクタ 948"/>
          <p:cNvCxnSpPr/>
          <p:nvPr/>
        </p:nvCxnSpPr>
        <p:spPr>
          <a:xfrm flipV="1">
            <a:off x="7283250" y="4285617"/>
            <a:ext cx="0" cy="329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7435650" y="1616456"/>
            <a:ext cx="990600" cy="98571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50" name="正方形/長方形 949"/>
          <p:cNvSpPr/>
          <p:nvPr/>
        </p:nvSpPr>
        <p:spPr>
          <a:xfrm>
            <a:off x="7435650" y="1616456"/>
            <a:ext cx="990600" cy="20191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51" name="正方形/長方形 950"/>
          <p:cNvSpPr/>
          <p:nvPr/>
        </p:nvSpPr>
        <p:spPr>
          <a:xfrm>
            <a:off x="7435650" y="1646562"/>
            <a:ext cx="990600" cy="321836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952" name="TextBox 951"/>
          <p:cNvSpPr txBox="1"/>
          <p:nvPr/>
        </p:nvSpPr>
        <p:spPr>
          <a:xfrm>
            <a:off x="51400" y="4293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Temperature measurement in India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953" name="TextBox 952"/>
          <p:cNvSpPr txBox="1"/>
          <p:nvPr/>
        </p:nvSpPr>
        <p:spPr>
          <a:xfrm>
            <a:off x="16231" y="6452891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BFBFB"/>
                </a:solidFill>
              </a:rPr>
              <a:t>Three sleepers are selected for temperature measurement</a:t>
            </a:r>
            <a:endParaRPr lang="en-US" sz="2400" dirty="0">
              <a:solidFill>
                <a:srgbClr val="FBFBFB"/>
              </a:solidFill>
            </a:endParaRPr>
          </a:p>
        </p:txBody>
      </p:sp>
      <p:grpSp>
        <p:nvGrpSpPr>
          <p:cNvPr id="957" name="Group 956"/>
          <p:cNvGrpSpPr/>
          <p:nvPr/>
        </p:nvGrpSpPr>
        <p:grpSpPr>
          <a:xfrm>
            <a:off x="241234" y="37510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58" name="Oval 957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9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60" name="TextBox 959"/>
          <p:cNvSpPr txBox="1"/>
          <p:nvPr/>
        </p:nvSpPr>
        <p:spPr>
          <a:xfrm>
            <a:off x="8621187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13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150" name="Group 6149"/>
          <p:cNvGrpSpPr/>
          <p:nvPr/>
        </p:nvGrpSpPr>
        <p:grpSpPr>
          <a:xfrm>
            <a:off x="89005" y="650624"/>
            <a:ext cx="3124200" cy="5802267"/>
            <a:chOff x="381000" y="650624"/>
            <a:chExt cx="3124200" cy="5802267"/>
          </a:xfrm>
        </p:grpSpPr>
        <p:pic>
          <p:nvPicPr>
            <p:cNvPr id="955" name="Picture 3" descr="C:\Users\Kohei NAGAI\Desktop\lab meeting\lab meeting 01.04.2016\Sleeper production  photo\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126" y="3763350"/>
              <a:ext cx="1903473" cy="233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3" name="正方形/長方形 11"/>
            <p:cNvSpPr/>
            <p:nvPr/>
          </p:nvSpPr>
          <p:spPr>
            <a:xfrm>
              <a:off x="806484" y="6093842"/>
              <a:ext cx="2270402" cy="328459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prstClr val="black"/>
                  </a:solidFill>
                </a:rPr>
                <a:t>Steam Chamber</a:t>
              </a:r>
              <a:endParaRPr kumimoji="1" lang="ja-JP" altLang="en-US" b="1" dirty="0">
                <a:solidFill>
                  <a:prstClr val="black"/>
                </a:solidFill>
              </a:endParaRPr>
            </a:p>
          </p:txBody>
        </p:sp>
        <p:pic>
          <p:nvPicPr>
            <p:cNvPr id="954" name="Picture 2" descr="C:\Users\Kohei NAGAI\Desktop\lab meeting\lab meeting 01.04.2016\sleeper photos\SLEEPER PLANT TEMP MESUREMENT PHOTOS\IMG_512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49750" y="917880"/>
              <a:ext cx="2583870" cy="2270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2" name="Straight Arrow Connector 961"/>
            <p:cNvCxnSpPr/>
            <p:nvPr/>
          </p:nvCxnSpPr>
          <p:spPr>
            <a:xfrm flipV="1">
              <a:off x="2023313" y="2267451"/>
              <a:ext cx="262687" cy="7641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cxnSp>
        <p:sp>
          <p:nvSpPr>
            <p:cNvPr id="961" name="TextBox 7"/>
            <p:cNvSpPr txBox="1"/>
            <p:nvPr/>
          </p:nvSpPr>
          <p:spPr>
            <a:xfrm>
              <a:off x="1465868" y="3043367"/>
              <a:ext cx="1233910" cy="245581"/>
            </a:xfrm>
            <a:prstGeom prst="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000000"/>
                  </a:solidFill>
                  <a:ea typeface="MS Mincho"/>
                  <a:cs typeface="Mangal"/>
                </a:rPr>
                <a:t>Steam pipes</a:t>
              </a:r>
              <a:endParaRPr lang="en-US" sz="1600" dirty="0">
                <a:solidFill>
                  <a:prstClr val="white"/>
                </a:solidFill>
                <a:latin typeface="Times New Roman"/>
                <a:ea typeface="MS Mincho"/>
              </a:endParaRPr>
            </a:p>
          </p:txBody>
        </p:sp>
        <p:sp>
          <p:nvSpPr>
            <p:cNvPr id="964" name="正方形/長方形 11"/>
            <p:cNvSpPr/>
            <p:nvPr/>
          </p:nvSpPr>
          <p:spPr>
            <a:xfrm>
              <a:off x="806484" y="3377096"/>
              <a:ext cx="2270402" cy="33394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prstClr val="black"/>
                  </a:solidFill>
                </a:rPr>
                <a:t>Curing tank</a:t>
              </a:r>
              <a:endParaRPr kumimoji="1" lang="ja-JP" alt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965" name="Rectangle 964"/>
            <p:cNvSpPr/>
            <p:nvPr/>
          </p:nvSpPr>
          <p:spPr>
            <a:xfrm>
              <a:off x="381000" y="650624"/>
              <a:ext cx="3124200" cy="58022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80" name="Rectangle 979"/>
          <p:cNvSpPr/>
          <p:nvPr/>
        </p:nvSpPr>
        <p:spPr>
          <a:xfrm>
            <a:off x="3698770" y="650625"/>
            <a:ext cx="5420429" cy="5768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51" name="Right Arrow 6150"/>
          <p:cNvSpPr/>
          <p:nvPr/>
        </p:nvSpPr>
        <p:spPr>
          <a:xfrm>
            <a:off x="3115001" y="3300170"/>
            <a:ext cx="543296" cy="615501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14" name="直線コネクタ 913"/>
          <p:cNvCxnSpPr/>
          <p:nvPr/>
        </p:nvCxnSpPr>
        <p:spPr>
          <a:xfrm flipH="1" flipV="1">
            <a:off x="8197650" y="1414247"/>
            <a:ext cx="107852" cy="210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56" name="Group 6155"/>
          <p:cNvGrpSpPr/>
          <p:nvPr/>
        </p:nvGrpSpPr>
        <p:grpSpPr>
          <a:xfrm>
            <a:off x="7257804" y="672978"/>
            <a:ext cx="1399665" cy="847566"/>
            <a:chOff x="7726417" y="678662"/>
            <a:chExt cx="1399665" cy="847566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8870" y="678662"/>
              <a:ext cx="1265161" cy="82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3" name="正方形/長方形 912"/>
            <p:cNvSpPr/>
            <p:nvPr/>
          </p:nvSpPr>
          <p:spPr>
            <a:xfrm>
              <a:off x="7726417" y="1262608"/>
              <a:ext cx="1399665" cy="26362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solidFill>
                    <a:prstClr val="black"/>
                  </a:solidFill>
                </a:rPr>
                <a:t>Data logger</a:t>
              </a:r>
              <a:endParaRPr kumimoji="1" lang="ja-JP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985" name="正方形/長方形 11"/>
          <p:cNvSpPr/>
          <p:nvPr/>
        </p:nvSpPr>
        <p:spPr>
          <a:xfrm>
            <a:off x="3760233" y="6069958"/>
            <a:ext cx="5231367" cy="32845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GB" altLang="ja-JP" b="1" dirty="0" smtClean="0">
                <a:solidFill>
                  <a:prstClr val="black"/>
                </a:solidFill>
              </a:rPr>
              <a:t>Arrangement of curing chambers</a:t>
            </a:r>
            <a:endParaRPr kumimoji="1" lang="ja-JP" altLang="en-US" b="1" dirty="0">
              <a:solidFill>
                <a:prstClr val="black"/>
              </a:solidFill>
            </a:endParaRPr>
          </a:p>
        </p:txBody>
      </p:sp>
      <p:cxnSp>
        <p:nvCxnSpPr>
          <p:cNvPr id="986" name="Straight Arrow Connector 985"/>
          <p:cNvCxnSpPr/>
          <p:nvPr/>
        </p:nvCxnSpPr>
        <p:spPr>
          <a:xfrm flipV="1">
            <a:off x="2286001" y="4776562"/>
            <a:ext cx="76199" cy="993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987" name="TextBox 7"/>
          <p:cNvSpPr txBox="1"/>
          <p:nvPr/>
        </p:nvSpPr>
        <p:spPr>
          <a:xfrm>
            <a:off x="1611085" y="5686840"/>
            <a:ext cx="959983" cy="33855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ea typeface="MS Mincho"/>
                <a:cs typeface="Mangal"/>
              </a:rPr>
              <a:t>Thin wall</a:t>
            </a:r>
            <a:endParaRPr lang="en-US" sz="1600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228231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00382 -0.45324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2266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-0.45486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75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0503 -0.45486 " pathEditMode="relative" rAng="0" ptsTypes="AA">
                                      <p:cBhvr>
                                        <p:cTn id="132" dur="50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2275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45625 " pathEditMode="relative" rAng="0" ptsTypes="AA">
                                      <p:cBhvr>
                                        <p:cTn id="134" dur="5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824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4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animBg="1"/>
      <p:bldP spid="764" grpId="0" animBg="1"/>
      <p:bldP spid="2055" grpId="0" animBg="1"/>
      <p:bldP spid="782" grpId="0" animBg="1"/>
      <p:bldP spid="910" grpId="0" animBg="1"/>
      <p:bldP spid="906" grpId="0" animBg="1"/>
      <p:bldP spid="907" grpId="0" animBg="1"/>
      <p:bldP spid="924" grpId="0" animBg="1"/>
      <p:bldP spid="4" grpId="0" animBg="1"/>
      <p:bldP spid="950" grpId="0" animBg="1"/>
      <p:bldP spid="951" grpId="0" animBg="1"/>
      <p:bldP spid="61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00" y="4293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Temperature measurement in India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241234" y="37510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5" name="Oval 94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9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9670" y="716452"/>
            <a:ext cx="4248135" cy="3337594"/>
            <a:chOff x="216029" y="0"/>
            <a:chExt cx="4248377" cy="3337695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9" y="0"/>
              <a:ext cx="4248377" cy="3337695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2367526" y="2376264"/>
              <a:ext cx="608336" cy="36004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24341" y="2274168"/>
              <a:ext cx="1368152" cy="49438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1100">
                  <a:solidFill>
                    <a:srgbClr val="000000"/>
                  </a:solidFill>
                  <a:ea typeface="MS Mincho"/>
                  <a:cs typeface="Mangal"/>
                </a:rPr>
                <a:t>Area depicts         heat energy  </a:t>
              </a:r>
              <a:endParaRPr lang="en-US" sz="1200">
                <a:solidFill>
                  <a:prstClr val="black"/>
                </a:solidFill>
                <a:latin typeface="Times New Roman"/>
                <a:ea typeface="MS Mincho"/>
              </a:endParaRPr>
            </a:p>
          </p:txBody>
        </p: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5" y="704303"/>
            <a:ext cx="4248136" cy="336189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3" descr="C:\Users\Kohei NAGAI\Desktop\lab meeting\lab meeting 01.04.2016\Sleeper production  photo\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82" y="4259463"/>
            <a:ext cx="1767915" cy="216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3646437" y="5120848"/>
            <a:ext cx="76199" cy="9935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0" name="TextBox 7"/>
          <p:cNvSpPr txBox="1"/>
          <p:nvPr/>
        </p:nvSpPr>
        <p:spPr>
          <a:xfrm>
            <a:off x="2971521" y="6031126"/>
            <a:ext cx="959983" cy="33855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000000"/>
                </a:solidFill>
                <a:ea typeface="MS Mincho"/>
                <a:cs typeface="Mangal"/>
              </a:rPr>
              <a:t>Thin wall</a:t>
            </a:r>
            <a:endParaRPr lang="en-US" sz="1600" dirty="0">
              <a:solidFill>
                <a:prstClr val="white"/>
              </a:solidFill>
              <a:latin typeface="Times New Roman"/>
              <a:ea typeface="MS Mincho"/>
            </a:endParaRPr>
          </a:p>
        </p:txBody>
      </p:sp>
      <p:sp>
        <p:nvSpPr>
          <p:cNvPr id="41" name="正方形/長方形 2"/>
          <p:cNvSpPr/>
          <p:nvPr/>
        </p:nvSpPr>
        <p:spPr>
          <a:xfrm>
            <a:off x="4633369" y="4186464"/>
            <a:ext cx="351450" cy="22664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2" name="正方形/長方形 6"/>
          <p:cNvSpPr/>
          <p:nvPr/>
        </p:nvSpPr>
        <p:spPr>
          <a:xfrm>
            <a:off x="4984819" y="4186464"/>
            <a:ext cx="351450" cy="22664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3" name="正方形/長方形 7"/>
          <p:cNvSpPr/>
          <p:nvPr/>
        </p:nvSpPr>
        <p:spPr>
          <a:xfrm>
            <a:off x="5336269" y="4186464"/>
            <a:ext cx="351450" cy="22664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4" name="正方形/長方形 8"/>
          <p:cNvSpPr/>
          <p:nvPr/>
        </p:nvSpPr>
        <p:spPr>
          <a:xfrm>
            <a:off x="5687719" y="4187297"/>
            <a:ext cx="351450" cy="22655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5" name="正方形/長方形 9"/>
          <p:cNvSpPr/>
          <p:nvPr/>
        </p:nvSpPr>
        <p:spPr>
          <a:xfrm>
            <a:off x="6039169" y="4187297"/>
            <a:ext cx="351450" cy="22655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6" name="正方形/長方形 10"/>
          <p:cNvSpPr/>
          <p:nvPr/>
        </p:nvSpPr>
        <p:spPr>
          <a:xfrm>
            <a:off x="6390619" y="4187297"/>
            <a:ext cx="351450" cy="22655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7" name="Freeform 8"/>
          <p:cNvSpPr/>
          <p:nvPr/>
        </p:nvSpPr>
        <p:spPr>
          <a:xfrm rot="16200000">
            <a:off x="4537959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48" name="正方形/長方形 10"/>
          <p:cNvSpPr/>
          <p:nvPr/>
        </p:nvSpPr>
        <p:spPr>
          <a:xfrm>
            <a:off x="6738986" y="4187297"/>
            <a:ext cx="351450" cy="22655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49" name="Freeform 8"/>
          <p:cNvSpPr/>
          <p:nvPr/>
        </p:nvSpPr>
        <p:spPr>
          <a:xfrm rot="16200000">
            <a:off x="4546472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0" name="Freeform 8"/>
          <p:cNvSpPr/>
          <p:nvPr/>
        </p:nvSpPr>
        <p:spPr>
          <a:xfrm rot="16200000">
            <a:off x="4554477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1" name="Freeform 8"/>
          <p:cNvSpPr/>
          <p:nvPr/>
        </p:nvSpPr>
        <p:spPr>
          <a:xfrm rot="16200000">
            <a:off x="4564710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2" name="Freeform 8"/>
          <p:cNvSpPr/>
          <p:nvPr/>
        </p:nvSpPr>
        <p:spPr>
          <a:xfrm rot="16200000">
            <a:off x="4882592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3" name="Freeform 8"/>
          <p:cNvSpPr/>
          <p:nvPr/>
        </p:nvSpPr>
        <p:spPr>
          <a:xfrm rot="16200000">
            <a:off x="4891105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4" name="Freeform 8"/>
          <p:cNvSpPr/>
          <p:nvPr/>
        </p:nvSpPr>
        <p:spPr>
          <a:xfrm rot="16200000">
            <a:off x="4899110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5" name="Freeform 8"/>
          <p:cNvSpPr/>
          <p:nvPr/>
        </p:nvSpPr>
        <p:spPr>
          <a:xfrm rot="16200000">
            <a:off x="4909344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6" name="Freeform 8"/>
          <p:cNvSpPr/>
          <p:nvPr/>
        </p:nvSpPr>
        <p:spPr>
          <a:xfrm rot="16200000">
            <a:off x="5237425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7" name="Freeform 8"/>
          <p:cNvSpPr/>
          <p:nvPr/>
        </p:nvSpPr>
        <p:spPr>
          <a:xfrm rot="16200000">
            <a:off x="5245939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8" name="Freeform 8"/>
          <p:cNvSpPr/>
          <p:nvPr/>
        </p:nvSpPr>
        <p:spPr>
          <a:xfrm rot="16200000">
            <a:off x="5253944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59" name="Freeform 8"/>
          <p:cNvSpPr/>
          <p:nvPr/>
        </p:nvSpPr>
        <p:spPr>
          <a:xfrm rot="16200000">
            <a:off x="5264177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0" name="Freeform 8"/>
          <p:cNvSpPr/>
          <p:nvPr/>
        </p:nvSpPr>
        <p:spPr>
          <a:xfrm rot="16200000">
            <a:off x="5576477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1" name="Freeform 8"/>
          <p:cNvSpPr/>
          <p:nvPr/>
        </p:nvSpPr>
        <p:spPr>
          <a:xfrm rot="16200000">
            <a:off x="5584990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3" name="Freeform 8"/>
          <p:cNvSpPr/>
          <p:nvPr/>
        </p:nvSpPr>
        <p:spPr>
          <a:xfrm rot="16200000">
            <a:off x="5592995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4" name="Freeform 8"/>
          <p:cNvSpPr/>
          <p:nvPr/>
        </p:nvSpPr>
        <p:spPr>
          <a:xfrm rot="16200000">
            <a:off x="5603229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5" name="Freeform 8"/>
          <p:cNvSpPr/>
          <p:nvPr/>
        </p:nvSpPr>
        <p:spPr>
          <a:xfrm rot="16200000">
            <a:off x="5935840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6" name="Freeform 8"/>
          <p:cNvSpPr/>
          <p:nvPr/>
        </p:nvSpPr>
        <p:spPr>
          <a:xfrm rot="16200000">
            <a:off x="5944354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7" name="Freeform 8"/>
          <p:cNvSpPr/>
          <p:nvPr/>
        </p:nvSpPr>
        <p:spPr>
          <a:xfrm rot="16200000">
            <a:off x="5952359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8" name="Freeform 8"/>
          <p:cNvSpPr/>
          <p:nvPr/>
        </p:nvSpPr>
        <p:spPr>
          <a:xfrm rot="16200000">
            <a:off x="5962592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69" name="Freeform 8"/>
          <p:cNvSpPr/>
          <p:nvPr/>
        </p:nvSpPr>
        <p:spPr>
          <a:xfrm rot="16200000">
            <a:off x="6273685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0" name="Freeform 8"/>
          <p:cNvSpPr/>
          <p:nvPr/>
        </p:nvSpPr>
        <p:spPr>
          <a:xfrm rot="16200000">
            <a:off x="6282198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1" name="Freeform 8"/>
          <p:cNvSpPr/>
          <p:nvPr/>
        </p:nvSpPr>
        <p:spPr>
          <a:xfrm rot="16200000">
            <a:off x="6290203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2" name="Freeform 8"/>
          <p:cNvSpPr/>
          <p:nvPr/>
        </p:nvSpPr>
        <p:spPr>
          <a:xfrm rot="16200000">
            <a:off x="6300437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3" name="Freeform 8"/>
          <p:cNvSpPr/>
          <p:nvPr/>
        </p:nvSpPr>
        <p:spPr>
          <a:xfrm rot="16200000">
            <a:off x="6656676" y="6103503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4" name="Freeform 8"/>
          <p:cNvSpPr/>
          <p:nvPr/>
        </p:nvSpPr>
        <p:spPr>
          <a:xfrm rot="16200000">
            <a:off x="6665189" y="5550606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5" name="Freeform 8"/>
          <p:cNvSpPr/>
          <p:nvPr/>
        </p:nvSpPr>
        <p:spPr>
          <a:xfrm rot="16200000">
            <a:off x="6673194" y="4991320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76" name="Freeform 8"/>
          <p:cNvSpPr/>
          <p:nvPr/>
        </p:nvSpPr>
        <p:spPr>
          <a:xfrm rot="16200000">
            <a:off x="6683428" y="4440319"/>
            <a:ext cx="499043" cy="120559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6"/>
            <a:tile tx="0" ty="0" sx="100000" sy="100000" flip="none" algn="tl"/>
          </a:blip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6272393" y="4500598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6301785" y="4888909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6289814" y="5217967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266976" y="5547026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6245642" y="5918442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254155" y="6270955"/>
            <a:ext cx="503265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62683" y="704303"/>
            <a:ext cx="9021348" cy="3361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2683" y="4114159"/>
            <a:ext cx="9021348" cy="23387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895" y="4114158"/>
            <a:ext cx="396419" cy="23387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48" y="605894"/>
            <a:ext cx="457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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16200000">
            <a:off x="-1227049" y="2381832"/>
            <a:ext cx="299939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Workers issue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6231" y="4114158"/>
            <a:ext cx="457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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 rot="16200000">
            <a:off x="-697369" y="5311871"/>
            <a:ext cx="191270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Effect of </a:t>
            </a:r>
            <a:r>
              <a:rPr lang="en-GB" dirty="0">
                <a:solidFill>
                  <a:prstClr val="black"/>
                </a:solidFill>
              </a:rPr>
              <a:t>Thin wall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231" y="6452891"/>
            <a:ext cx="90678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BFBFB"/>
                </a:solidFill>
              </a:rPr>
              <a:t>Workers issue and thin wall of curing chamber affects cooling curve</a:t>
            </a:r>
            <a:endParaRPr lang="en-US" sz="2400" dirty="0">
              <a:solidFill>
                <a:srgbClr val="FBFBFB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644467" y="6493223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378488"/>
            <a:ext cx="762000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003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DEF</a:t>
            </a:r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905000" y="778598"/>
            <a:ext cx="2209800" cy="745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495800" y="778598"/>
            <a:ext cx="2286000" cy="7454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0" y="1532374"/>
            <a:ext cx="762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ESA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1534048"/>
            <a:ext cx="762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ISA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934158"/>
            <a:ext cx="2438400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Traditional sulphate attack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" y="2241935"/>
            <a:ext cx="4062935" cy="227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62600" y="1934158"/>
            <a:ext cx="2438400" cy="523220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New phenomenon detected in 1980s in Railway sleepers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70914" y="2394335"/>
            <a:ext cx="0" cy="438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70914" y="2521446"/>
            <a:ext cx="1692310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Traditional approach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0554" y="2832557"/>
            <a:ext cx="3048000" cy="7386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</a:rPr>
              <a:t>Destruction of primary </a:t>
            </a:r>
            <a:r>
              <a:rPr lang="en-GB" sz="1400" dirty="0" err="1" smtClean="0">
                <a:solidFill>
                  <a:prstClr val="black"/>
                </a:solidFill>
              </a:rPr>
              <a:t>ettringite</a:t>
            </a:r>
            <a:r>
              <a:rPr lang="en-GB" sz="1400" dirty="0" smtClean="0">
                <a:solidFill>
                  <a:prstClr val="black"/>
                </a:solidFill>
              </a:rPr>
              <a:t>&gt; reformation when exposed to water &gt; influence of ASR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12468" y="4094441"/>
            <a:ext cx="0" cy="4382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58000" y="4202592"/>
            <a:ext cx="1692310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Holistic approach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4536" y="3571221"/>
            <a:ext cx="395864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black"/>
                </a:solidFill>
              </a:rPr>
              <a:t>? </a:t>
            </a:r>
            <a:r>
              <a:rPr lang="en-GB" sz="10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10368"/>
            <a:ext cx="4038599" cy="23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5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Portland Cement Association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552950" cy="29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005506" cy="286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0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Nagai\Downloads\Study at UT\Concrete\Concrete sleepers\Tests with concrete sleepers\IMG_369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89" y="-20935"/>
            <a:ext cx="6799303" cy="876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1515289" y="3810000"/>
            <a:ext cx="1600200" cy="15240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60" y="3486834"/>
            <a:ext cx="16002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New Good Sleeper,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862" y="4435792"/>
            <a:ext cx="16002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Old Good Sleeper, 1992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65" y="5163234"/>
            <a:ext cx="231538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Relatively New Cracked Sleeper, 2005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>
            <a:off x="1525410" y="4636674"/>
            <a:ext cx="1820089" cy="890898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flipV="1">
            <a:off x="2435455" y="5867400"/>
            <a:ext cx="536345" cy="353535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stCxn id="11" idx="3"/>
          </p:cNvCxnSpPr>
          <p:nvPr/>
        </p:nvCxnSpPr>
        <p:spPr>
          <a:xfrm>
            <a:off x="2435454" y="5486400"/>
            <a:ext cx="643851" cy="184219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0066" y="5897770"/>
            <a:ext cx="231538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Relatively New Cracked Sleeper, 2005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4400" y="5163234"/>
            <a:ext cx="609600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B0F0"/>
                </a:solidFill>
              </a:rPr>
              <a:t>80%</a:t>
            </a:r>
            <a:endParaRPr lang="en-US" sz="800" b="1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4400" y="5404990"/>
            <a:ext cx="609600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B0F0"/>
                </a:solidFill>
              </a:rPr>
              <a:t>170%</a:t>
            </a:r>
            <a:endParaRPr lang="en-US" sz="800" b="1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47798" y="5597583"/>
            <a:ext cx="609600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B0F0"/>
                </a:solidFill>
              </a:rPr>
              <a:t>65.4%</a:t>
            </a:r>
            <a:endParaRPr lang="en-US" sz="800" b="1" dirty="0">
              <a:solidFill>
                <a:srgbClr val="00B0F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7798" y="5802922"/>
            <a:ext cx="609600" cy="2308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00B0F0"/>
                </a:solidFill>
              </a:rPr>
              <a:t>51%</a:t>
            </a:r>
            <a:endParaRPr lang="en-US" sz="800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2422" y="2754837"/>
            <a:ext cx="553998" cy="211032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</a:rPr>
              <a:t>Comparison to mean strength 67.86 N/mm2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852598" y="4865160"/>
            <a:ext cx="9156" cy="298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Autofit/>
          </a:bodyPr>
          <a:lstStyle/>
          <a:p>
            <a:r>
              <a:rPr lang="en-GB" sz="3200" dirty="0" smtClean="0"/>
              <a:t>Comparison of Cement and Process of steam curing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4593" y="609600"/>
          <a:ext cx="8839199" cy="5901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685800"/>
                <a:gridCol w="1447800"/>
                <a:gridCol w="1066800"/>
                <a:gridCol w="1523998"/>
                <a:gridCol w="1447802"/>
                <a:gridCol w="990599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Parameters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Unit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As per IS 12269-1987 for Early High Strength cement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Indian</a:t>
                      </a:r>
                      <a:r>
                        <a:rPr lang="en-GB" sz="1200" baseline="0" dirty="0" smtClean="0"/>
                        <a:t> Sleeper plant values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Composition at which problem of DEF Noticed</a:t>
                      </a:r>
                      <a:r>
                        <a:rPr lang="en-GB" sz="1200" baseline="0" dirty="0" smtClean="0"/>
                        <a:t> in European countries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New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German Guidelines  issued to solve the problem of DEF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Japanese </a:t>
                      </a:r>
                      <a:r>
                        <a:rPr lang="en-GB" sz="1200" baseline="0" dirty="0" smtClean="0"/>
                        <a:t>sleepers</a:t>
                      </a:r>
                    </a:p>
                    <a:p>
                      <a:pPr algn="ctr"/>
                      <a:r>
                        <a:rPr lang="en-GB" sz="1200" baseline="0" dirty="0" smtClean="0"/>
                        <a:t>Plant Values</a:t>
                      </a:r>
                      <a:endParaRPr lang="en-US" sz="1200" dirty="0"/>
                    </a:p>
                  </a:txBody>
                  <a:tcPr/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SO</a:t>
                      </a:r>
                      <a:r>
                        <a:rPr lang="en-GB" sz="12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3.5 max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2.22-2.35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2.96        (Max 3.08)</a:t>
                      </a:r>
                      <a:endParaRPr lang="en-US" sz="1400" dirty="0"/>
                    </a:p>
                  </a:txBody>
                  <a:tcPr/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</a:t>
                      </a:r>
                      <a:r>
                        <a:rPr lang="en-GB" sz="1200" dirty="0" smtClean="0"/>
                        <a:t>3</a:t>
                      </a:r>
                      <a:r>
                        <a:rPr lang="en-GB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 max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7.5-8.04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Fineness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Sq</a:t>
                      </a:r>
                      <a:r>
                        <a:rPr lang="en-GB" sz="1400" dirty="0" smtClean="0"/>
                        <a:t> m /kg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370 min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375.7-380.3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460-480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441</a:t>
                      </a:r>
                      <a:r>
                        <a:rPr lang="en-GB" sz="1400" baseline="0" dirty="0" smtClean="0"/>
                        <a:t> (SD 91)</a:t>
                      </a:r>
                      <a:endParaRPr lang="en-US" sz="1400" dirty="0"/>
                    </a:p>
                  </a:txBody>
                  <a:tcPr/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Cement Content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Kg/cum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453.17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448</a:t>
                      </a:r>
                      <a:endParaRPr lang="en-US" sz="1400" dirty="0"/>
                    </a:p>
                  </a:txBody>
                  <a:tcPr/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W/C ratio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0.33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0.36-0.39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0.342</a:t>
                      </a:r>
                      <a:endParaRPr lang="en-US" sz="1400" dirty="0"/>
                    </a:p>
                  </a:txBody>
                  <a:tcPr/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Delay 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2.0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1-2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Max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°C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75-80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50</a:t>
                      </a:r>
                      <a:endParaRPr lang="en-US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6698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Soaking 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2.5-4.0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One day Strength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MPa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42.89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43-56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Rate of Temp rise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°C/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Hr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10-15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</a:tr>
              <a:tr h="51276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Max size of aggregate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43200" y="6576363"/>
            <a:ext cx="6273362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white"/>
                </a:solidFill>
              </a:rPr>
              <a:t>Yellow Colour shows the venerable values  in case of Indian PSC sleepers which may cause damage  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6590758"/>
            <a:ext cx="381000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51094" y="666182"/>
            <a:ext cx="4237534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588628" y="670238"/>
            <a:ext cx="4237534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51094" y="3565837"/>
            <a:ext cx="8475068" cy="2827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9" name="Picture 2" descr="C:\Users\Nagai\Downloads\Study at UT\Concrete\Concrete sleepers\Concrete sleepers photo\DSC00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50" y="703644"/>
            <a:ext cx="4199814" cy="286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Freeform 59"/>
          <p:cNvSpPr/>
          <p:nvPr/>
        </p:nvSpPr>
        <p:spPr>
          <a:xfrm>
            <a:off x="566247" y="1738179"/>
            <a:ext cx="408267" cy="122095"/>
          </a:xfrm>
          <a:custGeom>
            <a:avLst/>
            <a:gdLst>
              <a:gd name="connsiteX0" fmla="*/ 0 w 681486"/>
              <a:gd name="connsiteY0" fmla="*/ 138023 h 224287"/>
              <a:gd name="connsiteX1" fmla="*/ 60384 w 681486"/>
              <a:gd name="connsiteY1" fmla="*/ 146650 h 224287"/>
              <a:gd name="connsiteX2" fmla="*/ 86264 w 681486"/>
              <a:gd name="connsiteY2" fmla="*/ 155276 h 224287"/>
              <a:gd name="connsiteX3" fmla="*/ 120769 w 681486"/>
              <a:gd name="connsiteY3" fmla="*/ 163902 h 224287"/>
              <a:gd name="connsiteX4" fmla="*/ 146649 w 681486"/>
              <a:gd name="connsiteY4" fmla="*/ 181155 h 224287"/>
              <a:gd name="connsiteX5" fmla="*/ 181154 w 681486"/>
              <a:gd name="connsiteY5" fmla="*/ 224287 h 224287"/>
              <a:gd name="connsiteX6" fmla="*/ 267418 w 681486"/>
              <a:gd name="connsiteY6" fmla="*/ 198408 h 224287"/>
              <a:gd name="connsiteX7" fmla="*/ 319177 w 681486"/>
              <a:gd name="connsiteY7" fmla="*/ 181155 h 224287"/>
              <a:gd name="connsiteX8" fmla="*/ 345056 w 681486"/>
              <a:gd name="connsiteY8" fmla="*/ 172529 h 224287"/>
              <a:gd name="connsiteX9" fmla="*/ 396815 w 681486"/>
              <a:gd name="connsiteY9" fmla="*/ 138023 h 224287"/>
              <a:gd name="connsiteX10" fmla="*/ 422694 w 681486"/>
              <a:gd name="connsiteY10" fmla="*/ 120770 h 224287"/>
              <a:gd name="connsiteX11" fmla="*/ 448573 w 681486"/>
              <a:gd name="connsiteY11" fmla="*/ 94891 h 224287"/>
              <a:gd name="connsiteX12" fmla="*/ 500332 w 681486"/>
              <a:gd name="connsiteY12" fmla="*/ 77638 h 224287"/>
              <a:gd name="connsiteX13" fmla="*/ 586596 w 681486"/>
              <a:gd name="connsiteY13" fmla="*/ 60385 h 224287"/>
              <a:gd name="connsiteX14" fmla="*/ 629728 w 681486"/>
              <a:gd name="connsiteY14" fmla="*/ 51759 h 224287"/>
              <a:gd name="connsiteX15" fmla="*/ 655607 w 681486"/>
              <a:gd name="connsiteY15" fmla="*/ 43133 h 224287"/>
              <a:gd name="connsiteX16" fmla="*/ 681486 w 681486"/>
              <a:gd name="connsiteY16" fmla="*/ 0 h 22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86" h="224287">
                <a:moveTo>
                  <a:pt x="0" y="138023"/>
                </a:moveTo>
                <a:cubicBezTo>
                  <a:pt x="20128" y="140899"/>
                  <a:pt x="40446" y="142662"/>
                  <a:pt x="60384" y="146650"/>
                </a:cubicBezTo>
                <a:cubicBezTo>
                  <a:pt x="69301" y="148433"/>
                  <a:pt x="77521" y="152778"/>
                  <a:pt x="86264" y="155276"/>
                </a:cubicBezTo>
                <a:cubicBezTo>
                  <a:pt x="97664" y="158533"/>
                  <a:pt x="109267" y="161027"/>
                  <a:pt x="120769" y="163902"/>
                </a:cubicBezTo>
                <a:cubicBezTo>
                  <a:pt x="129396" y="169653"/>
                  <a:pt x="140172" y="173059"/>
                  <a:pt x="146649" y="181155"/>
                </a:cubicBezTo>
                <a:cubicBezTo>
                  <a:pt x="194271" y="240682"/>
                  <a:pt x="106985" y="174840"/>
                  <a:pt x="181154" y="224287"/>
                </a:cubicBezTo>
                <a:cubicBezTo>
                  <a:pt x="313648" y="205360"/>
                  <a:pt x="193087" y="231444"/>
                  <a:pt x="267418" y="198408"/>
                </a:cubicBezTo>
                <a:cubicBezTo>
                  <a:pt x="284037" y="191022"/>
                  <a:pt x="301924" y="186906"/>
                  <a:pt x="319177" y="181155"/>
                </a:cubicBezTo>
                <a:lnTo>
                  <a:pt x="345056" y="172529"/>
                </a:lnTo>
                <a:lnTo>
                  <a:pt x="396815" y="138023"/>
                </a:lnTo>
                <a:cubicBezTo>
                  <a:pt x="405441" y="132272"/>
                  <a:pt x="415363" y="128101"/>
                  <a:pt x="422694" y="120770"/>
                </a:cubicBezTo>
                <a:cubicBezTo>
                  <a:pt x="431320" y="112144"/>
                  <a:pt x="437909" y="100816"/>
                  <a:pt x="448573" y="94891"/>
                </a:cubicBezTo>
                <a:cubicBezTo>
                  <a:pt x="464471" y="86059"/>
                  <a:pt x="482499" y="81205"/>
                  <a:pt x="500332" y="77638"/>
                </a:cubicBezTo>
                <a:lnTo>
                  <a:pt x="586596" y="60385"/>
                </a:lnTo>
                <a:cubicBezTo>
                  <a:pt x="600973" y="57510"/>
                  <a:pt x="615818" y="56395"/>
                  <a:pt x="629728" y="51759"/>
                </a:cubicBezTo>
                <a:lnTo>
                  <a:pt x="655607" y="43133"/>
                </a:lnTo>
                <a:cubicBezTo>
                  <a:pt x="676427" y="11903"/>
                  <a:pt x="668224" y="26526"/>
                  <a:pt x="6814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974514" y="1357806"/>
            <a:ext cx="258456" cy="324021"/>
          </a:xfrm>
          <a:custGeom>
            <a:avLst/>
            <a:gdLst>
              <a:gd name="connsiteX0" fmla="*/ 0 w 431419"/>
              <a:gd name="connsiteY0" fmla="*/ 560717 h 595222"/>
              <a:gd name="connsiteX1" fmla="*/ 112144 w 431419"/>
              <a:gd name="connsiteY1" fmla="*/ 577970 h 595222"/>
              <a:gd name="connsiteX2" fmla="*/ 138023 w 431419"/>
              <a:gd name="connsiteY2" fmla="*/ 595222 h 595222"/>
              <a:gd name="connsiteX3" fmla="*/ 155276 w 431419"/>
              <a:gd name="connsiteY3" fmla="*/ 543464 h 595222"/>
              <a:gd name="connsiteX4" fmla="*/ 181155 w 431419"/>
              <a:gd name="connsiteY4" fmla="*/ 422694 h 595222"/>
              <a:gd name="connsiteX5" fmla="*/ 207034 w 431419"/>
              <a:gd name="connsiteY5" fmla="*/ 405441 h 595222"/>
              <a:gd name="connsiteX6" fmla="*/ 215661 w 431419"/>
              <a:gd name="connsiteY6" fmla="*/ 379562 h 595222"/>
              <a:gd name="connsiteX7" fmla="*/ 232914 w 431419"/>
              <a:gd name="connsiteY7" fmla="*/ 353683 h 595222"/>
              <a:gd name="connsiteX8" fmla="*/ 241540 w 431419"/>
              <a:gd name="connsiteY8" fmla="*/ 319177 h 595222"/>
              <a:gd name="connsiteX9" fmla="*/ 250166 w 431419"/>
              <a:gd name="connsiteY9" fmla="*/ 224287 h 595222"/>
              <a:gd name="connsiteX10" fmla="*/ 276046 w 431419"/>
              <a:gd name="connsiteY10" fmla="*/ 198407 h 595222"/>
              <a:gd name="connsiteX11" fmla="*/ 293298 w 431419"/>
              <a:gd name="connsiteY11" fmla="*/ 172528 h 595222"/>
              <a:gd name="connsiteX12" fmla="*/ 327804 w 431419"/>
              <a:gd name="connsiteY12" fmla="*/ 155275 h 595222"/>
              <a:gd name="connsiteX13" fmla="*/ 405442 w 431419"/>
              <a:gd name="connsiteY13" fmla="*/ 112143 h 595222"/>
              <a:gd name="connsiteX14" fmla="*/ 431321 w 431419"/>
              <a:gd name="connsiteY14" fmla="*/ 60385 h 595222"/>
              <a:gd name="connsiteX15" fmla="*/ 414068 w 431419"/>
              <a:gd name="connsiteY15" fmla="*/ 8626 h 595222"/>
              <a:gd name="connsiteX16" fmla="*/ 414068 w 431419"/>
              <a:gd name="connsiteY16" fmla="*/ 0 h 59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419" h="595222">
                <a:moveTo>
                  <a:pt x="0" y="560717"/>
                </a:moveTo>
                <a:cubicBezTo>
                  <a:pt x="15595" y="562450"/>
                  <a:pt x="85992" y="566762"/>
                  <a:pt x="112144" y="577970"/>
                </a:cubicBezTo>
                <a:cubicBezTo>
                  <a:pt x="121673" y="582054"/>
                  <a:pt x="129397" y="589471"/>
                  <a:pt x="138023" y="595222"/>
                </a:cubicBezTo>
                <a:cubicBezTo>
                  <a:pt x="143774" y="577969"/>
                  <a:pt x="153020" y="561510"/>
                  <a:pt x="155276" y="543464"/>
                </a:cubicBezTo>
                <a:cubicBezTo>
                  <a:pt x="156187" y="536176"/>
                  <a:pt x="164393" y="433869"/>
                  <a:pt x="181155" y="422694"/>
                </a:cubicBezTo>
                <a:lnTo>
                  <a:pt x="207034" y="405441"/>
                </a:lnTo>
                <a:cubicBezTo>
                  <a:pt x="209910" y="396815"/>
                  <a:pt x="211594" y="387695"/>
                  <a:pt x="215661" y="379562"/>
                </a:cubicBezTo>
                <a:cubicBezTo>
                  <a:pt x="220298" y="370289"/>
                  <a:pt x="228830" y="363212"/>
                  <a:pt x="232914" y="353683"/>
                </a:cubicBezTo>
                <a:cubicBezTo>
                  <a:pt x="237584" y="342786"/>
                  <a:pt x="238665" y="330679"/>
                  <a:pt x="241540" y="319177"/>
                </a:cubicBezTo>
                <a:cubicBezTo>
                  <a:pt x="244415" y="287547"/>
                  <a:pt x="241441" y="254825"/>
                  <a:pt x="250166" y="224287"/>
                </a:cubicBezTo>
                <a:cubicBezTo>
                  <a:pt x="253518" y="212556"/>
                  <a:pt x="268236" y="207779"/>
                  <a:pt x="276046" y="198407"/>
                </a:cubicBezTo>
                <a:cubicBezTo>
                  <a:pt x="282683" y="190442"/>
                  <a:pt x="285334" y="179165"/>
                  <a:pt x="293298" y="172528"/>
                </a:cubicBezTo>
                <a:cubicBezTo>
                  <a:pt x="303177" y="164295"/>
                  <a:pt x="316777" y="161891"/>
                  <a:pt x="327804" y="155275"/>
                </a:cubicBezTo>
                <a:cubicBezTo>
                  <a:pt x="401961" y="110782"/>
                  <a:pt x="353388" y="129496"/>
                  <a:pt x="405442" y="112143"/>
                </a:cubicBezTo>
                <a:cubicBezTo>
                  <a:pt x="412226" y="101967"/>
                  <a:pt x="433022" y="75692"/>
                  <a:pt x="431321" y="60385"/>
                </a:cubicBezTo>
                <a:cubicBezTo>
                  <a:pt x="429313" y="42310"/>
                  <a:pt x="414068" y="26812"/>
                  <a:pt x="414068" y="8626"/>
                </a:cubicBezTo>
                <a:lnTo>
                  <a:pt x="414068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617927" y="1503381"/>
            <a:ext cx="191214" cy="14680"/>
          </a:xfrm>
          <a:custGeom>
            <a:avLst/>
            <a:gdLst>
              <a:gd name="connsiteX0" fmla="*/ 0 w 319177"/>
              <a:gd name="connsiteY0" fmla="*/ 0 h 26967"/>
              <a:gd name="connsiteX1" fmla="*/ 60385 w 319177"/>
              <a:gd name="connsiteY1" fmla="*/ 8626 h 26967"/>
              <a:gd name="connsiteX2" fmla="*/ 120770 w 319177"/>
              <a:gd name="connsiteY2" fmla="*/ 25879 h 26967"/>
              <a:gd name="connsiteX3" fmla="*/ 319177 w 319177"/>
              <a:gd name="connsiteY3" fmla="*/ 25879 h 2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177" h="26967">
                <a:moveTo>
                  <a:pt x="0" y="0"/>
                </a:moveTo>
                <a:cubicBezTo>
                  <a:pt x="20128" y="2875"/>
                  <a:pt x="40447" y="4638"/>
                  <a:pt x="60385" y="8626"/>
                </a:cubicBezTo>
                <a:cubicBezTo>
                  <a:pt x="84470" y="13443"/>
                  <a:pt x="94447" y="24904"/>
                  <a:pt x="120770" y="25879"/>
                </a:cubicBezTo>
                <a:cubicBezTo>
                  <a:pt x="186860" y="28327"/>
                  <a:pt x="253041" y="25879"/>
                  <a:pt x="319177" y="258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509400" y="1686524"/>
            <a:ext cx="754520" cy="568212"/>
          </a:xfrm>
          <a:custGeom>
            <a:avLst/>
            <a:gdLst>
              <a:gd name="connsiteX0" fmla="*/ 0 w 1259457"/>
              <a:gd name="connsiteY0" fmla="*/ 871268 h 1043796"/>
              <a:gd name="connsiteX1" fmla="*/ 77638 w 1259457"/>
              <a:gd name="connsiteY1" fmla="*/ 879894 h 1043796"/>
              <a:gd name="connsiteX2" fmla="*/ 112143 w 1259457"/>
              <a:gd name="connsiteY2" fmla="*/ 888521 h 1043796"/>
              <a:gd name="connsiteX3" fmla="*/ 189781 w 1259457"/>
              <a:gd name="connsiteY3" fmla="*/ 905773 h 1043796"/>
              <a:gd name="connsiteX4" fmla="*/ 370936 w 1259457"/>
              <a:gd name="connsiteY4" fmla="*/ 897147 h 1043796"/>
              <a:gd name="connsiteX5" fmla="*/ 422694 w 1259457"/>
              <a:gd name="connsiteY5" fmla="*/ 871268 h 1043796"/>
              <a:gd name="connsiteX6" fmla="*/ 457200 w 1259457"/>
              <a:gd name="connsiteY6" fmla="*/ 862641 h 1043796"/>
              <a:gd name="connsiteX7" fmla="*/ 483079 w 1259457"/>
              <a:gd name="connsiteY7" fmla="*/ 854015 h 1043796"/>
              <a:gd name="connsiteX8" fmla="*/ 534838 w 1259457"/>
              <a:gd name="connsiteY8" fmla="*/ 888521 h 1043796"/>
              <a:gd name="connsiteX9" fmla="*/ 552091 w 1259457"/>
              <a:gd name="connsiteY9" fmla="*/ 914400 h 1043796"/>
              <a:gd name="connsiteX10" fmla="*/ 603849 w 1259457"/>
              <a:gd name="connsiteY10" fmla="*/ 931653 h 1043796"/>
              <a:gd name="connsiteX11" fmla="*/ 629728 w 1259457"/>
              <a:gd name="connsiteY11" fmla="*/ 940279 h 1043796"/>
              <a:gd name="connsiteX12" fmla="*/ 646981 w 1259457"/>
              <a:gd name="connsiteY12" fmla="*/ 966158 h 1043796"/>
              <a:gd name="connsiteX13" fmla="*/ 655608 w 1259457"/>
              <a:gd name="connsiteY13" fmla="*/ 992038 h 1043796"/>
              <a:gd name="connsiteX14" fmla="*/ 707366 w 1259457"/>
              <a:gd name="connsiteY14" fmla="*/ 1017917 h 1043796"/>
              <a:gd name="connsiteX15" fmla="*/ 759125 w 1259457"/>
              <a:gd name="connsiteY15" fmla="*/ 1043796 h 1043796"/>
              <a:gd name="connsiteX16" fmla="*/ 836762 w 1259457"/>
              <a:gd name="connsiteY16" fmla="*/ 1035170 h 1043796"/>
              <a:gd name="connsiteX17" fmla="*/ 854015 w 1259457"/>
              <a:gd name="connsiteY17" fmla="*/ 1009290 h 1043796"/>
              <a:gd name="connsiteX18" fmla="*/ 862642 w 1259457"/>
              <a:gd name="connsiteY18" fmla="*/ 957532 h 1043796"/>
              <a:gd name="connsiteX19" fmla="*/ 871268 w 1259457"/>
              <a:gd name="connsiteY19" fmla="*/ 931653 h 1043796"/>
              <a:gd name="connsiteX20" fmla="*/ 948906 w 1259457"/>
              <a:gd name="connsiteY20" fmla="*/ 888521 h 1043796"/>
              <a:gd name="connsiteX21" fmla="*/ 966159 w 1259457"/>
              <a:gd name="connsiteY21" fmla="*/ 836762 h 1043796"/>
              <a:gd name="connsiteX22" fmla="*/ 1147313 w 1259457"/>
              <a:gd name="connsiteY22" fmla="*/ 810883 h 1043796"/>
              <a:gd name="connsiteX23" fmla="*/ 1199072 w 1259457"/>
              <a:gd name="connsiteY23" fmla="*/ 802257 h 1043796"/>
              <a:gd name="connsiteX24" fmla="*/ 1224951 w 1259457"/>
              <a:gd name="connsiteY24" fmla="*/ 793630 h 1043796"/>
              <a:gd name="connsiteX25" fmla="*/ 1259457 w 1259457"/>
              <a:gd name="connsiteY25" fmla="*/ 785004 h 1043796"/>
              <a:gd name="connsiteX26" fmla="*/ 1250830 w 1259457"/>
              <a:gd name="connsiteY26" fmla="*/ 715992 h 1043796"/>
              <a:gd name="connsiteX27" fmla="*/ 1233577 w 1259457"/>
              <a:gd name="connsiteY27" fmla="*/ 664234 h 1043796"/>
              <a:gd name="connsiteX28" fmla="*/ 1224951 w 1259457"/>
              <a:gd name="connsiteY28" fmla="*/ 336430 h 1043796"/>
              <a:gd name="connsiteX29" fmla="*/ 1224951 w 1259457"/>
              <a:gd name="connsiteY29" fmla="*/ 276045 h 1043796"/>
              <a:gd name="connsiteX30" fmla="*/ 1199072 w 1259457"/>
              <a:gd name="connsiteY30" fmla="*/ 267419 h 1043796"/>
              <a:gd name="connsiteX31" fmla="*/ 1164566 w 1259457"/>
              <a:gd name="connsiteY31" fmla="*/ 258792 h 1043796"/>
              <a:gd name="connsiteX32" fmla="*/ 1112808 w 1259457"/>
              <a:gd name="connsiteY32" fmla="*/ 241540 h 1043796"/>
              <a:gd name="connsiteX33" fmla="*/ 1069675 w 1259457"/>
              <a:gd name="connsiteY33" fmla="*/ 163902 h 1043796"/>
              <a:gd name="connsiteX34" fmla="*/ 1043796 w 1259457"/>
              <a:gd name="connsiteY34" fmla="*/ 138023 h 1043796"/>
              <a:gd name="connsiteX35" fmla="*/ 1000664 w 1259457"/>
              <a:gd name="connsiteY35" fmla="*/ 129396 h 1043796"/>
              <a:gd name="connsiteX36" fmla="*/ 974785 w 1259457"/>
              <a:gd name="connsiteY36" fmla="*/ 120770 h 1043796"/>
              <a:gd name="connsiteX37" fmla="*/ 957532 w 1259457"/>
              <a:gd name="connsiteY37" fmla="*/ 94890 h 1043796"/>
              <a:gd name="connsiteX38" fmla="*/ 948906 w 1259457"/>
              <a:gd name="connsiteY38" fmla="*/ 69011 h 1043796"/>
              <a:gd name="connsiteX39" fmla="*/ 923026 w 1259457"/>
              <a:gd name="connsiteY39" fmla="*/ 51758 h 1043796"/>
              <a:gd name="connsiteX40" fmla="*/ 905774 w 1259457"/>
              <a:gd name="connsiteY40" fmla="*/ 0 h 104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59457" h="1043796">
                <a:moveTo>
                  <a:pt x="0" y="871268"/>
                </a:moveTo>
                <a:cubicBezTo>
                  <a:pt x="25879" y="874143"/>
                  <a:pt x="51902" y="875935"/>
                  <a:pt x="77638" y="879894"/>
                </a:cubicBezTo>
                <a:cubicBezTo>
                  <a:pt x="89356" y="881697"/>
                  <a:pt x="100570" y="885949"/>
                  <a:pt x="112143" y="888521"/>
                </a:cubicBezTo>
                <a:cubicBezTo>
                  <a:pt x="210763" y="910437"/>
                  <a:pt x="105583" y="884725"/>
                  <a:pt x="189781" y="905773"/>
                </a:cubicBezTo>
                <a:cubicBezTo>
                  <a:pt x="250166" y="902898"/>
                  <a:pt x="310691" y="902167"/>
                  <a:pt x="370936" y="897147"/>
                </a:cubicBezTo>
                <a:cubicBezTo>
                  <a:pt x="401019" y="894640"/>
                  <a:pt x="395670" y="882850"/>
                  <a:pt x="422694" y="871268"/>
                </a:cubicBezTo>
                <a:cubicBezTo>
                  <a:pt x="433591" y="866598"/>
                  <a:pt x="445800" y="865898"/>
                  <a:pt x="457200" y="862641"/>
                </a:cubicBezTo>
                <a:cubicBezTo>
                  <a:pt x="465943" y="860143"/>
                  <a:pt x="474453" y="856890"/>
                  <a:pt x="483079" y="854015"/>
                </a:cubicBezTo>
                <a:cubicBezTo>
                  <a:pt x="514976" y="864647"/>
                  <a:pt x="509984" y="858696"/>
                  <a:pt x="534838" y="888521"/>
                </a:cubicBezTo>
                <a:cubicBezTo>
                  <a:pt x="541475" y="896486"/>
                  <a:pt x="543299" y="908905"/>
                  <a:pt x="552091" y="914400"/>
                </a:cubicBezTo>
                <a:cubicBezTo>
                  <a:pt x="567513" y="924039"/>
                  <a:pt x="586596" y="925902"/>
                  <a:pt x="603849" y="931653"/>
                </a:cubicBezTo>
                <a:lnTo>
                  <a:pt x="629728" y="940279"/>
                </a:lnTo>
                <a:cubicBezTo>
                  <a:pt x="635479" y="948905"/>
                  <a:pt x="642344" y="956885"/>
                  <a:pt x="646981" y="966158"/>
                </a:cubicBezTo>
                <a:cubicBezTo>
                  <a:pt x="651048" y="974291"/>
                  <a:pt x="649927" y="984937"/>
                  <a:pt x="655608" y="992038"/>
                </a:cubicBezTo>
                <a:cubicBezTo>
                  <a:pt x="672087" y="1012637"/>
                  <a:pt x="686532" y="1007499"/>
                  <a:pt x="707366" y="1017917"/>
                </a:cubicBezTo>
                <a:cubicBezTo>
                  <a:pt x="774246" y="1051358"/>
                  <a:pt x="694084" y="1022118"/>
                  <a:pt x="759125" y="1043796"/>
                </a:cubicBezTo>
                <a:cubicBezTo>
                  <a:pt x="785004" y="1040921"/>
                  <a:pt x="812291" y="1044069"/>
                  <a:pt x="836762" y="1035170"/>
                </a:cubicBezTo>
                <a:cubicBezTo>
                  <a:pt x="846506" y="1031627"/>
                  <a:pt x="850736" y="1019126"/>
                  <a:pt x="854015" y="1009290"/>
                </a:cubicBezTo>
                <a:cubicBezTo>
                  <a:pt x="859546" y="992697"/>
                  <a:pt x="858848" y="974606"/>
                  <a:pt x="862642" y="957532"/>
                </a:cubicBezTo>
                <a:cubicBezTo>
                  <a:pt x="864615" y="948656"/>
                  <a:pt x="864838" y="938083"/>
                  <a:pt x="871268" y="931653"/>
                </a:cubicBezTo>
                <a:cubicBezTo>
                  <a:pt x="900932" y="901989"/>
                  <a:pt x="916362" y="899368"/>
                  <a:pt x="948906" y="888521"/>
                </a:cubicBezTo>
                <a:cubicBezTo>
                  <a:pt x="954657" y="871268"/>
                  <a:pt x="948906" y="842513"/>
                  <a:pt x="966159" y="836762"/>
                </a:cubicBezTo>
                <a:cubicBezTo>
                  <a:pt x="1058926" y="805839"/>
                  <a:pt x="999771" y="820719"/>
                  <a:pt x="1147313" y="810883"/>
                </a:cubicBezTo>
                <a:cubicBezTo>
                  <a:pt x="1164566" y="808008"/>
                  <a:pt x="1181998" y="806051"/>
                  <a:pt x="1199072" y="802257"/>
                </a:cubicBezTo>
                <a:cubicBezTo>
                  <a:pt x="1207948" y="800284"/>
                  <a:pt x="1216208" y="796128"/>
                  <a:pt x="1224951" y="793630"/>
                </a:cubicBezTo>
                <a:cubicBezTo>
                  <a:pt x="1236351" y="790373"/>
                  <a:pt x="1247955" y="787879"/>
                  <a:pt x="1259457" y="785004"/>
                </a:cubicBezTo>
                <a:cubicBezTo>
                  <a:pt x="1256581" y="762000"/>
                  <a:pt x="1255688" y="738660"/>
                  <a:pt x="1250830" y="715992"/>
                </a:cubicBezTo>
                <a:cubicBezTo>
                  <a:pt x="1247019" y="698210"/>
                  <a:pt x="1233577" y="664234"/>
                  <a:pt x="1233577" y="664234"/>
                </a:cubicBezTo>
                <a:cubicBezTo>
                  <a:pt x="1230702" y="554966"/>
                  <a:pt x="1232928" y="445444"/>
                  <a:pt x="1224951" y="336430"/>
                </a:cubicBezTo>
                <a:cubicBezTo>
                  <a:pt x="1219503" y="261974"/>
                  <a:pt x="1179571" y="366805"/>
                  <a:pt x="1224951" y="276045"/>
                </a:cubicBezTo>
                <a:cubicBezTo>
                  <a:pt x="1216325" y="273170"/>
                  <a:pt x="1207815" y="269917"/>
                  <a:pt x="1199072" y="267419"/>
                </a:cubicBezTo>
                <a:cubicBezTo>
                  <a:pt x="1187672" y="264162"/>
                  <a:pt x="1175922" y="262199"/>
                  <a:pt x="1164566" y="258792"/>
                </a:cubicBezTo>
                <a:cubicBezTo>
                  <a:pt x="1147147" y="253566"/>
                  <a:pt x="1112808" y="241540"/>
                  <a:pt x="1112808" y="241540"/>
                </a:cubicBezTo>
                <a:cubicBezTo>
                  <a:pt x="1101960" y="208997"/>
                  <a:pt x="1099338" y="193565"/>
                  <a:pt x="1069675" y="163902"/>
                </a:cubicBezTo>
                <a:cubicBezTo>
                  <a:pt x="1061049" y="155276"/>
                  <a:pt x="1054708" y="143479"/>
                  <a:pt x="1043796" y="138023"/>
                </a:cubicBezTo>
                <a:cubicBezTo>
                  <a:pt x="1030682" y="131466"/>
                  <a:pt x="1014888" y="132952"/>
                  <a:pt x="1000664" y="129396"/>
                </a:cubicBezTo>
                <a:cubicBezTo>
                  <a:pt x="991843" y="127191"/>
                  <a:pt x="983411" y="123645"/>
                  <a:pt x="974785" y="120770"/>
                </a:cubicBezTo>
                <a:cubicBezTo>
                  <a:pt x="969034" y="112143"/>
                  <a:pt x="962169" y="104163"/>
                  <a:pt x="957532" y="94890"/>
                </a:cubicBezTo>
                <a:cubicBezTo>
                  <a:pt x="953466" y="86757"/>
                  <a:pt x="954586" y="76111"/>
                  <a:pt x="948906" y="69011"/>
                </a:cubicBezTo>
                <a:cubicBezTo>
                  <a:pt x="942429" y="60915"/>
                  <a:pt x="931653" y="57509"/>
                  <a:pt x="923026" y="51758"/>
                </a:cubicBezTo>
                <a:lnTo>
                  <a:pt x="905774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953843" y="2278216"/>
            <a:ext cx="155038" cy="347502"/>
          </a:xfrm>
          <a:custGeom>
            <a:avLst/>
            <a:gdLst>
              <a:gd name="connsiteX0" fmla="*/ 0 w 258792"/>
              <a:gd name="connsiteY0" fmla="*/ 0 h 638355"/>
              <a:gd name="connsiteX1" fmla="*/ 94890 w 258792"/>
              <a:gd name="connsiteY1" fmla="*/ 69012 h 638355"/>
              <a:gd name="connsiteX2" fmla="*/ 120770 w 258792"/>
              <a:gd name="connsiteY2" fmla="*/ 86264 h 638355"/>
              <a:gd name="connsiteX3" fmla="*/ 172528 w 258792"/>
              <a:gd name="connsiteY3" fmla="*/ 103517 h 638355"/>
              <a:gd name="connsiteX4" fmla="*/ 172528 w 258792"/>
              <a:gd name="connsiteY4" fmla="*/ 224287 h 638355"/>
              <a:gd name="connsiteX5" fmla="*/ 146649 w 258792"/>
              <a:gd name="connsiteY5" fmla="*/ 250166 h 638355"/>
              <a:gd name="connsiteX6" fmla="*/ 129396 w 258792"/>
              <a:gd name="connsiteY6" fmla="*/ 301925 h 638355"/>
              <a:gd name="connsiteX7" fmla="*/ 120770 w 258792"/>
              <a:gd name="connsiteY7" fmla="*/ 327804 h 638355"/>
              <a:gd name="connsiteX8" fmla="*/ 155275 w 258792"/>
              <a:gd name="connsiteY8" fmla="*/ 379562 h 638355"/>
              <a:gd name="connsiteX9" fmla="*/ 189781 w 258792"/>
              <a:gd name="connsiteY9" fmla="*/ 431321 h 638355"/>
              <a:gd name="connsiteX10" fmla="*/ 207034 w 258792"/>
              <a:gd name="connsiteY10" fmla="*/ 612476 h 638355"/>
              <a:gd name="connsiteX11" fmla="*/ 232913 w 258792"/>
              <a:gd name="connsiteY11" fmla="*/ 629729 h 638355"/>
              <a:gd name="connsiteX12" fmla="*/ 258792 w 258792"/>
              <a:gd name="connsiteY12" fmla="*/ 638355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792" h="638355">
                <a:moveTo>
                  <a:pt x="0" y="0"/>
                </a:moveTo>
                <a:cubicBezTo>
                  <a:pt x="59314" y="47452"/>
                  <a:pt x="27823" y="24301"/>
                  <a:pt x="94890" y="69012"/>
                </a:cubicBezTo>
                <a:cubicBezTo>
                  <a:pt x="103516" y="74763"/>
                  <a:pt x="110934" y="82985"/>
                  <a:pt x="120770" y="86264"/>
                </a:cubicBezTo>
                <a:lnTo>
                  <a:pt x="172528" y="103517"/>
                </a:lnTo>
                <a:cubicBezTo>
                  <a:pt x="188076" y="150162"/>
                  <a:pt x="192881" y="153052"/>
                  <a:pt x="172528" y="224287"/>
                </a:cubicBezTo>
                <a:cubicBezTo>
                  <a:pt x="169177" y="236017"/>
                  <a:pt x="155275" y="241540"/>
                  <a:pt x="146649" y="250166"/>
                </a:cubicBezTo>
                <a:lnTo>
                  <a:pt x="129396" y="301925"/>
                </a:lnTo>
                <a:lnTo>
                  <a:pt x="120770" y="327804"/>
                </a:lnTo>
                <a:cubicBezTo>
                  <a:pt x="138723" y="399619"/>
                  <a:pt x="113574" y="331904"/>
                  <a:pt x="155275" y="379562"/>
                </a:cubicBezTo>
                <a:cubicBezTo>
                  <a:pt x="168929" y="395167"/>
                  <a:pt x="189781" y="431321"/>
                  <a:pt x="189781" y="431321"/>
                </a:cubicBezTo>
                <a:cubicBezTo>
                  <a:pt x="195532" y="491706"/>
                  <a:pt x="156564" y="578828"/>
                  <a:pt x="207034" y="612476"/>
                </a:cubicBezTo>
                <a:cubicBezTo>
                  <a:pt x="215660" y="618227"/>
                  <a:pt x="223640" y="625092"/>
                  <a:pt x="232913" y="629729"/>
                </a:cubicBezTo>
                <a:cubicBezTo>
                  <a:pt x="241046" y="633795"/>
                  <a:pt x="258792" y="638355"/>
                  <a:pt x="258792" y="63835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1274255" y="1663044"/>
            <a:ext cx="609817" cy="178447"/>
          </a:xfrm>
          <a:custGeom>
            <a:avLst/>
            <a:gdLst>
              <a:gd name="connsiteX0" fmla="*/ 0 w 1017917"/>
              <a:gd name="connsiteY0" fmla="*/ 327804 h 327804"/>
              <a:gd name="connsiteX1" fmla="*/ 43133 w 1017917"/>
              <a:gd name="connsiteY1" fmla="*/ 293298 h 327804"/>
              <a:gd name="connsiteX2" fmla="*/ 69012 w 1017917"/>
              <a:gd name="connsiteY2" fmla="*/ 284672 h 327804"/>
              <a:gd name="connsiteX3" fmla="*/ 250166 w 1017917"/>
              <a:gd name="connsiteY3" fmla="*/ 276045 h 327804"/>
              <a:gd name="connsiteX4" fmla="*/ 276046 w 1017917"/>
              <a:gd name="connsiteY4" fmla="*/ 267419 h 327804"/>
              <a:gd name="connsiteX5" fmla="*/ 319178 w 1017917"/>
              <a:gd name="connsiteY5" fmla="*/ 224287 h 327804"/>
              <a:gd name="connsiteX6" fmla="*/ 353683 w 1017917"/>
              <a:gd name="connsiteY6" fmla="*/ 207034 h 327804"/>
              <a:gd name="connsiteX7" fmla="*/ 379563 w 1017917"/>
              <a:gd name="connsiteY7" fmla="*/ 198407 h 327804"/>
              <a:gd name="connsiteX8" fmla="*/ 431321 w 1017917"/>
              <a:gd name="connsiteY8" fmla="*/ 155275 h 327804"/>
              <a:gd name="connsiteX9" fmla="*/ 465827 w 1017917"/>
              <a:gd name="connsiteY9" fmla="*/ 138022 h 327804"/>
              <a:gd name="connsiteX10" fmla="*/ 595223 w 1017917"/>
              <a:gd name="connsiteY10" fmla="*/ 120770 h 327804"/>
              <a:gd name="connsiteX11" fmla="*/ 603850 w 1017917"/>
              <a:gd name="connsiteY11" fmla="*/ 146649 h 327804"/>
              <a:gd name="connsiteX12" fmla="*/ 681487 w 1017917"/>
              <a:gd name="connsiteY12" fmla="*/ 172528 h 327804"/>
              <a:gd name="connsiteX13" fmla="*/ 707366 w 1017917"/>
              <a:gd name="connsiteY13" fmla="*/ 181155 h 327804"/>
              <a:gd name="connsiteX14" fmla="*/ 767751 w 1017917"/>
              <a:gd name="connsiteY14" fmla="*/ 163902 h 327804"/>
              <a:gd name="connsiteX15" fmla="*/ 793631 w 1017917"/>
              <a:gd name="connsiteY15" fmla="*/ 155275 h 327804"/>
              <a:gd name="connsiteX16" fmla="*/ 819510 w 1017917"/>
              <a:gd name="connsiteY16" fmla="*/ 129396 h 327804"/>
              <a:gd name="connsiteX17" fmla="*/ 845389 w 1017917"/>
              <a:gd name="connsiteY17" fmla="*/ 112143 h 327804"/>
              <a:gd name="connsiteX18" fmla="*/ 914400 w 1017917"/>
              <a:gd name="connsiteY18" fmla="*/ 94890 h 327804"/>
              <a:gd name="connsiteX19" fmla="*/ 974785 w 1017917"/>
              <a:gd name="connsiteY19" fmla="*/ 43132 h 327804"/>
              <a:gd name="connsiteX20" fmla="*/ 992038 w 1017917"/>
              <a:gd name="connsiteY20" fmla="*/ 17253 h 327804"/>
              <a:gd name="connsiteX21" fmla="*/ 1017917 w 1017917"/>
              <a:gd name="connsiteY21" fmla="*/ 0 h 32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17917" h="327804">
                <a:moveTo>
                  <a:pt x="0" y="327804"/>
                </a:moveTo>
                <a:cubicBezTo>
                  <a:pt x="14378" y="316302"/>
                  <a:pt x="27519" y="303056"/>
                  <a:pt x="43133" y="293298"/>
                </a:cubicBezTo>
                <a:cubicBezTo>
                  <a:pt x="50844" y="288479"/>
                  <a:pt x="59950" y="285427"/>
                  <a:pt x="69012" y="284672"/>
                </a:cubicBezTo>
                <a:cubicBezTo>
                  <a:pt x="129256" y="279652"/>
                  <a:pt x="189781" y="278921"/>
                  <a:pt x="250166" y="276045"/>
                </a:cubicBezTo>
                <a:cubicBezTo>
                  <a:pt x="258793" y="273170"/>
                  <a:pt x="268945" y="273099"/>
                  <a:pt x="276046" y="267419"/>
                </a:cubicBezTo>
                <a:cubicBezTo>
                  <a:pt x="355130" y="204153"/>
                  <a:pt x="228595" y="276049"/>
                  <a:pt x="319178" y="224287"/>
                </a:cubicBezTo>
                <a:cubicBezTo>
                  <a:pt x="330343" y="217907"/>
                  <a:pt x="341863" y="212100"/>
                  <a:pt x="353683" y="207034"/>
                </a:cubicBezTo>
                <a:cubicBezTo>
                  <a:pt x="362041" y="203452"/>
                  <a:pt x="371430" y="202474"/>
                  <a:pt x="379563" y="198407"/>
                </a:cubicBezTo>
                <a:cubicBezTo>
                  <a:pt x="425204" y="175587"/>
                  <a:pt x="386802" y="187075"/>
                  <a:pt x="431321" y="155275"/>
                </a:cubicBezTo>
                <a:cubicBezTo>
                  <a:pt x="441785" y="147800"/>
                  <a:pt x="454325" y="143773"/>
                  <a:pt x="465827" y="138022"/>
                </a:cubicBezTo>
                <a:cubicBezTo>
                  <a:pt x="499917" y="86889"/>
                  <a:pt x="487064" y="89867"/>
                  <a:pt x="595223" y="120770"/>
                </a:cubicBezTo>
                <a:cubicBezTo>
                  <a:pt x="603966" y="123268"/>
                  <a:pt x="596451" y="141364"/>
                  <a:pt x="603850" y="146649"/>
                </a:cubicBezTo>
                <a:cubicBezTo>
                  <a:pt x="603854" y="146652"/>
                  <a:pt x="668545" y="168214"/>
                  <a:pt x="681487" y="172528"/>
                </a:cubicBezTo>
                <a:lnTo>
                  <a:pt x="707366" y="181155"/>
                </a:lnTo>
                <a:cubicBezTo>
                  <a:pt x="769418" y="160470"/>
                  <a:pt x="691927" y="185566"/>
                  <a:pt x="767751" y="163902"/>
                </a:cubicBezTo>
                <a:cubicBezTo>
                  <a:pt x="776494" y="161404"/>
                  <a:pt x="785004" y="158151"/>
                  <a:pt x="793631" y="155275"/>
                </a:cubicBezTo>
                <a:cubicBezTo>
                  <a:pt x="802257" y="146649"/>
                  <a:pt x="810138" y="137206"/>
                  <a:pt x="819510" y="129396"/>
                </a:cubicBezTo>
                <a:cubicBezTo>
                  <a:pt x="827475" y="122759"/>
                  <a:pt x="836116" y="116780"/>
                  <a:pt x="845389" y="112143"/>
                </a:cubicBezTo>
                <a:cubicBezTo>
                  <a:pt x="863070" y="103302"/>
                  <a:pt x="898000" y="98170"/>
                  <a:pt x="914400" y="94890"/>
                </a:cubicBezTo>
                <a:cubicBezTo>
                  <a:pt x="944928" y="74540"/>
                  <a:pt x="946891" y="75675"/>
                  <a:pt x="974785" y="43132"/>
                </a:cubicBezTo>
                <a:cubicBezTo>
                  <a:pt x="981532" y="35260"/>
                  <a:pt x="984707" y="24584"/>
                  <a:pt x="992038" y="17253"/>
                </a:cubicBezTo>
                <a:cubicBezTo>
                  <a:pt x="999369" y="9922"/>
                  <a:pt x="1017917" y="0"/>
                  <a:pt x="101791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Freeform 65"/>
          <p:cNvSpPr/>
          <p:nvPr/>
        </p:nvSpPr>
        <p:spPr>
          <a:xfrm>
            <a:off x="1186400" y="1794531"/>
            <a:ext cx="623056" cy="489003"/>
          </a:xfrm>
          <a:custGeom>
            <a:avLst/>
            <a:gdLst>
              <a:gd name="connsiteX0" fmla="*/ 0 w 1040015"/>
              <a:gd name="connsiteY0" fmla="*/ 724619 h 898290"/>
              <a:gd name="connsiteX1" fmla="*/ 94891 w 1040015"/>
              <a:gd name="connsiteY1" fmla="*/ 741872 h 898290"/>
              <a:gd name="connsiteX2" fmla="*/ 112144 w 1040015"/>
              <a:gd name="connsiteY2" fmla="*/ 767751 h 898290"/>
              <a:gd name="connsiteX3" fmla="*/ 120770 w 1040015"/>
              <a:gd name="connsiteY3" fmla="*/ 793631 h 898290"/>
              <a:gd name="connsiteX4" fmla="*/ 207034 w 1040015"/>
              <a:gd name="connsiteY4" fmla="*/ 819510 h 898290"/>
              <a:gd name="connsiteX5" fmla="*/ 276046 w 1040015"/>
              <a:gd name="connsiteY5" fmla="*/ 828136 h 898290"/>
              <a:gd name="connsiteX6" fmla="*/ 301925 w 1040015"/>
              <a:gd name="connsiteY6" fmla="*/ 836763 h 898290"/>
              <a:gd name="connsiteX7" fmla="*/ 301925 w 1040015"/>
              <a:gd name="connsiteY7" fmla="*/ 888521 h 898290"/>
              <a:gd name="connsiteX8" fmla="*/ 457200 w 1040015"/>
              <a:gd name="connsiteY8" fmla="*/ 888521 h 898290"/>
              <a:gd name="connsiteX9" fmla="*/ 483080 w 1040015"/>
              <a:gd name="connsiteY9" fmla="*/ 871268 h 898290"/>
              <a:gd name="connsiteX10" fmla="*/ 552091 w 1040015"/>
              <a:gd name="connsiteY10" fmla="*/ 802257 h 898290"/>
              <a:gd name="connsiteX11" fmla="*/ 577970 w 1040015"/>
              <a:gd name="connsiteY11" fmla="*/ 785004 h 898290"/>
              <a:gd name="connsiteX12" fmla="*/ 672861 w 1040015"/>
              <a:gd name="connsiteY12" fmla="*/ 776378 h 898290"/>
              <a:gd name="connsiteX13" fmla="*/ 750499 w 1040015"/>
              <a:gd name="connsiteY13" fmla="*/ 767751 h 898290"/>
              <a:gd name="connsiteX14" fmla="*/ 802257 w 1040015"/>
              <a:gd name="connsiteY14" fmla="*/ 741872 h 898290"/>
              <a:gd name="connsiteX15" fmla="*/ 819510 w 1040015"/>
              <a:gd name="connsiteY15" fmla="*/ 715993 h 898290"/>
              <a:gd name="connsiteX16" fmla="*/ 828136 w 1040015"/>
              <a:gd name="connsiteY16" fmla="*/ 690114 h 898290"/>
              <a:gd name="connsiteX17" fmla="*/ 862642 w 1040015"/>
              <a:gd name="connsiteY17" fmla="*/ 681487 h 898290"/>
              <a:gd name="connsiteX18" fmla="*/ 888521 w 1040015"/>
              <a:gd name="connsiteY18" fmla="*/ 664234 h 898290"/>
              <a:gd name="connsiteX19" fmla="*/ 914400 w 1040015"/>
              <a:gd name="connsiteY19" fmla="*/ 655608 h 898290"/>
              <a:gd name="connsiteX20" fmla="*/ 923027 w 1040015"/>
              <a:gd name="connsiteY20" fmla="*/ 629729 h 898290"/>
              <a:gd name="connsiteX21" fmla="*/ 974785 w 1040015"/>
              <a:gd name="connsiteY21" fmla="*/ 595223 h 898290"/>
              <a:gd name="connsiteX22" fmla="*/ 992038 w 1040015"/>
              <a:gd name="connsiteY22" fmla="*/ 569344 h 898290"/>
              <a:gd name="connsiteX23" fmla="*/ 1009291 w 1040015"/>
              <a:gd name="connsiteY23" fmla="*/ 491706 h 898290"/>
              <a:gd name="connsiteX24" fmla="*/ 1026544 w 1040015"/>
              <a:gd name="connsiteY24" fmla="*/ 465827 h 898290"/>
              <a:gd name="connsiteX25" fmla="*/ 1026544 w 1040015"/>
              <a:gd name="connsiteY25" fmla="*/ 353683 h 898290"/>
              <a:gd name="connsiteX26" fmla="*/ 1000665 w 1040015"/>
              <a:gd name="connsiteY26" fmla="*/ 345057 h 898290"/>
              <a:gd name="connsiteX27" fmla="*/ 966159 w 1040015"/>
              <a:gd name="connsiteY27" fmla="*/ 293299 h 898290"/>
              <a:gd name="connsiteX28" fmla="*/ 957532 w 1040015"/>
              <a:gd name="connsiteY28" fmla="*/ 241540 h 898290"/>
              <a:gd name="connsiteX29" fmla="*/ 948906 w 1040015"/>
              <a:gd name="connsiteY29" fmla="*/ 172529 h 898290"/>
              <a:gd name="connsiteX30" fmla="*/ 940280 w 1040015"/>
              <a:gd name="connsiteY30" fmla="*/ 146650 h 898290"/>
              <a:gd name="connsiteX31" fmla="*/ 914400 w 1040015"/>
              <a:gd name="connsiteY31" fmla="*/ 138023 h 898290"/>
              <a:gd name="connsiteX32" fmla="*/ 897148 w 1040015"/>
              <a:gd name="connsiteY32" fmla="*/ 86265 h 898290"/>
              <a:gd name="connsiteX33" fmla="*/ 888521 w 1040015"/>
              <a:gd name="connsiteY33" fmla="*/ 60385 h 898290"/>
              <a:gd name="connsiteX34" fmla="*/ 862642 w 1040015"/>
              <a:gd name="connsiteY34" fmla="*/ 43133 h 898290"/>
              <a:gd name="connsiteX35" fmla="*/ 862642 w 1040015"/>
              <a:gd name="connsiteY35" fmla="*/ 0 h 89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0015" h="898290">
                <a:moveTo>
                  <a:pt x="0" y="724619"/>
                </a:moveTo>
                <a:cubicBezTo>
                  <a:pt x="226" y="724657"/>
                  <a:pt x="89929" y="739037"/>
                  <a:pt x="94891" y="741872"/>
                </a:cubicBezTo>
                <a:cubicBezTo>
                  <a:pt x="103893" y="747016"/>
                  <a:pt x="106393" y="759125"/>
                  <a:pt x="112144" y="767751"/>
                </a:cubicBezTo>
                <a:cubicBezTo>
                  <a:pt x="115019" y="776378"/>
                  <a:pt x="115090" y="786530"/>
                  <a:pt x="120770" y="793631"/>
                </a:cubicBezTo>
                <a:cubicBezTo>
                  <a:pt x="140901" y="818796"/>
                  <a:pt x="180838" y="816017"/>
                  <a:pt x="207034" y="819510"/>
                </a:cubicBezTo>
                <a:lnTo>
                  <a:pt x="276046" y="828136"/>
                </a:lnTo>
                <a:cubicBezTo>
                  <a:pt x="284672" y="831012"/>
                  <a:pt x="295495" y="830333"/>
                  <a:pt x="301925" y="836763"/>
                </a:cubicBezTo>
                <a:cubicBezTo>
                  <a:pt x="319177" y="854016"/>
                  <a:pt x="307676" y="871268"/>
                  <a:pt x="301925" y="888521"/>
                </a:cubicBezTo>
                <a:cubicBezTo>
                  <a:pt x="368289" y="898002"/>
                  <a:pt x="381834" y="904671"/>
                  <a:pt x="457200" y="888521"/>
                </a:cubicBezTo>
                <a:cubicBezTo>
                  <a:pt x="467338" y="886349"/>
                  <a:pt x="475408" y="878242"/>
                  <a:pt x="483080" y="871268"/>
                </a:cubicBezTo>
                <a:cubicBezTo>
                  <a:pt x="507152" y="849385"/>
                  <a:pt x="525023" y="820303"/>
                  <a:pt x="552091" y="802257"/>
                </a:cubicBezTo>
                <a:cubicBezTo>
                  <a:pt x="560717" y="796506"/>
                  <a:pt x="567833" y="787176"/>
                  <a:pt x="577970" y="785004"/>
                </a:cubicBezTo>
                <a:cubicBezTo>
                  <a:pt x="609026" y="778349"/>
                  <a:pt x="641258" y="779538"/>
                  <a:pt x="672861" y="776378"/>
                </a:cubicBezTo>
                <a:cubicBezTo>
                  <a:pt x="698770" y="773787"/>
                  <a:pt x="724620" y="770627"/>
                  <a:pt x="750499" y="767751"/>
                </a:cubicBezTo>
                <a:cubicBezTo>
                  <a:pt x="771548" y="760735"/>
                  <a:pt x="785534" y="758595"/>
                  <a:pt x="802257" y="741872"/>
                </a:cubicBezTo>
                <a:cubicBezTo>
                  <a:pt x="809588" y="734541"/>
                  <a:pt x="813759" y="724619"/>
                  <a:pt x="819510" y="715993"/>
                </a:cubicBezTo>
                <a:cubicBezTo>
                  <a:pt x="822385" y="707367"/>
                  <a:pt x="821036" y="695794"/>
                  <a:pt x="828136" y="690114"/>
                </a:cubicBezTo>
                <a:cubicBezTo>
                  <a:pt x="837394" y="682708"/>
                  <a:pt x="851745" y="686157"/>
                  <a:pt x="862642" y="681487"/>
                </a:cubicBezTo>
                <a:cubicBezTo>
                  <a:pt x="872171" y="677403"/>
                  <a:pt x="879248" y="668871"/>
                  <a:pt x="888521" y="664234"/>
                </a:cubicBezTo>
                <a:cubicBezTo>
                  <a:pt x="896654" y="660168"/>
                  <a:pt x="905774" y="658483"/>
                  <a:pt x="914400" y="655608"/>
                </a:cubicBezTo>
                <a:cubicBezTo>
                  <a:pt x="917276" y="646982"/>
                  <a:pt x="917983" y="637295"/>
                  <a:pt x="923027" y="629729"/>
                </a:cubicBezTo>
                <a:cubicBezTo>
                  <a:pt x="941489" y="602036"/>
                  <a:pt x="947653" y="604268"/>
                  <a:pt x="974785" y="595223"/>
                </a:cubicBezTo>
                <a:cubicBezTo>
                  <a:pt x="980536" y="586597"/>
                  <a:pt x="987401" y="578617"/>
                  <a:pt x="992038" y="569344"/>
                </a:cubicBezTo>
                <a:cubicBezTo>
                  <a:pt x="1007826" y="537769"/>
                  <a:pt x="996036" y="531473"/>
                  <a:pt x="1009291" y="491706"/>
                </a:cubicBezTo>
                <a:cubicBezTo>
                  <a:pt x="1012569" y="481870"/>
                  <a:pt x="1020793" y="474453"/>
                  <a:pt x="1026544" y="465827"/>
                </a:cubicBezTo>
                <a:cubicBezTo>
                  <a:pt x="1040527" y="423877"/>
                  <a:pt x="1048092" y="412942"/>
                  <a:pt x="1026544" y="353683"/>
                </a:cubicBezTo>
                <a:cubicBezTo>
                  <a:pt x="1023437" y="345138"/>
                  <a:pt x="1009291" y="347932"/>
                  <a:pt x="1000665" y="345057"/>
                </a:cubicBezTo>
                <a:cubicBezTo>
                  <a:pt x="989163" y="327804"/>
                  <a:pt x="969568" y="313752"/>
                  <a:pt x="966159" y="293299"/>
                </a:cubicBezTo>
                <a:cubicBezTo>
                  <a:pt x="963283" y="276046"/>
                  <a:pt x="960006" y="258855"/>
                  <a:pt x="957532" y="241540"/>
                </a:cubicBezTo>
                <a:cubicBezTo>
                  <a:pt x="954253" y="218590"/>
                  <a:pt x="953053" y="195338"/>
                  <a:pt x="948906" y="172529"/>
                </a:cubicBezTo>
                <a:cubicBezTo>
                  <a:pt x="947279" y="163583"/>
                  <a:pt x="946710" y="153080"/>
                  <a:pt x="940280" y="146650"/>
                </a:cubicBezTo>
                <a:cubicBezTo>
                  <a:pt x="933850" y="140220"/>
                  <a:pt x="923027" y="140899"/>
                  <a:pt x="914400" y="138023"/>
                </a:cubicBezTo>
                <a:lnTo>
                  <a:pt x="897148" y="86265"/>
                </a:lnTo>
                <a:cubicBezTo>
                  <a:pt x="894272" y="77638"/>
                  <a:pt x="896087" y="65429"/>
                  <a:pt x="888521" y="60385"/>
                </a:cubicBezTo>
                <a:cubicBezTo>
                  <a:pt x="879895" y="54634"/>
                  <a:pt x="866726" y="52662"/>
                  <a:pt x="862642" y="43133"/>
                </a:cubicBezTo>
                <a:cubicBezTo>
                  <a:pt x="856978" y="29918"/>
                  <a:pt x="862642" y="14378"/>
                  <a:pt x="862642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1801385" y="2117283"/>
            <a:ext cx="537466" cy="43534"/>
          </a:xfrm>
          <a:custGeom>
            <a:avLst/>
            <a:gdLst>
              <a:gd name="connsiteX0" fmla="*/ 897147 w 897147"/>
              <a:gd name="connsiteY0" fmla="*/ 28212 h 79971"/>
              <a:gd name="connsiteX1" fmla="*/ 854015 w 897147"/>
              <a:gd name="connsiteY1" fmla="*/ 36839 h 79971"/>
              <a:gd name="connsiteX2" fmla="*/ 819509 w 897147"/>
              <a:gd name="connsiteY2" fmla="*/ 45465 h 79971"/>
              <a:gd name="connsiteX3" fmla="*/ 543464 w 897147"/>
              <a:gd name="connsiteY3" fmla="*/ 54092 h 79971"/>
              <a:gd name="connsiteX4" fmla="*/ 439947 w 897147"/>
              <a:gd name="connsiteY4" fmla="*/ 79971 h 79971"/>
              <a:gd name="connsiteX5" fmla="*/ 301924 w 897147"/>
              <a:gd name="connsiteY5" fmla="*/ 71344 h 79971"/>
              <a:gd name="connsiteX6" fmla="*/ 267419 w 897147"/>
              <a:gd name="connsiteY6" fmla="*/ 28212 h 79971"/>
              <a:gd name="connsiteX7" fmla="*/ 241539 w 897147"/>
              <a:gd name="connsiteY7" fmla="*/ 19586 h 79971"/>
              <a:gd name="connsiteX8" fmla="*/ 112143 w 897147"/>
              <a:gd name="connsiteY8" fmla="*/ 10960 h 79971"/>
              <a:gd name="connsiteX9" fmla="*/ 0 w 897147"/>
              <a:gd name="connsiteY9" fmla="*/ 2333 h 7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147" h="79971">
                <a:moveTo>
                  <a:pt x="897147" y="28212"/>
                </a:moveTo>
                <a:cubicBezTo>
                  <a:pt x="882770" y="31088"/>
                  <a:pt x="868328" y="33658"/>
                  <a:pt x="854015" y="36839"/>
                </a:cubicBezTo>
                <a:cubicBezTo>
                  <a:pt x="842441" y="39411"/>
                  <a:pt x="831347" y="44807"/>
                  <a:pt x="819509" y="45465"/>
                </a:cubicBezTo>
                <a:cubicBezTo>
                  <a:pt x="727591" y="50572"/>
                  <a:pt x="635479" y="51216"/>
                  <a:pt x="543464" y="54092"/>
                </a:cubicBezTo>
                <a:cubicBezTo>
                  <a:pt x="475112" y="76875"/>
                  <a:pt x="509644" y="68354"/>
                  <a:pt x="439947" y="79971"/>
                </a:cubicBezTo>
                <a:cubicBezTo>
                  <a:pt x="393939" y="77095"/>
                  <a:pt x="347457" y="78533"/>
                  <a:pt x="301924" y="71344"/>
                </a:cubicBezTo>
                <a:cubicBezTo>
                  <a:pt x="256446" y="64163"/>
                  <a:pt x="289877" y="50670"/>
                  <a:pt x="267419" y="28212"/>
                </a:cubicBezTo>
                <a:cubicBezTo>
                  <a:pt x="260989" y="21782"/>
                  <a:pt x="250577" y="20590"/>
                  <a:pt x="241539" y="19586"/>
                </a:cubicBezTo>
                <a:cubicBezTo>
                  <a:pt x="198576" y="14813"/>
                  <a:pt x="155275" y="13835"/>
                  <a:pt x="112143" y="10960"/>
                </a:cubicBezTo>
                <a:cubicBezTo>
                  <a:pt x="58985" y="-6761"/>
                  <a:pt x="95357" y="2333"/>
                  <a:pt x="0" y="233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Freeform 67"/>
          <p:cNvSpPr/>
          <p:nvPr/>
        </p:nvSpPr>
        <p:spPr>
          <a:xfrm>
            <a:off x="1413790" y="1667740"/>
            <a:ext cx="118862" cy="61048"/>
          </a:xfrm>
          <a:custGeom>
            <a:avLst/>
            <a:gdLst>
              <a:gd name="connsiteX0" fmla="*/ 0 w 198407"/>
              <a:gd name="connsiteY0" fmla="*/ 0 h 112144"/>
              <a:gd name="connsiteX1" fmla="*/ 103517 w 198407"/>
              <a:gd name="connsiteY1" fmla="*/ 8627 h 112144"/>
              <a:gd name="connsiteX2" fmla="*/ 155275 w 198407"/>
              <a:gd name="connsiteY2" fmla="*/ 60385 h 112144"/>
              <a:gd name="connsiteX3" fmla="*/ 181154 w 198407"/>
              <a:gd name="connsiteY3" fmla="*/ 77638 h 112144"/>
              <a:gd name="connsiteX4" fmla="*/ 198407 w 198407"/>
              <a:gd name="connsiteY4" fmla="*/ 112144 h 11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07" h="112144">
                <a:moveTo>
                  <a:pt x="0" y="0"/>
                </a:moveTo>
                <a:cubicBezTo>
                  <a:pt x="34506" y="2876"/>
                  <a:pt x="71246" y="-3923"/>
                  <a:pt x="103517" y="8627"/>
                </a:cubicBezTo>
                <a:cubicBezTo>
                  <a:pt x="126257" y="17470"/>
                  <a:pt x="134974" y="46851"/>
                  <a:pt x="155275" y="60385"/>
                </a:cubicBezTo>
                <a:lnTo>
                  <a:pt x="181154" y="77638"/>
                </a:lnTo>
                <a:cubicBezTo>
                  <a:pt x="191067" y="107375"/>
                  <a:pt x="183352" y="97087"/>
                  <a:pt x="198407" y="11214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1129513" y="2611630"/>
            <a:ext cx="58088" cy="164359"/>
          </a:xfrm>
          <a:custGeom>
            <a:avLst/>
            <a:gdLst>
              <a:gd name="connsiteX0" fmla="*/ 25945 w 96962"/>
              <a:gd name="connsiteY0" fmla="*/ 0 h 301924"/>
              <a:gd name="connsiteX1" fmla="*/ 34571 w 96962"/>
              <a:gd name="connsiteY1" fmla="*/ 43132 h 301924"/>
              <a:gd name="connsiteX2" fmla="*/ 86330 w 96962"/>
              <a:gd name="connsiteY2" fmla="*/ 77637 h 301924"/>
              <a:gd name="connsiteX3" fmla="*/ 86330 w 96962"/>
              <a:gd name="connsiteY3" fmla="*/ 172528 h 301924"/>
              <a:gd name="connsiteX4" fmla="*/ 60451 w 96962"/>
              <a:gd name="connsiteY4" fmla="*/ 181154 h 301924"/>
              <a:gd name="connsiteX5" fmla="*/ 43198 w 96962"/>
              <a:gd name="connsiteY5" fmla="*/ 207034 h 301924"/>
              <a:gd name="connsiteX6" fmla="*/ 34571 w 96962"/>
              <a:gd name="connsiteY6" fmla="*/ 232913 h 301924"/>
              <a:gd name="connsiteX7" fmla="*/ 66 w 96962"/>
              <a:gd name="connsiteY7" fmla="*/ 301924 h 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62" h="301924">
                <a:moveTo>
                  <a:pt x="25945" y="0"/>
                </a:moveTo>
                <a:cubicBezTo>
                  <a:pt x="28820" y="14377"/>
                  <a:pt x="25569" y="31559"/>
                  <a:pt x="34571" y="43132"/>
                </a:cubicBezTo>
                <a:cubicBezTo>
                  <a:pt x="47301" y="59499"/>
                  <a:pt x="86330" y="77637"/>
                  <a:pt x="86330" y="77637"/>
                </a:cubicBezTo>
                <a:cubicBezTo>
                  <a:pt x="94881" y="111842"/>
                  <a:pt x="105218" y="134751"/>
                  <a:pt x="86330" y="172528"/>
                </a:cubicBezTo>
                <a:cubicBezTo>
                  <a:pt x="82264" y="180661"/>
                  <a:pt x="69077" y="178279"/>
                  <a:pt x="60451" y="181154"/>
                </a:cubicBezTo>
                <a:cubicBezTo>
                  <a:pt x="54700" y="189781"/>
                  <a:pt x="47835" y="197761"/>
                  <a:pt x="43198" y="207034"/>
                </a:cubicBezTo>
                <a:cubicBezTo>
                  <a:pt x="39131" y="215167"/>
                  <a:pt x="38987" y="224964"/>
                  <a:pt x="34571" y="232913"/>
                </a:cubicBezTo>
                <a:cubicBezTo>
                  <a:pt x="-3124" y="300764"/>
                  <a:pt x="66" y="260800"/>
                  <a:pt x="66" y="30192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1816889" y="1544765"/>
            <a:ext cx="206718" cy="33752"/>
          </a:xfrm>
          <a:custGeom>
            <a:avLst/>
            <a:gdLst>
              <a:gd name="connsiteX0" fmla="*/ 0 w 345057"/>
              <a:gd name="connsiteY0" fmla="*/ 62001 h 62001"/>
              <a:gd name="connsiteX1" fmla="*/ 43132 w 345057"/>
              <a:gd name="connsiteY1" fmla="*/ 53375 h 62001"/>
              <a:gd name="connsiteX2" fmla="*/ 120770 w 345057"/>
              <a:gd name="connsiteY2" fmla="*/ 44749 h 62001"/>
              <a:gd name="connsiteX3" fmla="*/ 146649 w 345057"/>
              <a:gd name="connsiteY3" fmla="*/ 27496 h 62001"/>
              <a:gd name="connsiteX4" fmla="*/ 198408 w 345057"/>
              <a:gd name="connsiteY4" fmla="*/ 1616 h 62001"/>
              <a:gd name="connsiteX5" fmla="*/ 345057 w 345057"/>
              <a:gd name="connsiteY5" fmla="*/ 27496 h 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057" h="62001">
                <a:moveTo>
                  <a:pt x="0" y="62001"/>
                </a:moveTo>
                <a:cubicBezTo>
                  <a:pt x="14377" y="59126"/>
                  <a:pt x="28617" y="55448"/>
                  <a:pt x="43132" y="53375"/>
                </a:cubicBezTo>
                <a:cubicBezTo>
                  <a:pt x="68909" y="49693"/>
                  <a:pt x="95509" y="51064"/>
                  <a:pt x="120770" y="44749"/>
                </a:cubicBezTo>
                <a:cubicBezTo>
                  <a:pt x="130828" y="42235"/>
                  <a:pt x="137376" y="32133"/>
                  <a:pt x="146649" y="27496"/>
                </a:cubicBezTo>
                <a:cubicBezTo>
                  <a:pt x="218084" y="-8223"/>
                  <a:pt x="124234" y="51065"/>
                  <a:pt x="198408" y="1616"/>
                </a:cubicBezTo>
                <a:cubicBezTo>
                  <a:pt x="335919" y="10784"/>
                  <a:pt x="297237" y="-20324"/>
                  <a:pt x="345057" y="274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2938332" y="1785140"/>
            <a:ext cx="801031" cy="178691"/>
          </a:xfrm>
          <a:custGeom>
            <a:avLst/>
            <a:gdLst>
              <a:gd name="connsiteX0" fmla="*/ 0 w 1337094"/>
              <a:gd name="connsiteY0" fmla="*/ 301924 h 328253"/>
              <a:gd name="connsiteX1" fmla="*/ 284672 w 1337094"/>
              <a:gd name="connsiteY1" fmla="*/ 284671 h 328253"/>
              <a:gd name="connsiteX2" fmla="*/ 293298 w 1337094"/>
              <a:gd name="connsiteY2" fmla="*/ 258792 h 328253"/>
              <a:gd name="connsiteX3" fmla="*/ 301925 w 1337094"/>
              <a:gd name="connsiteY3" fmla="*/ 215660 h 328253"/>
              <a:gd name="connsiteX4" fmla="*/ 327804 w 1337094"/>
              <a:gd name="connsiteY4" fmla="*/ 207034 h 328253"/>
              <a:gd name="connsiteX5" fmla="*/ 370936 w 1337094"/>
              <a:gd name="connsiteY5" fmla="*/ 198407 h 328253"/>
              <a:gd name="connsiteX6" fmla="*/ 405442 w 1337094"/>
              <a:gd name="connsiteY6" fmla="*/ 189781 h 328253"/>
              <a:gd name="connsiteX7" fmla="*/ 414068 w 1337094"/>
              <a:gd name="connsiteY7" fmla="*/ 163902 h 328253"/>
              <a:gd name="connsiteX8" fmla="*/ 534838 w 1337094"/>
              <a:gd name="connsiteY8" fmla="*/ 120769 h 328253"/>
              <a:gd name="connsiteX9" fmla="*/ 621102 w 1337094"/>
              <a:gd name="connsiteY9" fmla="*/ 112143 h 328253"/>
              <a:gd name="connsiteX10" fmla="*/ 707366 w 1337094"/>
              <a:gd name="connsiteY10" fmla="*/ 69011 h 328253"/>
              <a:gd name="connsiteX11" fmla="*/ 733245 w 1337094"/>
              <a:gd name="connsiteY11" fmla="*/ 51758 h 328253"/>
              <a:gd name="connsiteX12" fmla="*/ 905774 w 1337094"/>
              <a:gd name="connsiteY12" fmla="*/ 34505 h 328253"/>
              <a:gd name="connsiteX13" fmla="*/ 1052423 w 1337094"/>
              <a:gd name="connsiteY13" fmla="*/ 17252 h 328253"/>
              <a:gd name="connsiteX14" fmla="*/ 1078302 w 1337094"/>
              <a:gd name="connsiteY14" fmla="*/ 8626 h 328253"/>
              <a:gd name="connsiteX15" fmla="*/ 1112808 w 1337094"/>
              <a:gd name="connsiteY15" fmla="*/ 0 h 328253"/>
              <a:gd name="connsiteX16" fmla="*/ 1337094 w 1337094"/>
              <a:gd name="connsiteY16" fmla="*/ 8626 h 32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37094" h="328253">
                <a:moveTo>
                  <a:pt x="0" y="301924"/>
                </a:moveTo>
                <a:cubicBezTo>
                  <a:pt x="94891" y="296173"/>
                  <a:pt x="254611" y="374858"/>
                  <a:pt x="284672" y="284671"/>
                </a:cubicBezTo>
                <a:cubicBezTo>
                  <a:pt x="287547" y="276045"/>
                  <a:pt x="291093" y="267613"/>
                  <a:pt x="293298" y="258792"/>
                </a:cubicBezTo>
                <a:cubicBezTo>
                  <a:pt x="296854" y="244568"/>
                  <a:pt x="293792" y="227860"/>
                  <a:pt x="301925" y="215660"/>
                </a:cubicBezTo>
                <a:cubicBezTo>
                  <a:pt x="306969" y="208094"/>
                  <a:pt x="318983" y="209239"/>
                  <a:pt x="327804" y="207034"/>
                </a:cubicBezTo>
                <a:cubicBezTo>
                  <a:pt x="342028" y="203478"/>
                  <a:pt x="356623" y="201588"/>
                  <a:pt x="370936" y="198407"/>
                </a:cubicBezTo>
                <a:cubicBezTo>
                  <a:pt x="382510" y="195835"/>
                  <a:pt x="393940" y="192656"/>
                  <a:pt x="405442" y="189781"/>
                </a:cubicBezTo>
                <a:cubicBezTo>
                  <a:pt x="408317" y="181155"/>
                  <a:pt x="408247" y="170887"/>
                  <a:pt x="414068" y="163902"/>
                </a:cubicBezTo>
                <a:cubicBezTo>
                  <a:pt x="444205" y="127737"/>
                  <a:pt x="492350" y="125768"/>
                  <a:pt x="534838" y="120769"/>
                </a:cubicBezTo>
                <a:cubicBezTo>
                  <a:pt x="563538" y="117392"/>
                  <a:pt x="592347" y="115018"/>
                  <a:pt x="621102" y="112143"/>
                </a:cubicBezTo>
                <a:cubicBezTo>
                  <a:pt x="682725" y="71060"/>
                  <a:pt x="652744" y="82666"/>
                  <a:pt x="707366" y="69011"/>
                </a:cubicBezTo>
                <a:cubicBezTo>
                  <a:pt x="715992" y="63260"/>
                  <a:pt x="723243" y="54486"/>
                  <a:pt x="733245" y="51758"/>
                </a:cubicBezTo>
                <a:cubicBezTo>
                  <a:pt x="755980" y="45557"/>
                  <a:pt x="899587" y="35021"/>
                  <a:pt x="905774" y="34505"/>
                </a:cubicBezTo>
                <a:cubicBezTo>
                  <a:pt x="976210" y="11027"/>
                  <a:pt x="894761" y="35801"/>
                  <a:pt x="1052423" y="17252"/>
                </a:cubicBezTo>
                <a:cubicBezTo>
                  <a:pt x="1061454" y="16190"/>
                  <a:pt x="1069559" y="11124"/>
                  <a:pt x="1078302" y="8626"/>
                </a:cubicBezTo>
                <a:cubicBezTo>
                  <a:pt x="1089702" y="5369"/>
                  <a:pt x="1101306" y="2875"/>
                  <a:pt x="1112808" y="0"/>
                </a:cubicBezTo>
                <a:cubicBezTo>
                  <a:pt x="1302567" y="9488"/>
                  <a:pt x="1227755" y="8626"/>
                  <a:pt x="1337094" y="862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3475798" y="1550341"/>
            <a:ext cx="816535" cy="212255"/>
          </a:xfrm>
          <a:custGeom>
            <a:avLst/>
            <a:gdLst>
              <a:gd name="connsiteX0" fmla="*/ 0 w 1362974"/>
              <a:gd name="connsiteY0" fmla="*/ 0 h 389909"/>
              <a:gd name="connsiteX1" fmla="*/ 43132 w 1362974"/>
              <a:gd name="connsiteY1" fmla="*/ 8626 h 389909"/>
              <a:gd name="connsiteX2" fmla="*/ 60385 w 1362974"/>
              <a:gd name="connsiteY2" fmla="*/ 60385 h 389909"/>
              <a:gd name="connsiteX3" fmla="*/ 86264 w 1362974"/>
              <a:gd name="connsiteY3" fmla="*/ 155275 h 389909"/>
              <a:gd name="connsiteX4" fmla="*/ 120770 w 1362974"/>
              <a:gd name="connsiteY4" fmla="*/ 172528 h 389909"/>
              <a:gd name="connsiteX5" fmla="*/ 172529 w 1362974"/>
              <a:gd name="connsiteY5" fmla="*/ 207034 h 389909"/>
              <a:gd name="connsiteX6" fmla="*/ 189781 w 1362974"/>
              <a:gd name="connsiteY6" fmla="*/ 232913 h 389909"/>
              <a:gd name="connsiteX7" fmla="*/ 215661 w 1362974"/>
              <a:gd name="connsiteY7" fmla="*/ 250166 h 389909"/>
              <a:gd name="connsiteX8" fmla="*/ 258793 w 1362974"/>
              <a:gd name="connsiteY8" fmla="*/ 258792 h 389909"/>
              <a:gd name="connsiteX9" fmla="*/ 457200 w 1362974"/>
              <a:gd name="connsiteY9" fmla="*/ 267419 h 389909"/>
              <a:gd name="connsiteX10" fmla="*/ 500332 w 1362974"/>
              <a:gd name="connsiteY10" fmla="*/ 301924 h 389909"/>
              <a:gd name="connsiteX11" fmla="*/ 526212 w 1362974"/>
              <a:gd name="connsiteY11" fmla="*/ 310551 h 389909"/>
              <a:gd name="connsiteX12" fmla="*/ 612476 w 1362974"/>
              <a:gd name="connsiteY12" fmla="*/ 319177 h 389909"/>
              <a:gd name="connsiteX13" fmla="*/ 629729 w 1362974"/>
              <a:gd name="connsiteY13" fmla="*/ 345056 h 389909"/>
              <a:gd name="connsiteX14" fmla="*/ 802257 w 1362974"/>
              <a:gd name="connsiteY14" fmla="*/ 370936 h 389909"/>
              <a:gd name="connsiteX15" fmla="*/ 1052423 w 1362974"/>
              <a:gd name="connsiteY15" fmla="*/ 379562 h 389909"/>
              <a:gd name="connsiteX16" fmla="*/ 1362974 w 1362974"/>
              <a:gd name="connsiteY16" fmla="*/ 388189 h 38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62974" h="389909">
                <a:moveTo>
                  <a:pt x="0" y="0"/>
                </a:moveTo>
                <a:cubicBezTo>
                  <a:pt x="14377" y="2875"/>
                  <a:pt x="32764" y="-1742"/>
                  <a:pt x="43132" y="8626"/>
                </a:cubicBezTo>
                <a:cubicBezTo>
                  <a:pt x="55992" y="21486"/>
                  <a:pt x="60385" y="60385"/>
                  <a:pt x="60385" y="60385"/>
                </a:cubicBezTo>
                <a:cubicBezTo>
                  <a:pt x="64034" y="89572"/>
                  <a:pt x="58954" y="132517"/>
                  <a:pt x="86264" y="155275"/>
                </a:cubicBezTo>
                <a:cubicBezTo>
                  <a:pt x="96143" y="163508"/>
                  <a:pt x="109743" y="165912"/>
                  <a:pt x="120770" y="172528"/>
                </a:cubicBezTo>
                <a:cubicBezTo>
                  <a:pt x="138551" y="183196"/>
                  <a:pt x="172529" y="207034"/>
                  <a:pt x="172529" y="207034"/>
                </a:cubicBezTo>
                <a:cubicBezTo>
                  <a:pt x="178280" y="215660"/>
                  <a:pt x="182450" y="225582"/>
                  <a:pt x="189781" y="232913"/>
                </a:cubicBezTo>
                <a:cubicBezTo>
                  <a:pt x="197112" y="240244"/>
                  <a:pt x="205953" y="246526"/>
                  <a:pt x="215661" y="250166"/>
                </a:cubicBezTo>
                <a:cubicBezTo>
                  <a:pt x="229390" y="255314"/>
                  <a:pt x="244168" y="257747"/>
                  <a:pt x="258793" y="258792"/>
                </a:cubicBezTo>
                <a:cubicBezTo>
                  <a:pt x="324823" y="263508"/>
                  <a:pt x="391064" y="264543"/>
                  <a:pt x="457200" y="267419"/>
                </a:cubicBezTo>
                <a:cubicBezTo>
                  <a:pt x="522249" y="289100"/>
                  <a:pt x="444592" y="257332"/>
                  <a:pt x="500332" y="301924"/>
                </a:cubicBezTo>
                <a:cubicBezTo>
                  <a:pt x="507433" y="307605"/>
                  <a:pt x="517224" y="309168"/>
                  <a:pt x="526212" y="310551"/>
                </a:cubicBezTo>
                <a:cubicBezTo>
                  <a:pt x="554774" y="314945"/>
                  <a:pt x="583721" y="316302"/>
                  <a:pt x="612476" y="319177"/>
                </a:cubicBezTo>
                <a:cubicBezTo>
                  <a:pt x="618227" y="327803"/>
                  <a:pt x="622398" y="337725"/>
                  <a:pt x="629729" y="345056"/>
                </a:cubicBezTo>
                <a:cubicBezTo>
                  <a:pt x="672602" y="387929"/>
                  <a:pt x="757429" y="368987"/>
                  <a:pt x="802257" y="370936"/>
                </a:cubicBezTo>
                <a:lnTo>
                  <a:pt x="1052423" y="379562"/>
                </a:lnTo>
                <a:cubicBezTo>
                  <a:pt x="1213078" y="395629"/>
                  <a:pt x="1109789" y="388189"/>
                  <a:pt x="1362974" y="38818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Freeform 72"/>
          <p:cNvSpPr/>
          <p:nvPr/>
        </p:nvSpPr>
        <p:spPr>
          <a:xfrm>
            <a:off x="3191561" y="2325007"/>
            <a:ext cx="325581" cy="80000"/>
          </a:xfrm>
          <a:custGeom>
            <a:avLst/>
            <a:gdLst>
              <a:gd name="connsiteX0" fmla="*/ 0 w 543465"/>
              <a:gd name="connsiteY0" fmla="*/ 146958 h 146958"/>
              <a:gd name="connsiteX1" fmla="*/ 43133 w 543465"/>
              <a:gd name="connsiteY1" fmla="*/ 138332 h 146958"/>
              <a:gd name="connsiteX2" fmla="*/ 103517 w 543465"/>
              <a:gd name="connsiteY2" fmla="*/ 121079 h 146958"/>
              <a:gd name="connsiteX3" fmla="*/ 388189 w 543465"/>
              <a:gd name="connsiteY3" fmla="*/ 112453 h 146958"/>
              <a:gd name="connsiteX4" fmla="*/ 465827 w 543465"/>
              <a:gd name="connsiteY4" fmla="*/ 60694 h 146958"/>
              <a:gd name="connsiteX5" fmla="*/ 474453 w 543465"/>
              <a:gd name="connsiteY5" fmla="*/ 34815 h 146958"/>
              <a:gd name="connsiteX6" fmla="*/ 534838 w 543465"/>
              <a:gd name="connsiteY6" fmla="*/ 309 h 146958"/>
              <a:gd name="connsiteX7" fmla="*/ 543465 w 543465"/>
              <a:gd name="connsiteY7" fmla="*/ 309 h 14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465" h="146958">
                <a:moveTo>
                  <a:pt x="0" y="146958"/>
                </a:moveTo>
                <a:cubicBezTo>
                  <a:pt x="14378" y="144083"/>
                  <a:pt x="28908" y="141888"/>
                  <a:pt x="43133" y="138332"/>
                </a:cubicBezTo>
                <a:cubicBezTo>
                  <a:pt x="62814" y="133412"/>
                  <a:pt x="82936" y="122191"/>
                  <a:pt x="103517" y="121079"/>
                </a:cubicBezTo>
                <a:cubicBezTo>
                  <a:pt x="198313" y="115955"/>
                  <a:pt x="293298" y="115328"/>
                  <a:pt x="388189" y="112453"/>
                </a:cubicBezTo>
                <a:cubicBezTo>
                  <a:pt x="453588" y="90653"/>
                  <a:pt x="429036" y="109749"/>
                  <a:pt x="465827" y="60694"/>
                </a:cubicBezTo>
                <a:cubicBezTo>
                  <a:pt x="468702" y="52068"/>
                  <a:pt x="468632" y="41800"/>
                  <a:pt x="474453" y="34815"/>
                </a:cubicBezTo>
                <a:cubicBezTo>
                  <a:pt x="490960" y="15007"/>
                  <a:pt x="511304" y="6193"/>
                  <a:pt x="534838" y="309"/>
                </a:cubicBezTo>
                <a:cubicBezTo>
                  <a:pt x="537628" y="-388"/>
                  <a:pt x="540589" y="309"/>
                  <a:pt x="543465" y="30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3248409" y="2456663"/>
            <a:ext cx="1038756" cy="173751"/>
          </a:xfrm>
          <a:custGeom>
            <a:avLst/>
            <a:gdLst>
              <a:gd name="connsiteX0" fmla="*/ 0 w 1733909"/>
              <a:gd name="connsiteY0" fmla="*/ 319177 h 319177"/>
              <a:gd name="connsiteX1" fmla="*/ 17253 w 1733909"/>
              <a:gd name="connsiteY1" fmla="*/ 276045 h 319177"/>
              <a:gd name="connsiteX2" fmla="*/ 25879 w 1733909"/>
              <a:gd name="connsiteY2" fmla="*/ 241540 h 319177"/>
              <a:gd name="connsiteX3" fmla="*/ 43132 w 1733909"/>
              <a:gd name="connsiteY3" fmla="*/ 215660 h 319177"/>
              <a:gd name="connsiteX4" fmla="*/ 120770 w 1733909"/>
              <a:gd name="connsiteY4" fmla="*/ 207034 h 319177"/>
              <a:gd name="connsiteX5" fmla="*/ 232913 w 1733909"/>
              <a:gd name="connsiteY5" fmla="*/ 163902 h 319177"/>
              <a:gd name="connsiteX6" fmla="*/ 284672 w 1733909"/>
              <a:gd name="connsiteY6" fmla="*/ 155275 h 319177"/>
              <a:gd name="connsiteX7" fmla="*/ 310551 w 1733909"/>
              <a:gd name="connsiteY7" fmla="*/ 146649 h 319177"/>
              <a:gd name="connsiteX8" fmla="*/ 362309 w 1733909"/>
              <a:gd name="connsiteY8" fmla="*/ 138023 h 319177"/>
              <a:gd name="connsiteX9" fmla="*/ 388189 w 1733909"/>
              <a:gd name="connsiteY9" fmla="*/ 129396 h 319177"/>
              <a:gd name="connsiteX10" fmla="*/ 793630 w 1733909"/>
              <a:gd name="connsiteY10" fmla="*/ 129396 h 319177"/>
              <a:gd name="connsiteX11" fmla="*/ 810883 w 1733909"/>
              <a:gd name="connsiteY11" fmla="*/ 163902 h 319177"/>
              <a:gd name="connsiteX12" fmla="*/ 836762 w 1733909"/>
              <a:gd name="connsiteY12" fmla="*/ 172528 h 319177"/>
              <a:gd name="connsiteX13" fmla="*/ 923026 w 1733909"/>
              <a:gd name="connsiteY13" fmla="*/ 181155 h 319177"/>
              <a:gd name="connsiteX14" fmla="*/ 974785 w 1733909"/>
              <a:gd name="connsiteY14" fmla="*/ 189781 h 319177"/>
              <a:gd name="connsiteX15" fmla="*/ 1017917 w 1733909"/>
              <a:gd name="connsiteY15" fmla="*/ 232913 h 319177"/>
              <a:gd name="connsiteX16" fmla="*/ 1043796 w 1733909"/>
              <a:gd name="connsiteY16" fmla="*/ 250166 h 319177"/>
              <a:gd name="connsiteX17" fmla="*/ 1104181 w 1733909"/>
              <a:gd name="connsiteY17" fmla="*/ 241540 h 319177"/>
              <a:gd name="connsiteX18" fmla="*/ 1138687 w 1733909"/>
              <a:gd name="connsiteY18" fmla="*/ 224287 h 319177"/>
              <a:gd name="connsiteX19" fmla="*/ 1164566 w 1733909"/>
              <a:gd name="connsiteY19" fmla="*/ 215660 h 319177"/>
              <a:gd name="connsiteX20" fmla="*/ 1190445 w 1733909"/>
              <a:gd name="connsiteY20" fmla="*/ 189781 h 319177"/>
              <a:gd name="connsiteX21" fmla="*/ 1233577 w 1733909"/>
              <a:gd name="connsiteY21" fmla="*/ 181155 h 319177"/>
              <a:gd name="connsiteX22" fmla="*/ 1328468 w 1733909"/>
              <a:gd name="connsiteY22" fmla="*/ 172528 h 319177"/>
              <a:gd name="connsiteX23" fmla="*/ 1423359 w 1733909"/>
              <a:gd name="connsiteY23" fmla="*/ 181155 h 319177"/>
              <a:gd name="connsiteX24" fmla="*/ 1449238 w 1733909"/>
              <a:gd name="connsiteY24" fmla="*/ 189781 h 319177"/>
              <a:gd name="connsiteX25" fmla="*/ 1578634 w 1733909"/>
              <a:gd name="connsiteY25" fmla="*/ 198408 h 319177"/>
              <a:gd name="connsiteX26" fmla="*/ 1604513 w 1733909"/>
              <a:gd name="connsiteY26" fmla="*/ 189781 h 319177"/>
              <a:gd name="connsiteX27" fmla="*/ 1621766 w 1733909"/>
              <a:gd name="connsiteY27" fmla="*/ 112143 h 319177"/>
              <a:gd name="connsiteX28" fmla="*/ 1647645 w 1733909"/>
              <a:gd name="connsiteY28" fmla="*/ 94891 h 319177"/>
              <a:gd name="connsiteX29" fmla="*/ 1708030 w 1733909"/>
              <a:gd name="connsiteY29" fmla="*/ 34506 h 319177"/>
              <a:gd name="connsiteX30" fmla="*/ 1733909 w 1733909"/>
              <a:gd name="connsiteY30" fmla="*/ 0 h 31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33909" h="319177">
                <a:moveTo>
                  <a:pt x="0" y="319177"/>
                </a:moveTo>
                <a:cubicBezTo>
                  <a:pt x="5751" y="304800"/>
                  <a:pt x="12356" y="290735"/>
                  <a:pt x="17253" y="276045"/>
                </a:cubicBezTo>
                <a:cubicBezTo>
                  <a:pt x="21002" y="264798"/>
                  <a:pt x="21209" y="252437"/>
                  <a:pt x="25879" y="241540"/>
                </a:cubicBezTo>
                <a:cubicBezTo>
                  <a:pt x="29963" y="232010"/>
                  <a:pt x="33388" y="219203"/>
                  <a:pt x="43132" y="215660"/>
                </a:cubicBezTo>
                <a:cubicBezTo>
                  <a:pt x="67603" y="206761"/>
                  <a:pt x="94891" y="209909"/>
                  <a:pt x="120770" y="207034"/>
                </a:cubicBezTo>
                <a:cubicBezTo>
                  <a:pt x="148067" y="125144"/>
                  <a:pt x="119911" y="153628"/>
                  <a:pt x="232913" y="163902"/>
                </a:cubicBezTo>
                <a:cubicBezTo>
                  <a:pt x="250166" y="161026"/>
                  <a:pt x="267598" y="159069"/>
                  <a:pt x="284672" y="155275"/>
                </a:cubicBezTo>
                <a:cubicBezTo>
                  <a:pt x="293548" y="153302"/>
                  <a:pt x="301675" y="148621"/>
                  <a:pt x="310551" y="146649"/>
                </a:cubicBezTo>
                <a:cubicBezTo>
                  <a:pt x="327625" y="142855"/>
                  <a:pt x="345056" y="140898"/>
                  <a:pt x="362309" y="138023"/>
                </a:cubicBezTo>
                <a:cubicBezTo>
                  <a:pt x="370936" y="135147"/>
                  <a:pt x="379201" y="130779"/>
                  <a:pt x="388189" y="129396"/>
                </a:cubicBezTo>
                <a:cubicBezTo>
                  <a:pt x="523142" y="108634"/>
                  <a:pt x="656285" y="125684"/>
                  <a:pt x="793630" y="129396"/>
                </a:cubicBezTo>
                <a:cubicBezTo>
                  <a:pt x="862642" y="152402"/>
                  <a:pt x="787878" y="117894"/>
                  <a:pt x="810883" y="163902"/>
                </a:cubicBezTo>
                <a:cubicBezTo>
                  <a:pt x="814950" y="172035"/>
                  <a:pt x="827775" y="171145"/>
                  <a:pt x="836762" y="172528"/>
                </a:cubicBezTo>
                <a:cubicBezTo>
                  <a:pt x="865324" y="176922"/>
                  <a:pt x="894351" y="177571"/>
                  <a:pt x="923026" y="181155"/>
                </a:cubicBezTo>
                <a:cubicBezTo>
                  <a:pt x="940382" y="183325"/>
                  <a:pt x="957532" y="186906"/>
                  <a:pt x="974785" y="189781"/>
                </a:cubicBezTo>
                <a:cubicBezTo>
                  <a:pt x="1043796" y="235789"/>
                  <a:pt x="960408" y="175404"/>
                  <a:pt x="1017917" y="232913"/>
                </a:cubicBezTo>
                <a:cubicBezTo>
                  <a:pt x="1025248" y="240244"/>
                  <a:pt x="1035170" y="244415"/>
                  <a:pt x="1043796" y="250166"/>
                </a:cubicBezTo>
                <a:cubicBezTo>
                  <a:pt x="1063924" y="247291"/>
                  <a:pt x="1084565" y="246890"/>
                  <a:pt x="1104181" y="241540"/>
                </a:cubicBezTo>
                <a:cubicBezTo>
                  <a:pt x="1116588" y="238156"/>
                  <a:pt x="1126867" y="229353"/>
                  <a:pt x="1138687" y="224287"/>
                </a:cubicBezTo>
                <a:cubicBezTo>
                  <a:pt x="1147045" y="220705"/>
                  <a:pt x="1155940" y="218536"/>
                  <a:pt x="1164566" y="215660"/>
                </a:cubicBezTo>
                <a:cubicBezTo>
                  <a:pt x="1173192" y="207034"/>
                  <a:pt x="1179533" y="195237"/>
                  <a:pt x="1190445" y="189781"/>
                </a:cubicBezTo>
                <a:cubicBezTo>
                  <a:pt x="1203559" y="183224"/>
                  <a:pt x="1219028" y="182974"/>
                  <a:pt x="1233577" y="181155"/>
                </a:cubicBezTo>
                <a:cubicBezTo>
                  <a:pt x="1265093" y="177216"/>
                  <a:pt x="1296838" y="175404"/>
                  <a:pt x="1328468" y="172528"/>
                </a:cubicBezTo>
                <a:cubicBezTo>
                  <a:pt x="1360098" y="175404"/>
                  <a:pt x="1391917" y="176663"/>
                  <a:pt x="1423359" y="181155"/>
                </a:cubicBezTo>
                <a:cubicBezTo>
                  <a:pt x="1432361" y="182441"/>
                  <a:pt x="1440201" y="188777"/>
                  <a:pt x="1449238" y="189781"/>
                </a:cubicBezTo>
                <a:cubicBezTo>
                  <a:pt x="1492201" y="194555"/>
                  <a:pt x="1535502" y="195532"/>
                  <a:pt x="1578634" y="198408"/>
                </a:cubicBezTo>
                <a:cubicBezTo>
                  <a:pt x="1587260" y="195532"/>
                  <a:pt x="1600002" y="197676"/>
                  <a:pt x="1604513" y="189781"/>
                </a:cubicBezTo>
                <a:cubicBezTo>
                  <a:pt x="1605346" y="188324"/>
                  <a:pt x="1612439" y="123802"/>
                  <a:pt x="1621766" y="112143"/>
                </a:cubicBezTo>
                <a:cubicBezTo>
                  <a:pt x="1628242" y="104047"/>
                  <a:pt x="1640314" y="102222"/>
                  <a:pt x="1647645" y="94891"/>
                </a:cubicBezTo>
                <a:cubicBezTo>
                  <a:pt x="1719364" y="23172"/>
                  <a:pt x="1649524" y="73508"/>
                  <a:pt x="1708030" y="34506"/>
                </a:cubicBezTo>
                <a:cubicBezTo>
                  <a:pt x="1727539" y="5243"/>
                  <a:pt x="1717952" y="15957"/>
                  <a:pt x="1733909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3667012" y="1818159"/>
            <a:ext cx="532298" cy="47378"/>
          </a:xfrm>
          <a:custGeom>
            <a:avLst/>
            <a:gdLst>
              <a:gd name="connsiteX0" fmla="*/ 0 w 888520"/>
              <a:gd name="connsiteY0" fmla="*/ 60113 h 87032"/>
              <a:gd name="connsiteX1" fmla="*/ 25879 w 888520"/>
              <a:gd name="connsiteY1" fmla="*/ 16981 h 87032"/>
              <a:gd name="connsiteX2" fmla="*/ 163902 w 888520"/>
              <a:gd name="connsiteY2" fmla="*/ 51487 h 87032"/>
              <a:gd name="connsiteX3" fmla="*/ 250166 w 888520"/>
              <a:gd name="connsiteY3" fmla="*/ 42861 h 87032"/>
              <a:gd name="connsiteX4" fmla="*/ 276045 w 888520"/>
              <a:gd name="connsiteY4" fmla="*/ 25608 h 87032"/>
              <a:gd name="connsiteX5" fmla="*/ 353683 w 888520"/>
              <a:gd name="connsiteY5" fmla="*/ 8355 h 87032"/>
              <a:gd name="connsiteX6" fmla="*/ 431320 w 888520"/>
              <a:gd name="connsiteY6" fmla="*/ 16981 h 87032"/>
              <a:gd name="connsiteX7" fmla="*/ 483079 w 888520"/>
              <a:gd name="connsiteY7" fmla="*/ 51487 h 87032"/>
              <a:gd name="connsiteX8" fmla="*/ 707366 w 888520"/>
              <a:gd name="connsiteY8" fmla="*/ 60113 h 87032"/>
              <a:gd name="connsiteX9" fmla="*/ 810883 w 888520"/>
              <a:gd name="connsiteY9" fmla="*/ 77366 h 87032"/>
              <a:gd name="connsiteX10" fmla="*/ 888520 w 888520"/>
              <a:gd name="connsiteY10" fmla="*/ 85993 h 87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8520" h="87032">
                <a:moveTo>
                  <a:pt x="0" y="60113"/>
                </a:moveTo>
                <a:cubicBezTo>
                  <a:pt x="8626" y="45736"/>
                  <a:pt x="9512" y="20618"/>
                  <a:pt x="25879" y="16981"/>
                </a:cubicBezTo>
                <a:cubicBezTo>
                  <a:pt x="151932" y="-11030"/>
                  <a:pt x="144216" y="-7567"/>
                  <a:pt x="163902" y="51487"/>
                </a:cubicBezTo>
                <a:cubicBezTo>
                  <a:pt x="192657" y="48612"/>
                  <a:pt x="222008" y="49359"/>
                  <a:pt x="250166" y="42861"/>
                </a:cubicBezTo>
                <a:cubicBezTo>
                  <a:pt x="260268" y="40530"/>
                  <a:pt x="266772" y="30245"/>
                  <a:pt x="276045" y="25608"/>
                </a:cubicBezTo>
                <a:cubicBezTo>
                  <a:pt x="297284" y="14988"/>
                  <a:pt x="333798" y="11669"/>
                  <a:pt x="353683" y="8355"/>
                </a:cubicBezTo>
                <a:cubicBezTo>
                  <a:pt x="379562" y="11230"/>
                  <a:pt x="406618" y="8747"/>
                  <a:pt x="431320" y="16981"/>
                </a:cubicBezTo>
                <a:cubicBezTo>
                  <a:pt x="450991" y="23538"/>
                  <a:pt x="462359" y="50690"/>
                  <a:pt x="483079" y="51487"/>
                </a:cubicBezTo>
                <a:lnTo>
                  <a:pt x="707366" y="60113"/>
                </a:lnTo>
                <a:cubicBezTo>
                  <a:pt x="768036" y="80338"/>
                  <a:pt x="695316" y="58105"/>
                  <a:pt x="810883" y="77366"/>
                </a:cubicBezTo>
                <a:cubicBezTo>
                  <a:pt x="895381" y="91449"/>
                  <a:pt x="747502" y="85993"/>
                  <a:pt x="888520" y="859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3682516" y="2160817"/>
            <a:ext cx="527130" cy="28176"/>
          </a:xfrm>
          <a:custGeom>
            <a:avLst/>
            <a:gdLst>
              <a:gd name="connsiteX0" fmla="*/ 0 w 879894"/>
              <a:gd name="connsiteY0" fmla="*/ 51758 h 51758"/>
              <a:gd name="connsiteX1" fmla="*/ 51758 w 879894"/>
              <a:gd name="connsiteY1" fmla="*/ 43132 h 51758"/>
              <a:gd name="connsiteX2" fmla="*/ 77638 w 879894"/>
              <a:gd name="connsiteY2" fmla="*/ 34505 h 51758"/>
              <a:gd name="connsiteX3" fmla="*/ 146649 w 879894"/>
              <a:gd name="connsiteY3" fmla="*/ 25879 h 51758"/>
              <a:gd name="connsiteX4" fmla="*/ 198407 w 879894"/>
              <a:gd name="connsiteY4" fmla="*/ 17253 h 51758"/>
              <a:gd name="connsiteX5" fmla="*/ 319177 w 879894"/>
              <a:gd name="connsiteY5" fmla="*/ 8626 h 51758"/>
              <a:gd name="connsiteX6" fmla="*/ 405441 w 879894"/>
              <a:gd name="connsiteY6" fmla="*/ 0 h 51758"/>
              <a:gd name="connsiteX7" fmla="*/ 819509 w 879894"/>
              <a:gd name="connsiteY7" fmla="*/ 8626 h 51758"/>
              <a:gd name="connsiteX8" fmla="*/ 845389 w 879894"/>
              <a:gd name="connsiteY8" fmla="*/ 25879 h 51758"/>
              <a:gd name="connsiteX9" fmla="*/ 879894 w 879894"/>
              <a:gd name="connsiteY9" fmla="*/ 25879 h 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894" h="51758">
                <a:moveTo>
                  <a:pt x="0" y="51758"/>
                </a:moveTo>
                <a:cubicBezTo>
                  <a:pt x="17253" y="48883"/>
                  <a:pt x="34684" y="46926"/>
                  <a:pt x="51758" y="43132"/>
                </a:cubicBezTo>
                <a:cubicBezTo>
                  <a:pt x="60635" y="41159"/>
                  <a:pt x="68691" y="36132"/>
                  <a:pt x="77638" y="34505"/>
                </a:cubicBezTo>
                <a:cubicBezTo>
                  <a:pt x="100447" y="30358"/>
                  <a:pt x="123699" y="29157"/>
                  <a:pt x="146649" y="25879"/>
                </a:cubicBezTo>
                <a:cubicBezTo>
                  <a:pt x="163964" y="23406"/>
                  <a:pt x="181003" y="18993"/>
                  <a:pt x="198407" y="17253"/>
                </a:cubicBezTo>
                <a:cubicBezTo>
                  <a:pt x="238566" y="13237"/>
                  <a:pt x="278957" y="11978"/>
                  <a:pt x="319177" y="8626"/>
                </a:cubicBezTo>
                <a:cubicBezTo>
                  <a:pt x="347975" y="6226"/>
                  <a:pt x="376686" y="2875"/>
                  <a:pt x="405441" y="0"/>
                </a:cubicBezTo>
                <a:cubicBezTo>
                  <a:pt x="543464" y="2875"/>
                  <a:pt x="681695" y="519"/>
                  <a:pt x="819509" y="8626"/>
                </a:cubicBezTo>
                <a:cubicBezTo>
                  <a:pt x="829859" y="9235"/>
                  <a:pt x="835420" y="23031"/>
                  <a:pt x="845389" y="25879"/>
                </a:cubicBezTo>
                <a:cubicBezTo>
                  <a:pt x="856448" y="29039"/>
                  <a:pt x="868392" y="25879"/>
                  <a:pt x="879894" y="258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3785875" y="2621022"/>
            <a:ext cx="113695" cy="211318"/>
          </a:xfrm>
          <a:custGeom>
            <a:avLst/>
            <a:gdLst>
              <a:gd name="connsiteX0" fmla="*/ 172528 w 189781"/>
              <a:gd name="connsiteY0" fmla="*/ 0 h 388188"/>
              <a:gd name="connsiteX1" fmla="*/ 181155 w 189781"/>
              <a:gd name="connsiteY1" fmla="*/ 43132 h 388188"/>
              <a:gd name="connsiteX2" fmla="*/ 189781 w 189781"/>
              <a:gd name="connsiteY2" fmla="*/ 69011 h 388188"/>
              <a:gd name="connsiteX3" fmla="*/ 146649 w 189781"/>
              <a:gd name="connsiteY3" fmla="*/ 155275 h 388188"/>
              <a:gd name="connsiteX4" fmla="*/ 120770 w 189781"/>
              <a:gd name="connsiteY4" fmla="*/ 172528 h 388188"/>
              <a:gd name="connsiteX5" fmla="*/ 94891 w 189781"/>
              <a:gd name="connsiteY5" fmla="*/ 258792 h 388188"/>
              <a:gd name="connsiteX6" fmla="*/ 86264 w 189781"/>
              <a:gd name="connsiteY6" fmla="*/ 293298 h 388188"/>
              <a:gd name="connsiteX7" fmla="*/ 17253 w 189781"/>
              <a:gd name="connsiteY7" fmla="*/ 327803 h 388188"/>
              <a:gd name="connsiteX8" fmla="*/ 8627 w 189781"/>
              <a:gd name="connsiteY8" fmla="*/ 353683 h 388188"/>
              <a:gd name="connsiteX9" fmla="*/ 0 w 189781"/>
              <a:gd name="connsiteY9" fmla="*/ 388188 h 38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781" h="388188">
                <a:moveTo>
                  <a:pt x="172528" y="0"/>
                </a:moveTo>
                <a:cubicBezTo>
                  <a:pt x="175404" y="14377"/>
                  <a:pt x="177599" y="28908"/>
                  <a:pt x="181155" y="43132"/>
                </a:cubicBezTo>
                <a:cubicBezTo>
                  <a:pt x="183360" y="51953"/>
                  <a:pt x="189781" y="59918"/>
                  <a:pt x="189781" y="69011"/>
                </a:cubicBezTo>
                <a:cubicBezTo>
                  <a:pt x="189781" y="94955"/>
                  <a:pt x="163849" y="143808"/>
                  <a:pt x="146649" y="155275"/>
                </a:cubicBezTo>
                <a:lnTo>
                  <a:pt x="120770" y="172528"/>
                </a:lnTo>
                <a:cubicBezTo>
                  <a:pt x="90308" y="218220"/>
                  <a:pt x="108769" y="182465"/>
                  <a:pt x="94891" y="258792"/>
                </a:cubicBezTo>
                <a:cubicBezTo>
                  <a:pt x="92770" y="270457"/>
                  <a:pt x="93980" y="284296"/>
                  <a:pt x="86264" y="293298"/>
                </a:cubicBezTo>
                <a:cubicBezTo>
                  <a:pt x="69966" y="312312"/>
                  <a:pt x="40257" y="320135"/>
                  <a:pt x="17253" y="327803"/>
                </a:cubicBezTo>
                <a:cubicBezTo>
                  <a:pt x="14378" y="336430"/>
                  <a:pt x="11125" y="344940"/>
                  <a:pt x="8627" y="353683"/>
                </a:cubicBezTo>
                <a:cubicBezTo>
                  <a:pt x="5370" y="365083"/>
                  <a:pt x="0" y="388188"/>
                  <a:pt x="0" y="3881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9589" y="722444"/>
            <a:ext cx="153176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prstClr val="black"/>
                </a:solidFill>
              </a:rPr>
              <a:t>9 years old</a:t>
            </a:r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94" name="Picture 2" descr="C:\Users\Nagai\Downloads\Study at UT\Concrete\Concrete sleepers\Data from Mr Bundela\From Mr Bundela\IMG_1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52" y="706127"/>
            <a:ext cx="4176663" cy="241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Freeform 94"/>
          <p:cNvSpPr/>
          <p:nvPr/>
        </p:nvSpPr>
        <p:spPr>
          <a:xfrm>
            <a:off x="6463623" y="1732647"/>
            <a:ext cx="638823" cy="1091343"/>
          </a:xfrm>
          <a:custGeom>
            <a:avLst/>
            <a:gdLst>
              <a:gd name="connsiteX0" fmla="*/ 0 w 1095555"/>
              <a:gd name="connsiteY0" fmla="*/ 2424023 h 2424023"/>
              <a:gd name="connsiteX1" fmla="*/ 17253 w 1095555"/>
              <a:gd name="connsiteY1" fmla="*/ 2286000 h 2424023"/>
              <a:gd name="connsiteX2" fmla="*/ 25880 w 1095555"/>
              <a:gd name="connsiteY2" fmla="*/ 2251494 h 2424023"/>
              <a:gd name="connsiteX3" fmla="*/ 51759 w 1095555"/>
              <a:gd name="connsiteY3" fmla="*/ 2225615 h 2424023"/>
              <a:gd name="connsiteX4" fmla="*/ 69012 w 1095555"/>
              <a:gd name="connsiteY4" fmla="*/ 2199736 h 2424023"/>
              <a:gd name="connsiteX5" fmla="*/ 103517 w 1095555"/>
              <a:gd name="connsiteY5" fmla="*/ 2173857 h 2424023"/>
              <a:gd name="connsiteX6" fmla="*/ 155276 w 1095555"/>
              <a:gd name="connsiteY6" fmla="*/ 2122098 h 2424023"/>
              <a:gd name="connsiteX7" fmla="*/ 172529 w 1095555"/>
              <a:gd name="connsiteY7" fmla="*/ 2053087 h 2424023"/>
              <a:gd name="connsiteX8" fmla="*/ 189782 w 1095555"/>
              <a:gd name="connsiteY8" fmla="*/ 2001328 h 2424023"/>
              <a:gd name="connsiteX9" fmla="*/ 198408 w 1095555"/>
              <a:gd name="connsiteY9" fmla="*/ 1966823 h 2424023"/>
              <a:gd name="connsiteX10" fmla="*/ 258793 w 1095555"/>
              <a:gd name="connsiteY10" fmla="*/ 1889185 h 2424023"/>
              <a:gd name="connsiteX11" fmla="*/ 276046 w 1095555"/>
              <a:gd name="connsiteY11" fmla="*/ 1863306 h 2424023"/>
              <a:gd name="connsiteX12" fmla="*/ 284672 w 1095555"/>
              <a:gd name="connsiteY12" fmla="*/ 1802921 h 2424023"/>
              <a:gd name="connsiteX13" fmla="*/ 293298 w 1095555"/>
              <a:gd name="connsiteY13" fmla="*/ 1777042 h 2424023"/>
              <a:gd name="connsiteX14" fmla="*/ 301925 w 1095555"/>
              <a:gd name="connsiteY14" fmla="*/ 1664898 h 2424023"/>
              <a:gd name="connsiteX15" fmla="*/ 310551 w 1095555"/>
              <a:gd name="connsiteY15" fmla="*/ 1630393 h 2424023"/>
              <a:gd name="connsiteX16" fmla="*/ 336431 w 1095555"/>
              <a:gd name="connsiteY16" fmla="*/ 1604513 h 2424023"/>
              <a:gd name="connsiteX17" fmla="*/ 353683 w 1095555"/>
              <a:gd name="connsiteY17" fmla="*/ 1518249 h 2424023"/>
              <a:gd name="connsiteX18" fmla="*/ 370936 w 1095555"/>
              <a:gd name="connsiteY18" fmla="*/ 1457864 h 2424023"/>
              <a:gd name="connsiteX19" fmla="*/ 405442 w 1095555"/>
              <a:gd name="connsiteY19" fmla="*/ 1388853 h 2424023"/>
              <a:gd name="connsiteX20" fmla="*/ 431321 w 1095555"/>
              <a:gd name="connsiteY20" fmla="*/ 1362974 h 2424023"/>
              <a:gd name="connsiteX21" fmla="*/ 465827 w 1095555"/>
              <a:gd name="connsiteY21" fmla="*/ 1319842 h 2424023"/>
              <a:gd name="connsiteX22" fmla="*/ 483080 w 1095555"/>
              <a:gd name="connsiteY22" fmla="*/ 1268083 h 2424023"/>
              <a:gd name="connsiteX23" fmla="*/ 500332 w 1095555"/>
              <a:gd name="connsiteY23" fmla="*/ 1199072 h 2424023"/>
              <a:gd name="connsiteX24" fmla="*/ 508959 w 1095555"/>
              <a:gd name="connsiteY24" fmla="*/ 1147313 h 2424023"/>
              <a:gd name="connsiteX25" fmla="*/ 534838 w 1095555"/>
              <a:gd name="connsiteY25" fmla="*/ 1095555 h 2424023"/>
              <a:gd name="connsiteX26" fmla="*/ 560717 w 1095555"/>
              <a:gd name="connsiteY26" fmla="*/ 1069676 h 2424023"/>
              <a:gd name="connsiteX27" fmla="*/ 586597 w 1095555"/>
              <a:gd name="connsiteY27" fmla="*/ 1009291 h 2424023"/>
              <a:gd name="connsiteX28" fmla="*/ 621102 w 1095555"/>
              <a:gd name="connsiteY28" fmla="*/ 948906 h 2424023"/>
              <a:gd name="connsiteX29" fmla="*/ 629729 w 1095555"/>
              <a:gd name="connsiteY29" fmla="*/ 923027 h 2424023"/>
              <a:gd name="connsiteX30" fmla="*/ 646982 w 1095555"/>
              <a:gd name="connsiteY30" fmla="*/ 862642 h 2424023"/>
              <a:gd name="connsiteX31" fmla="*/ 698740 w 1095555"/>
              <a:gd name="connsiteY31" fmla="*/ 828136 h 2424023"/>
              <a:gd name="connsiteX32" fmla="*/ 715993 w 1095555"/>
              <a:gd name="connsiteY32" fmla="*/ 776377 h 2424023"/>
              <a:gd name="connsiteX33" fmla="*/ 724619 w 1095555"/>
              <a:gd name="connsiteY33" fmla="*/ 733245 h 2424023"/>
              <a:gd name="connsiteX34" fmla="*/ 741872 w 1095555"/>
              <a:gd name="connsiteY34" fmla="*/ 698740 h 2424023"/>
              <a:gd name="connsiteX35" fmla="*/ 759125 w 1095555"/>
              <a:gd name="connsiteY35" fmla="*/ 638355 h 2424023"/>
              <a:gd name="connsiteX36" fmla="*/ 776378 w 1095555"/>
              <a:gd name="connsiteY36" fmla="*/ 560717 h 2424023"/>
              <a:gd name="connsiteX37" fmla="*/ 802257 w 1095555"/>
              <a:gd name="connsiteY37" fmla="*/ 543464 h 2424023"/>
              <a:gd name="connsiteX38" fmla="*/ 836763 w 1095555"/>
              <a:gd name="connsiteY38" fmla="*/ 491706 h 2424023"/>
              <a:gd name="connsiteX39" fmla="*/ 862642 w 1095555"/>
              <a:gd name="connsiteY39" fmla="*/ 422694 h 2424023"/>
              <a:gd name="connsiteX40" fmla="*/ 871268 w 1095555"/>
              <a:gd name="connsiteY40" fmla="*/ 388189 h 2424023"/>
              <a:gd name="connsiteX41" fmla="*/ 888521 w 1095555"/>
              <a:gd name="connsiteY41" fmla="*/ 362310 h 2424023"/>
              <a:gd name="connsiteX42" fmla="*/ 914400 w 1095555"/>
              <a:gd name="connsiteY42" fmla="*/ 284672 h 2424023"/>
              <a:gd name="connsiteX43" fmla="*/ 992038 w 1095555"/>
              <a:gd name="connsiteY43" fmla="*/ 172528 h 2424023"/>
              <a:gd name="connsiteX44" fmla="*/ 1043797 w 1095555"/>
              <a:gd name="connsiteY44" fmla="*/ 120770 h 2424023"/>
              <a:gd name="connsiteX45" fmla="*/ 1069676 w 1095555"/>
              <a:gd name="connsiteY45" fmla="*/ 69011 h 2424023"/>
              <a:gd name="connsiteX46" fmla="*/ 1086929 w 1095555"/>
              <a:gd name="connsiteY46" fmla="*/ 8627 h 2424023"/>
              <a:gd name="connsiteX47" fmla="*/ 1095555 w 1095555"/>
              <a:gd name="connsiteY47" fmla="*/ 0 h 242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95555" h="2424023">
                <a:moveTo>
                  <a:pt x="0" y="2424023"/>
                </a:moveTo>
                <a:cubicBezTo>
                  <a:pt x="13768" y="2245047"/>
                  <a:pt x="-4306" y="2361457"/>
                  <a:pt x="17253" y="2286000"/>
                </a:cubicBezTo>
                <a:cubicBezTo>
                  <a:pt x="20510" y="2274600"/>
                  <a:pt x="19998" y="2261788"/>
                  <a:pt x="25880" y="2251494"/>
                </a:cubicBezTo>
                <a:cubicBezTo>
                  <a:pt x="31933" y="2240902"/>
                  <a:pt x="43949" y="2234987"/>
                  <a:pt x="51759" y="2225615"/>
                </a:cubicBezTo>
                <a:cubicBezTo>
                  <a:pt x="58396" y="2217650"/>
                  <a:pt x="61681" y="2207067"/>
                  <a:pt x="69012" y="2199736"/>
                </a:cubicBezTo>
                <a:cubicBezTo>
                  <a:pt x="79178" y="2189570"/>
                  <a:pt x="92831" y="2183475"/>
                  <a:pt x="103517" y="2173857"/>
                </a:cubicBezTo>
                <a:cubicBezTo>
                  <a:pt x="121653" y="2157535"/>
                  <a:pt x="155276" y="2122098"/>
                  <a:pt x="155276" y="2122098"/>
                </a:cubicBezTo>
                <a:cubicBezTo>
                  <a:pt x="181452" y="2043566"/>
                  <a:pt x="141295" y="2167607"/>
                  <a:pt x="172529" y="2053087"/>
                </a:cubicBezTo>
                <a:cubicBezTo>
                  <a:pt x="177314" y="2035542"/>
                  <a:pt x="185371" y="2018971"/>
                  <a:pt x="189782" y="2001328"/>
                </a:cubicBezTo>
                <a:cubicBezTo>
                  <a:pt x="192657" y="1989826"/>
                  <a:pt x="193106" y="1977427"/>
                  <a:pt x="198408" y="1966823"/>
                </a:cubicBezTo>
                <a:cubicBezTo>
                  <a:pt x="231112" y="1901416"/>
                  <a:pt x="223293" y="1931784"/>
                  <a:pt x="258793" y="1889185"/>
                </a:cubicBezTo>
                <a:cubicBezTo>
                  <a:pt x="265430" y="1881220"/>
                  <a:pt x="270295" y="1871932"/>
                  <a:pt x="276046" y="1863306"/>
                </a:cubicBezTo>
                <a:cubicBezTo>
                  <a:pt x="278921" y="1843178"/>
                  <a:pt x="280685" y="1822859"/>
                  <a:pt x="284672" y="1802921"/>
                </a:cubicBezTo>
                <a:cubicBezTo>
                  <a:pt x="286455" y="1794005"/>
                  <a:pt x="292170" y="1786065"/>
                  <a:pt x="293298" y="1777042"/>
                </a:cubicBezTo>
                <a:cubicBezTo>
                  <a:pt x="297948" y="1739840"/>
                  <a:pt x="297544" y="1702133"/>
                  <a:pt x="301925" y="1664898"/>
                </a:cubicBezTo>
                <a:cubicBezTo>
                  <a:pt x="303310" y="1653124"/>
                  <a:pt x="304669" y="1640687"/>
                  <a:pt x="310551" y="1630393"/>
                </a:cubicBezTo>
                <a:cubicBezTo>
                  <a:pt x="316604" y="1619800"/>
                  <a:pt x="327804" y="1613140"/>
                  <a:pt x="336431" y="1604513"/>
                </a:cubicBezTo>
                <a:cubicBezTo>
                  <a:pt x="351150" y="1501473"/>
                  <a:pt x="336478" y="1578468"/>
                  <a:pt x="353683" y="1518249"/>
                </a:cubicBezTo>
                <a:cubicBezTo>
                  <a:pt x="358749" y="1500518"/>
                  <a:pt x="362984" y="1475359"/>
                  <a:pt x="370936" y="1457864"/>
                </a:cubicBezTo>
                <a:cubicBezTo>
                  <a:pt x="381579" y="1434450"/>
                  <a:pt x="387256" y="1407039"/>
                  <a:pt x="405442" y="1388853"/>
                </a:cubicBezTo>
                <a:lnTo>
                  <a:pt x="431321" y="1362974"/>
                </a:lnTo>
                <a:cubicBezTo>
                  <a:pt x="462785" y="1268585"/>
                  <a:pt x="410083" y="1409033"/>
                  <a:pt x="465827" y="1319842"/>
                </a:cubicBezTo>
                <a:cubicBezTo>
                  <a:pt x="475466" y="1304420"/>
                  <a:pt x="478669" y="1285726"/>
                  <a:pt x="483080" y="1268083"/>
                </a:cubicBezTo>
                <a:cubicBezTo>
                  <a:pt x="488831" y="1245079"/>
                  <a:pt x="496434" y="1222461"/>
                  <a:pt x="500332" y="1199072"/>
                </a:cubicBezTo>
                <a:cubicBezTo>
                  <a:pt x="503208" y="1181819"/>
                  <a:pt x="505165" y="1164387"/>
                  <a:pt x="508959" y="1147313"/>
                </a:cubicBezTo>
                <a:cubicBezTo>
                  <a:pt x="513675" y="1126090"/>
                  <a:pt x="520737" y="1112476"/>
                  <a:pt x="534838" y="1095555"/>
                </a:cubicBezTo>
                <a:cubicBezTo>
                  <a:pt x="542648" y="1086183"/>
                  <a:pt x="553626" y="1079603"/>
                  <a:pt x="560717" y="1069676"/>
                </a:cubicBezTo>
                <a:cubicBezTo>
                  <a:pt x="581149" y="1041071"/>
                  <a:pt x="574531" y="1037446"/>
                  <a:pt x="586597" y="1009291"/>
                </a:cubicBezTo>
                <a:cubicBezTo>
                  <a:pt x="631962" y="903437"/>
                  <a:pt x="577788" y="1035531"/>
                  <a:pt x="621102" y="948906"/>
                </a:cubicBezTo>
                <a:cubicBezTo>
                  <a:pt x="625169" y="940773"/>
                  <a:pt x="627231" y="931770"/>
                  <a:pt x="629729" y="923027"/>
                </a:cubicBezTo>
                <a:cubicBezTo>
                  <a:pt x="629819" y="922711"/>
                  <a:pt x="642843" y="866781"/>
                  <a:pt x="646982" y="862642"/>
                </a:cubicBezTo>
                <a:cubicBezTo>
                  <a:pt x="661644" y="847980"/>
                  <a:pt x="698740" y="828136"/>
                  <a:pt x="698740" y="828136"/>
                </a:cubicBezTo>
                <a:cubicBezTo>
                  <a:pt x="704491" y="810883"/>
                  <a:pt x="711208" y="793922"/>
                  <a:pt x="715993" y="776377"/>
                </a:cubicBezTo>
                <a:cubicBezTo>
                  <a:pt x="719851" y="762232"/>
                  <a:pt x="719982" y="747155"/>
                  <a:pt x="724619" y="733245"/>
                </a:cubicBezTo>
                <a:cubicBezTo>
                  <a:pt x="728685" y="721046"/>
                  <a:pt x="736807" y="710560"/>
                  <a:pt x="741872" y="698740"/>
                </a:cubicBezTo>
                <a:cubicBezTo>
                  <a:pt x="748035" y="684359"/>
                  <a:pt x="756391" y="652026"/>
                  <a:pt x="759125" y="638355"/>
                </a:cubicBezTo>
                <a:cubicBezTo>
                  <a:pt x="759238" y="637791"/>
                  <a:pt x="767422" y="571911"/>
                  <a:pt x="776378" y="560717"/>
                </a:cubicBezTo>
                <a:cubicBezTo>
                  <a:pt x="782855" y="552621"/>
                  <a:pt x="793631" y="549215"/>
                  <a:pt x="802257" y="543464"/>
                </a:cubicBezTo>
                <a:cubicBezTo>
                  <a:pt x="813759" y="526211"/>
                  <a:pt x="829062" y="510958"/>
                  <a:pt x="836763" y="491706"/>
                </a:cubicBezTo>
                <a:cubicBezTo>
                  <a:pt x="845874" y="468928"/>
                  <a:pt x="855882" y="446353"/>
                  <a:pt x="862642" y="422694"/>
                </a:cubicBezTo>
                <a:cubicBezTo>
                  <a:pt x="865899" y="411295"/>
                  <a:pt x="866598" y="399086"/>
                  <a:pt x="871268" y="388189"/>
                </a:cubicBezTo>
                <a:cubicBezTo>
                  <a:pt x="875352" y="378660"/>
                  <a:pt x="884533" y="371880"/>
                  <a:pt x="888521" y="362310"/>
                </a:cubicBezTo>
                <a:cubicBezTo>
                  <a:pt x="899013" y="337129"/>
                  <a:pt x="898872" y="307101"/>
                  <a:pt x="914400" y="284672"/>
                </a:cubicBezTo>
                <a:cubicBezTo>
                  <a:pt x="940279" y="247291"/>
                  <a:pt x="964759" y="208900"/>
                  <a:pt x="992038" y="172528"/>
                </a:cubicBezTo>
                <a:cubicBezTo>
                  <a:pt x="1024138" y="129729"/>
                  <a:pt x="1005954" y="145998"/>
                  <a:pt x="1043797" y="120770"/>
                </a:cubicBezTo>
                <a:cubicBezTo>
                  <a:pt x="1062699" y="92416"/>
                  <a:pt x="1060747" y="100261"/>
                  <a:pt x="1069676" y="69011"/>
                </a:cubicBezTo>
                <a:cubicBezTo>
                  <a:pt x="1073364" y="56105"/>
                  <a:pt x="1080032" y="22421"/>
                  <a:pt x="1086929" y="8627"/>
                </a:cubicBezTo>
                <a:cubicBezTo>
                  <a:pt x="1088748" y="4990"/>
                  <a:pt x="1092680" y="2876"/>
                  <a:pt x="1095555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7575276" y="878215"/>
            <a:ext cx="131076" cy="104862"/>
          </a:xfrm>
          <a:custGeom>
            <a:avLst/>
            <a:gdLst>
              <a:gd name="connsiteX0" fmla="*/ 0 w 224788"/>
              <a:gd name="connsiteY0" fmla="*/ 232913 h 232913"/>
              <a:gd name="connsiteX1" fmla="*/ 17253 w 224788"/>
              <a:gd name="connsiteY1" fmla="*/ 189781 h 232913"/>
              <a:gd name="connsiteX2" fmla="*/ 86264 w 224788"/>
              <a:gd name="connsiteY2" fmla="*/ 163902 h 232913"/>
              <a:gd name="connsiteX3" fmla="*/ 138023 w 224788"/>
              <a:gd name="connsiteY3" fmla="*/ 146649 h 232913"/>
              <a:gd name="connsiteX4" fmla="*/ 155276 w 224788"/>
              <a:gd name="connsiteY4" fmla="*/ 120770 h 232913"/>
              <a:gd name="connsiteX5" fmla="*/ 181155 w 224788"/>
              <a:gd name="connsiteY5" fmla="*/ 94890 h 232913"/>
              <a:gd name="connsiteX6" fmla="*/ 224287 w 224788"/>
              <a:gd name="connsiteY6" fmla="*/ 17253 h 232913"/>
              <a:gd name="connsiteX7" fmla="*/ 224287 w 224788"/>
              <a:gd name="connsiteY7" fmla="*/ 0 h 23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788" h="232913">
                <a:moveTo>
                  <a:pt x="0" y="232913"/>
                </a:moveTo>
                <a:cubicBezTo>
                  <a:pt x="5751" y="218536"/>
                  <a:pt x="7176" y="201538"/>
                  <a:pt x="17253" y="189781"/>
                </a:cubicBezTo>
                <a:cubicBezTo>
                  <a:pt x="30603" y="174206"/>
                  <a:pt x="68563" y="169212"/>
                  <a:pt x="86264" y="163902"/>
                </a:cubicBezTo>
                <a:cubicBezTo>
                  <a:pt x="103683" y="158676"/>
                  <a:pt x="138023" y="146649"/>
                  <a:pt x="138023" y="146649"/>
                </a:cubicBezTo>
                <a:cubicBezTo>
                  <a:pt x="143774" y="138023"/>
                  <a:pt x="148639" y="128735"/>
                  <a:pt x="155276" y="120770"/>
                </a:cubicBezTo>
                <a:cubicBezTo>
                  <a:pt x="163086" y="111398"/>
                  <a:pt x="173665" y="104520"/>
                  <a:pt x="181155" y="94890"/>
                </a:cubicBezTo>
                <a:cubicBezTo>
                  <a:pt x="199777" y="70947"/>
                  <a:pt x="218280" y="47287"/>
                  <a:pt x="224287" y="17253"/>
                </a:cubicBezTo>
                <a:cubicBezTo>
                  <a:pt x="225415" y="11614"/>
                  <a:pt x="224287" y="5751"/>
                  <a:pt x="224287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6332841" y="2827875"/>
            <a:ext cx="120723" cy="256330"/>
          </a:xfrm>
          <a:custGeom>
            <a:avLst/>
            <a:gdLst>
              <a:gd name="connsiteX0" fmla="*/ 207034 w 207034"/>
              <a:gd name="connsiteY0" fmla="*/ 0 h 569344"/>
              <a:gd name="connsiteX1" fmla="*/ 163901 w 207034"/>
              <a:gd name="connsiteY1" fmla="*/ 25879 h 569344"/>
              <a:gd name="connsiteX2" fmla="*/ 129396 w 207034"/>
              <a:gd name="connsiteY2" fmla="*/ 120770 h 569344"/>
              <a:gd name="connsiteX3" fmla="*/ 103517 w 207034"/>
              <a:gd name="connsiteY3" fmla="*/ 129396 h 569344"/>
              <a:gd name="connsiteX4" fmla="*/ 86264 w 207034"/>
              <a:gd name="connsiteY4" fmla="*/ 155276 h 569344"/>
              <a:gd name="connsiteX5" fmla="*/ 69011 w 207034"/>
              <a:gd name="connsiteY5" fmla="*/ 267419 h 569344"/>
              <a:gd name="connsiteX6" fmla="*/ 60384 w 207034"/>
              <a:gd name="connsiteY6" fmla="*/ 293298 h 569344"/>
              <a:gd name="connsiteX7" fmla="*/ 34505 w 207034"/>
              <a:gd name="connsiteY7" fmla="*/ 388189 h 569344"/>
              <a:gd name="connsiteX8" fmla="*/ 17252 w 207034"/>
              <a:gd name="connsiteY8" fmla="*/ 500332 h 569344"/>
              <a:gd name="connsiteX9" fmla="*/ 8626 w 207034"/>
              <a:gd name="connsiteY9" fmla="*/ 526211 h 569344"/>
              <a:gd name="connsiteX10" fmla="*/ 0 w 207034"/>
              <a:gd name="connsiteY10" fmla="*/ 569344 h 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7034" h="569344">
                <a:moveTo>
                  <a:pt x="207034" y="0"/>
                </a:moveTo>
                <a:cubicBezTo>
                  <a:pt x="192656" y="8626"/>
                  <a:pt x="172903" y="11733"/>
                  <a:pt x="163901" y="25879"/>
                </a:cubicBezTo>
                <a:cubicBezTo>
                  <a:pt x="145003" y="55576"/>
                  <a:pt x="159422" y="96749"/>
                  <a:pt x="129396" y="120770"/>
                </a:cubicBezTo>
                <a:cubicBezTo>
                  <a:pt x="122296" y="126450"/>
                  <a:pt x="112143" y="126521"/>
                  <a:pt x="103517" y="129396"/>
                </a:cubicBezTo>
                <a:cubicBezTo>
                  <a:pt x="97766" y="138023"/>
                  <a:pt x="90901" y="146003"/>
                  <a:pt x="86264" y="155276"/>
                </a:cubicBezTo>
                <a:cubicBezTo>
                  <a:pt x="70112" y="187579"/>
                  <a:pt x="73411" y="238818"/>
                  <a:pt x="69011" y="267419"/>
                </a:cubicBezTo>
                <a:cubicBezTo>
                  <a:pt x="67628" y="276406"/>
                  <a:pt x="62777" y="284525"/>
                  <a:pt x="60384" y="293298"/>
                </a:cubicBezTo>
                <a:cubicBezTo>
                  <a:pt x="31197" y="400319"/>
                  <a:pt x="54362" y="328622"/>
                  <a:pt x="34505" y="388189"/>
                </a:cubicBezTo>
                <a:cubicBezTo>
                  <a:pt x="27551" y="450774"/>
                  <a:pt x="30837" y="452785"/>
                  <a:pt x="17252" y="500332"/>
                </a:cubicBezTo>
                <a:cubicBezTo>
                  <a:pt x="14754" y="509075"/>
                  <a:pt x="10831" y="517390"/>
                  <a:pt x="8626" y="526211"/>
                </a:cubicBezTo>
                <a:cubicBezTo>
                  <a:pt x="5070" y="540436"/>
                  <a:pt x="0" y="569344"/>
                  <a:pt x="0" y="569344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6317750" y="2831758"/>
            <a:ext cx="201204" cy="240795"/>
          </a:xfrm>
          <a:custGeom>
            <a:avLst/>
            <a:gdLst>
              <a:gd name="connsiteX0" fmla="*/ 345057 w 345057"/>
              <a:gd name="connsiteY0" fmla="*/ 0 h 534837"/>
              <a:gd name="connsiteX1" fmla="*/ 301925 w 345057"/>
              <a:gd name="connsiteY1" fmla="*/ 86264 h 534837"/>
              <a:gd name="connsiteX2" fmla="*/ 284672 w 345057"/>
              <a:gd name="connsiteY2" fmla="*/ 146649 h 534837"/>
              <a:gd name="connsiteX3" fmla="*/ 276046 w 345057"/>
              <a:gd name="connsiteY3" fmla="*/ 172528 h 534837"/>
              <a:gd name="connsiteX4" fmla="*/ 250166 w 345057"/>
              <a:gd name="connsiteY4" fmla="*/ 189781 h 534837"/>
              <a:gd name="connsiteX5" fmla="*/ 215661 w 345057"/>
              <a:gd name="connsiteY5" fmla="*/ 250166 h 534837"/>
              <a:gd name="connsiteX6" fmla="*/ 189781 w 345057"/>
              <a:gd name="connsiteY6" fmla="*/ 310551 h 534837"/>
              <a:gd name="connsiteX7" fmla="*/ 172529 w 345057"/>
              <a:gd name="connsiteY7" fmla="*/ 336430 h 534837"/>
              <a:gd name="connsiteX8" fmla="*/ 163902 w 345057"/>
              <a:gd name="connsiteY8" fmla="*/ 396815 h 534837"/>
              <a:gd name="connsiteX9" fmla="*/ 112144 w 345057"/>
              <a:gd name="connsiteY9" fmla="*/ 431320 h 534837"/>
              <a:gd name="connsiteX10" fmla="*/ 43132 w 345057"/>
              <a:gd name="connsiteY10" fmla="*/ 465826 h 534837"/>
              <a:gd name="connsiteX11" fmla="*/ 34506 w 345057"/>
              <a:gd name="connsiteY11" fmla="*/ 491705 h 534837"/>
              <a:gd name="connsiteX12" fmla="*/ 8627 w 345057"/>
              <a:gd name="connsiteY12" fmla="*/ 517584 h 534837"/>
              <a:gd name="connsiteX13" fmla="*/ 0 w 345057"/>
              <a:gd name="connsiteY13" fmla="*/ 534837 h 53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5057" h="534837">
                <a:moveTo>
                  <a:pt x="345057" y="0"/>
                </a:moveTo>
                <a:cubicBezTo>
                  <a:pt x="315447" y="49350"/>
                  <a:pt x="321493" y="34085"/>
                  <a:pt x="301925" y="86264"/>
                </a:cubicBezTo>
                <a:cubicBezTo>
                  <a:pt x="289512" y="119364"/>
                  <a:pt x="295551" y="108572"/>
                  <a:pt x="284672" y="146649"/>
                </a:cubicBezTo>
                <a:cubicBezTo>
                  <a:pt x="282174" y="155392"/>
                  <a:pt x="281726" y="165428"/>
                  <a:pt x="276046" y="172528"/>
                </a:cubicBezTo>
                <a:cubicBezTo>
                  <a:pt x="269569" y="180624"/>
                  <a:pt x="258793" y="184030"/>
                  <a:pt x="250166" y="189781"/>
                </a:cubicBezTo>
                <a:cubicBezTo>
                  <a:pt x="233220" y="240622"/>
                  <a:pt x="252963" y="190483"/>
                  <a:pt x="215661" y="250166"/>
                </a:cubicBezTo>
                <a:cubicBezTo>
                  <a:pt x="170791" y="321958"/>
                  <a:pt x="219128" y="251856"/>
                  <a:pt x="189781" y="310551"/>
                </a:cubicBezTo>
                <a:cubicBezTo>
                  <a:pt x="185145" y="319824"/>
                  <a:pt x="178280" y="327804"/>
                  <a:pt x="172529" y="336430"/>
                </a:cubicBezTo>
                <a:cubicBezTo>
                  <a:pt x="169653" y="356558"/>
                  <a:pt x="169745" y="377340"/>
                  <a:pt x="163902" y="396815"/>
                </a:cubicBezTo>
                <a:cubicBezTo>
                  <a:pt x="153552" y="431313"/>
                  <a:pt x="141293" y="421604"/>
                  <a:pt x="112144" y="431320"/>
                </a:cubicBezTo>
                <a:cubicBezTo>
                  <a:pt x="69938" y="445389"/>
                  <a:pt x="74831" y="444694"/>
                  <a:pt x="43132" y="465826"/>
                </a:cubicBezTo>
                <a:cubicBezTo>
                  <a:pt x="40257" y="474452"/>
                  <a:pt x="39550" y="484139"/>
                  <a:pt x="34506" y="491705"/>
                </a:cubicBezTo>
                <a:cubicBezTo>
                  <a:pt x="27739" y="501856"/>
                  <a:pt x="16248" y="508058"/>
                  <a:pt x="8627" y="517584"/>
                </a:cubicBezTo>
                <a:cubicBezTo>
                  <a:pt x="4610" y="522605"/>
                  <a:pt x="2876" y="529086"/>
                  <a:pt x="0" y="534837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687511" y="715877"/>
            <a:ext cx="18314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prstClr val="black"/>
                </a:solidFill>
              </a:rPr>
              <a:t>12 years old</a:t>
            </a:r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The problem of premature cracking of sleepers 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982" y="3124883"/>
            <a:ext cx="3161664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Map Cracks at the ends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56433" y="3072553"/>
            <a:ext cx="3811500" cy="461665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Longitudinal Cracks at middle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-76200" y="6393059"/>
            <a:ext cx="9067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BFBFB"/>
                </a:solidFill>
              </a:rPr>
              <a:t>Cracking pattern indicates expansive reaction in concrete.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763000" y="6426121"/>
            <a:ext cx="3810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679075" y="4271291"/>
            <a:ext cx="7853835" cy="1004711"/>
          </a:xfrm>
          <a:custGeom>
            <a:avLst/>
            <a:gdLst>
              <a:gd name="connsiteX0" fmla="*/ 22578 w 7563555"/>
              <a:gd name="connsiteY0" fmla="*/ 0 h 767644"/>
              <a:gd name="connsiteX1" fmla="*/ 3318933 w 7563555"/>
              <a:gd name="connsiteY1" fmla="*/ 90311 h 767644"/>
              <a:gd name="connsiteX2" fmla="*/ 4176889 w 7563555"/>
              <a:gd name="connsiteY2" fmla="*/ 90311 h 767644"/>
              <a:gd name="connsiteX3" fmla="*/ 7552267 w 7563555"/>
              <a:gd name="connsiteY3" fmla="*/ 22578 h 767644"/>
              <a:gd name="connsiteX4" fmla="*/ 7563555 w 7563555"/>
              <a:gd name="connsiteY4" fmla="*/ 767644 h 767644"/>
              <a:gd name="connsiteX5" fmla="*/ 4143022 w 7563555"/>
              <a:gd name="connsiteY5" fmla="*/ 699911 h 767644"/>
              <a:gd name="connsiteX6" fmla="*/ 3036711 w 7563555"/>
              <a:gd name="connsiteY6" fmla="*/ 711200 h 767644"/>
              <a:gd name="connsiteX7" fmla="*/ 0 w 7563555"/>
              <a:gd name="connsiteY7" fmla="*/ 767644 h 767644"/>
              <a:gd name="connsiteX8" fmla="*/ 22578 w 7563555"/>
              <a:gd name="connsiteY8" fmla="*/ 0 h 76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3555" h="767644">
                <a:moveTo>
                  <a:pt x="22578" y="0"/>
                </a:moveTo>
                <a:lnTo>
                  <a:pt x="3318933" y="90311"/>
                </a:lnTo>
                <a:lnTo>
                  <a:pt x="4176889" y="90311"/>
                </a:lnTo>
                <a:lnTo>
                  <a:pt x="7552267" y="22578"/>
                </a:lnTo>
                <a:lnTo>
                  <a:pt x="7563555" y="767644"/>
                </a:lnTo>
                <a:lnTo>
                  <a:pt x="4143022" y="699911"/>
                </a:lnTo>
                <a:lnTo>
                  <a:pt x="3036711" y="711200"/>
                </a:lnTo>
                <a:lnTo>
                  <a:pt x="0" y="767644"/>
                </a:lnTo>
                <a:lnTo>
                  <a:pt x="22578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679075" y="4515624"/>
            <a:ext cx="7842114" cy="546681"/>
          </a:xfrm>
          <a:custGeom>
            <a:avLst/>
            <a:gdLst>
              <a:gd name="connsiteX0" fmla="*/ 11289 w 7552267"/>
              <a:gd name="connsiteY0" fmla="*/ 0 h 417689"/>
              <a:gd name="connsiteX1" fmla="*/ 7552267 w 7552267"/>
              <a:gd name="connsiteY1" fmla="*/ 0 h 417689"/>
              <a:gd name="connsiteX2" fmla="*/ 7552267 w 7552267"/>
              <a:gd name="connsiteY2" fmla="*/ 406400 h 417689"/>
              <a:gd name="connsiteX3" fmla="*/ 0 w 7552267"/>
              <a:gd name="connsiteY3" fmla="*/ 417689 h 417689"/>
              <a:gd name="connsiteX4" fmla="*/ 11289 w 7552267"/>
              <a:gd name="connsiteY4" fmla="*/ 0 h 41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2267" h="417689">
                <a:moveTo>
                  <a:pt x="11289" y="0"/>
                </a:moveTo>
                <a:lnTo>
                  <a:pt x="7552267" y="0"/>
                </a:lnTo>
                <a:lnTo>
                  <a:pt x="7552267" y="406400"/>
                </a:lnTo>
                <a:lnTo>
                  <a:pt x="0" y="417689"/>
                </a:lnTo>
                <a:lnTo>
                  <a:pt x="11289" y="0"/>
                </a:lnTo>
                <a:close/>
              </a:path>
            </a:pathLst>
          </a:custGeom>
          <a:blipFill>
            <a:blip r:embed="rId5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2" name="Picture 4" descr="C:\Users\Nagai\Downloads\Study at UT\Concrete\Concrete sleepers\lunch meet\rail er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85" y="4573218"/>
            <a:ext cx="956175" cy="4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C:\Users\Nagai\Downloads\Study at UT\Concrete\Concrete sleepers\lunch meet\rail erc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702" y="4547641"/>
            <a:ext cx="956175" cy="45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Freeform 99"/>
          <p:cNvSpPr/>
          <p:nvPr/>
        </p:nvSpPr>
        <p:spPr>
          <a:xfrm>
            <a:off x="2745441" y="4650095"/>
            <a:ext cx="3406588" cy="91061"/>
          </a:xfrm>
          <a:custGeom>
            <a:avLst/>
            <a:gdLst>
              <a:gd name="connsiteX0" fmla="*/ 0 w 3406588"/>
              <a:gd name="connsiteY0" fmla="*/ 0 h 91061"/>
              <a:gd name="connsiteX1" fmla="*/ 475129 w 3406588"/>
              <a:gd name="connsiteY1" fmla="*/ 17929 h 91061"/>
              <a:gd name="connsiteX2" fmla="*/ 528917 w 3406588"/>
              <a:gd name="connsiteY2" fmla="*/ 35858 h 91061"/>
              <a:gd name="connsiteX3" fmla="*/ 582706 w 3406588"/>
              <a:gd name="connsiteY3" fmla="*/ 44823 h 91061"/>
              <a:gd name="connsiteX4" fmla="*/ 618564 w 3406588"/>
              <a:gd name="connsiteY4" fmla="*/ 53788 h 91061"/>
              <a:gd name="connsiteX5" fmla="*/ 851647 w 3406588"/>
              <a:gd name="connsiteY5" fmla="*/ 62753 h 91061"/>
              <a:gd name="connsiteX6" fmla="*/ 1004047 w 3406588"/>
              <a:gd name="connsiteY6" fmla="*/ 80682 h 91061"/>
              <a:gd name="connsiteX7" fmla="*/ 1281953 w 3406588"/>
              <a:gd name="connsiteY7" fmla="*/ 89647 h 91061"/>
              <a:gd name="connsiteX8" fmla="*/ 1434353 w 3406588"/>
              <a:gd name="connsiteY8" fmla="*/ 80682 h 91061"/>
              <a:gd name="connsiteX9" fmla="*/ 1550894 w 3406588"/>
              <a:gd name="connsiteY9" fmla="*/ 62753 h 91061"/>
              <a:gd name="connsiteX10" fmla="*/ 1622611 w 3406588"/>
              <a:gd name="connsiteY10" fmla="*/ 53788 h 91061"/>
              <a:gd name="connsiteX11" fmla="*/ 2169459 w 3406588"/>
              <a:gd name="connsiteY11" fmla="*/ 62753 h 91061"/>
              <a:gd name="connsiteX12" fmla="*/ 3173506 w 3406588"/>
              <a:gd name="connsiteY12" fmla="*/ 80682 h 91061"/>
              <a:gd name="connsiteX13" fmla="*/ 3406588 w 3406588"/>
              <a:gd name="connsiteY13" fmla="*/ 89647 h 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6588" h="91061">
                <a:moveTo>
                  <a:pt x="0" y="0"/>
                </a:moveTo>
                <a:lnTo>
                  <a:pt x="475129" y="17929"/>
                </a:lnTo>
                <a:cubicBezTo>
                  <a:pt x="493921" y="19942"/>
                  <a:pt x="510275" y="32751"/>
                  <a:pt x="528917" y="35858"/>
                </a:cubicBezTo>
                <a:cubicBezTo>
                  <a:pt x="546847" y="38846"/>
                  <a:pt x="564882" y="41258"/>
                  <a:pt x="582706" y="44823"/>
                </a:cubicBezTo>
                <a:cubicBezTo>
                  <a:pt x="594787" y="47239"/>
                  <a:pt x="606271" y="52968"/>
                  <a:pt x="618564" y="53788"/>
                </a:cubicBezTo>
                <a:cubicBezTo>
                  <a:pt x="696144" y="58960"/>
                  <a:pt x="773953" y="59765"/>
                  <a:pt x="851647" y="62753"/>
                </a:cubicBezTo>
                <a:cubicBezTo>
                  <a:pt x="915491" y="84033"/>
                  <a:pt x="881721" y="75245"/>
                  <a:pt x="1004047" y="80682"/>
                </a:cubicBezTo>
                <a:cubicBezTo>
                  <a:pt x="1096639" y="84797"/>
                  <a:pt x="1189318" y="86659"/>
                  <a:pt x="1281953" y="89647"/>
                </a:cubicBezTo>
                <a:cubicBezTo>
                  <a:pt x="1332753" y="86659"/>
                  <a:pt x="1383641" y="84908"/>
                  <a:pt x="1434353" y="80682"/>
                </a:cubicBezTo>
                <a:cubicBezTo>
                  <a:pt x="1469035" y="77792"/>
                  <a:pt x="1515890" y="67754"/>
                  <a:pt x="1550894" y="62753"/>
                </a:cubicBezTo>
                <a:cubicBezTo>
                  <a:pt x="1574744" y="59346"/>
                  <a:pt x="1598705" y="56776"/>
                  <a:pt x="1622611" y="53788"/>
                </a:cubicBezTo>
                <a:lnTo>
                  <a:pt x="2169459" y="62753"/>
                </a:lnTo>
                <a:lnTo>
                  <a:pt x="3173506" y="80682"/>
                </a:lnTo>
                <a:cubicBezTo>
                  <a:pt x="3298596" y="96319"/>
                  <a:pt x="3221131" y="89647"/>
                  <a:pt x="3406588" y="89647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2763370" y="4829389"/>
            <a:ext cx="3388659" cy="98611"/>
          </a:xfrm>
          <a:custGeom>
            <a:avLst/>
            <a:gdLst>
              <a:gd name="connsiteX0" fmla="*/ 0 w 3388659"/>
              <a:gd name="connsiteY0" fmla="*/ 35859 h 98611"/>
              <a:gd name="connsiteX1" fmla="*/ 475130 w 3388659"/>
              <a:gd name="connsiteY1" fmla="*/ 26894 h 98611"/>
              <a:gd name="connsiteX2" fmla="*/ 753035 w 3388659"/>
              <a:gd name="connsiteY2" fmla="*/ 35859 h 98611"/>
              <a:gd name="connsiteX3" fmla="*/ 1219200 w 3388659"/>
              <a:gd name="connsiteY3" fmla="*/ 44823 h 98611"/>
              <a:gd name="connsiteX4" fmla="*/ 1416424 w 3388659"/>
              <a:gd name="connsiteY4" fmla="*/ 35859 h 98611"/>
              <a:gd name="connsiteX5" fmla="*/ 1936377 w 3388659"/>
              <a:gd name="connsiteY5" fmla="*/ 17929 h 98611"/>
              <a:gd name="connsiteX6" fmla="*/ 2187388 w 3388659"/>
              <a:gd name="connsiteY6" fmla="*/ 26894 h 98611"/>
              <a:gd name="connsiteX7" fmla="*/ 2223247 w 3388659"/>
              <a:gd name="connsiteY7" fmla="*/ 44823 h 98611"/>
              <a:gd name="connsiteX8" fmla="*/ 2250141 w 3388659"/>
              <a:gd name="connsiteY8" fmla="*/ 53788 h 98611"/>
              <a:gd name="connsiteX9" fmla="*/ 2277035 w 3388659"/>
              <a:gd name="connsiteY9" fmla="*/ 71717 h 98611"/>
              <a:gd name="connsiteX10" fmla="*/ 2357718 w 3388659"/>
              <a:gd name="connsiteY10" fmla="*/ 89647 h 98611"/>
              <a:gd name="connsiteX11" fmla="*/ 2393577 w 3388659"/>
              <a:gd name="connsiteY11" fmla="*/ 98611 h 98611"/>
              <a:gd name="connsiteX12" fmla="*/ 2581835 w 3388659"/>
              <a:gd name="connsiteY12" fmla="*/ 89647 h 98611"/>
              <a:gd name="connsiteX13" fmla="*/ 2608730 w 3388659"/>
              <a:gd name="connsiteY13" fmla="*/ 80682 h 98611"/>
              <a:gd name="connsiteX14" fmla="*/ 2644588 w 3388659"/>
              <a:gd name="connsiteY14" fmla="*/ 62753 h 98611"/>
              <a:gd name="connsiteX15" fmla="*/ 2886635 w 3388659"/>
              <a:gd name="connsiteY15" fmla="*/ 53788 h 98611"/>
              <a:gd name="connsiteX16" fmla="*/ 2931459 w 3388659"/>
              <a:gd name="connsiteY16" fmla="*/ 17929 h 98611"/>
              <a:gd name="connsiteX17" fmla="*/ 2976282 w 3388659"/>
              <a:gd name="connsiteY17" fmla="*/ 0 h 98611"/>
              <a:gd name="connsiteX18" fmla="*/ 3316941 w 3388659"/>
              <a:gd name="connsiteY18" fmla="*/ 17929 h 98611"/>
              <a:gd name="connsiteX19" fmla="*/ 3343835 w 3388659"/>
              <a:gd name="connsiteY19" fmla="*/ 26894 h 98611"/>
              <a:gd name="connsiteX20" fmla="*/ 3388659 w 3388659"/>
              <a:gd name="connsiteY20" fmla="*/ 35859 h 9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8659" h="98611">
                <a:moveTo>
                  <a:pt x="0" y="35859"/>
                </a:moveTo>
                <a:lnTo>
                  <a:pt x="475130" y="26894"/>
                </a:lnTo>
                <a:cubicBezTo>
                  <a:pt x="567813" y="26894"/>
                  <a:pt x="660379" y="33626"/>
                  <a:pt x="753035" y="35859"/>
                </a:cubicBezTo>
                <a:lnTo>
                  <a:pt x="1219200" y="44823"/>
                </a:lnTo>
                <a:lnTo>
                  <a:pt x="1416424" y="35859"/>
                </a:lnTo>
                <a:cubicBezTo>
                  <a:pt x="1928556" y="20797"/>
                  <a:pt x="1675091" y="39703"/>
                  <a:pt x="1936377" y="17929"/>
                </a:cubicBezTo>
                <a:cubicBezTo>
                  <a:pt x="2020047" y="20917"/>
                  <a:pt x="2104030" y="19079"/>
                  <a:pt x="2187388" y="26894"/>
                </a:cubicBezTo>
                <a:cubicBezTo>
                  <a:pt x="2200693" y="28141"/>
                  <a:pt x="2210964" y="39559"/>
                  <a:pt x="2223247" y="44823"/>
                </a:cubicBezTo>
                <a:cubicBezTo>
                  <a:pt x="2231933" y="48545"/>
                  <a:pt x="2241689" y="49562"/>
                  <a:pt x="2250141" y="53788"/>
                </a:cubicBezTo>
                <a:cubicBezTo>
                  <a:pt x="2259778" y="58606"/>
                  <a:pt x="2267398" y="66899"/>
                  <a:pt x="2277035" y="71717"/>
                </a:cubicBezTo>
                <a:cubicBezTo>
                  <a:pt x="2300298" y="83348"/>
                  <a:pt x="2334763" y="85056"/>
                  <a:pt x="2357718" y="89647"/>
                </a:cubicBezTo>
                <a:cubicBezTo>
                  <a:pt x="2369800" y="92063"/>
                  <a:pt x="2381624" y="95623"/>
                  <a:pt x="2393577" y="98611"/>
                </a:cubicBezTo>
                <a:cubicBezTo>
                  <a:pt x="2456330" y="95623"/>
                  <a:pt x="2519228" y="94864"/>
                  <a:pt x="2581835" y="89647"/>
                </a:cubicBezTo>
                <a:cubicBezTo>
                  <a:pt x="2591252" y="88862"/>
                  <a:pt x="2600044" y="84404"/>
                  <a:pt x="2608730" y="80682"/>
                </a:cubicBezTo>
                <a:cubicBezTo>
                  <a:pt x="2621013" y="75418"/>
                  <a:pt x="2631287" y="64040"/>
                  <a:pt x="2644588" y="62753"/>
                </a:cubicBezTo>
                <a:cubicBezTo>
                  <a:pt x="2724950" y="54976"/>
                  <a:pt x="2805953" y="56776"/>
                  <a:pt x="2886635" y="53788"/>
                </a:cubicBezTo>
                <a:cubicBezTo>
                  <a:pt x="2965669" y="27443"/>
                  <a:pt x="2860497" y="68616"/>
                  <a:pt x="2931459" y="17929"/>
                </a:cubicBezTo>
                <a:cubicBezTo>
                  <a:pt x="2944554" y="8576"/>
                  <a:pt x="2961341" y="5976"/>
                  <a:pt x="2976282" y="0"/>
                </a:cubicBezTo>
                <a:lnTo>
                  <a:pt x="3316941" y="17929"/>
                </a:lnTo>
                <a:cubicBezTo>
                  <a:pt x="3326344" y="18869"/>
                  <a:pt x="3334668" y="24602"/>
                  <a:pt x="3343835" y="26894"/>
                </a:cubicBezTo>
                <a:cubicBezTo>
                  <a:pt x="3358617" y="30590"/>
                  <a:pt x="3388659" y="35859"/>
                  <a:pt x="3388659" y="35859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4807323" y="4614089"/>
            <a:ext cx="1407459" cy="45781"/>
          </a:xfrm>
          <a:custGeom>
            <a:avLst/>
            <a:gdLst>
              <a:gd name="connsiteX0" fmla="*/ 0 w 1407459"/>
              <a:gd name="connsiteY0" fmla="*/ 9111 h 45781"/>
              <a:gd name="connsiteX1" fmla="*/ 1111624 w 1407459"/>
              <a:gd name="connsiteY1" fmla="*/ 9111 h 45781"/>
              <a:gd name="connsiteX2" fmla="*/ 1138518 w 1407459"/>
              <a:gd name="connsiteY2" fmla="*/ 18076 h 45781"/>
              <a:gd name="connsiteX3" fmla="*/ 1290918 w 1407459"/>
              <a:gd name="connsiteY3" fmla="*/ 27041 h 45781"/>
              <a:gd name="connsiteX4" fmla="*/ 1407459 w 1407459"/>
              <a:gd name="connsiteY4" fmla="*/ 44970 h 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459" h="45781">
                <a:moveTo>
                  <a:pt x="0" y="9111"/>
                </a:moveTo>
                <a:cubicBezTo>
                  <a:pt x="505451" y="1214"/>
                  <a:pt x="614615" y="-6667"/>
                  <a:pt x="1111624" y="9111"/>
                </a:cubicBezTo>
                <a:cubicBezTo>
                  <a:pt x="1121069" y="9411"/>
                  <a:pt x="1129115" y="17136"/>
                  <a:pt x="1138518" y="18076"/>
                </a:cubicBezTo>
                <a:cubicBezTo>
                  <a:pt x="1189153" y="23140"/>
                  <a:pt x="1240118" y="24053"/>
                  <a:pt x="1290918" y="27041"/>
                </a:cubicBezTo>
                <a:cubicBezTo>
                  <a:pt x="1364550" y="51585"/>
                  <a:pt x="1325807" y="44970"/>
                  <a:pt x="1407459" y="4497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Freeform 125"/>
          <p:cNvSpPr/>
          <p:nvPr/>
        </p:nvSpPr>
        <p:spPr>
          <a:xfrm>
            <a:off x="703237" y="4552406"/>
            <a:ext cx="182137" cy="119335"/>
          </a:xfrm>
          <a:custGeom>
            <a:avLst/>
            <a:gdLst>
              <a:gd name="connsiteX0" fmla="*/ 0 w 182137"/>
              <a:gd name="connsiteY0" fmla="*/ 119335 h 119335"/>
              <a:gd name="connsiteX1" fmla="*/ 18585 w 182137"/>
              <a:gd name="connsiteY1" fmla="*/ 115618 h 119335"/>
              <a:gd name="connsiteX2" fmla="*/ 29737 w 182137"/>
              <a:gd name="connsiteY2" fmla="*/ 111901 h 119335"/>
              <a:gd name="connsiteX3" fmla="*/ 78059 w 182137"/>
              <a:gd name="connsiteY3" fmla="*/ 108184 h 119335"/>
              <a:gd name="connsiteX4" fmla="*/ 89210 w 182137"/>
              <a:gd name="connsiteY4" fmla="*/ 104467 h 119335"/>
              <a:gd name="connsiteX5" fmla="*/ 107795 w 182137"/>
              <a:gd name="connsiteY5" fmla="*/ 89598 h 119335"/>
              <a:gd name="connsiteX6" fmla="*/ 118946 w 182137"/>
              <a:gd name="connsiteY6" fmla="*/ 67296 h 119335"/>
              <a:gd name="connsiteX7" fmla="*/ 133815 w 182137"/>
              <a:gd name="connsiteY7" fmla="*/ 48711 h 119335"/>
              <a:gd name="connsiteX8" fmla="*/ 141249 w 182137"/>
              <a:gd name="connsiteY8" fmla="*/ 37559 h 119335"/>
              <a:gd name="connsiteX9" fmla="*/ 152400 w 182137"/>
              <a:gd name="connsiteY9" fmla="*/ 33842 h 119335"/>
              <a:gd name="connsiteX10" fmla="*/ 167268 w 182137"/>
              <a:gd name="connsiteY10" fmla="*/ 22691 h 119335"/>
              <a:gd name="connsiteX11" fmla="*/ 170985 w 182137"/>
              <a:gd name="connsiteY11" fmla="*/ 11540 h 119335"/>
              <a:gd name="connsiteX12" fmla="*/ 178419 w 182137"/>
              <a:gd name="connsiteY12" fmla="*/ 389 h 119335"/>
              <a:gd name="connsiteX13" fmla="*/ 182137 w 182137"/>
              <a:gd name="connsiteY13" fmla="*/ 389 h 11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137" h="119335">
                <a:moveTo>
                  <a:pt x="0" y="119335"/>
                </a:moveTo>
                <a:cubicBezTo>
                  <a:pt x="6195" y="118096"/>
                  <a:pt x="12456" y="117150"/>
                  <a:pt x="18585" y="115618"/>
                </a:cubicBezTo>
                <a:cubicBezTo>
                  <a:pt x="22386" y="114668"/>
                  <a:pt x="25849" y="112387"/>
                  <a:pt x="29737" y="111901"/>
                </a:cubicBezTo>
                <a:cubicBezTo>
                  <a:pt x="45767" y="109897"/>
                  <a:pt x="61952" y="109423"/>
                  <a:pt x="78059" y="108184"/>
                </a:cubicBezTo>
                <a:cubicBezTo>
                  <a:pt x="81776" y="106945"/>
                  <a:pt x="85706" y="106219"/>
                  <a:pt x="89210" y="104467"/>
                </a:cubicBezTo>
                <a:cubicBezTo>
                  <a:pt x="95652" y="101246"/>
                  <a:pt x="103184" y="95362"/>
                  <a:pt x="107795" y="89598"/>
                </a:cubicBezTo>
                <a:cubicBezTo>
                  <a:pt x="121999" y="71841"/>
                  <a:pt x="109784" y="85619"/>
                  <a:pt x="118946" y="67296"/>
                </a:cubicBezTo>
                <a:cubicBezTo>
                  <a:pt x="126575" y="52037"/>
                  <a:pt x="124593" y="60239"/>
                  <a:pt x="133815" y="48711"/>
                </a:cubicBezTo>
                <a:cubicBezTo>
                  <a:pt x="136606" y="45222"/>
                  <a:pt x="137761" y="40350"/>
                  <a:pt x="141249" y="37559"/>
                </a:cubicBezTo>
                <a:cubicBezTo>
                  <a:pt x="144308" y="35111"/>
                  <a:pt x="148683" y="35081"/>
                  <a:pt x="152400" y="33842"/>
                </a:cubicBezTo>
                <a:cubicBezTo>
                  <a:pt x="157356" y="30125"/>
                  <a:pt x="163302" y="27450"/>
                  <a:pt x="167268" y="22691"/>
                </a:cubicBezTo>
                <a:cubicBezTo>
                  <a:pt x="169776" y="19681"/>
                  <a:pt x="169233" y="15044"/>
                  <a:pt x="170985" y="11540"/>
                </a:cubicBezTo>
                <a:cubicBezTo>
                  <a:pt x="172983" y="7544"/>
                  <a:pt x="175260" y="3548"/>
                  <a:pt x="178419" y="389"/>
                </a:cubicBezTo>
                <a:cubicBezTo>
                  <a:pt x="179295" y="-487"/>
                  <a:pt x="180898" y="389"/>
                  <a:pt x="182137" y="38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695803" y="4798122"/>
            <a:ext cx="204439" cy="267629"/>
          </a:xfrm>
          <a:custGeom>
            <a:avLst/>
            <a:gdLst>
              <a:gd name="connsiteX0" fmla="*/ 0 w 204439"/>
              <a:gd name="connsiteY0" fmla="*/ 0 h 267629"/>
              <a:gd name="connsiteX1" fmla="*/ 44605 w 204439"/>
              <a:gd name="connsiteY1" fmla="*/ 3717 h 267629"/>
              <a:gd name="connsiteX2" fmla="*/ 59473 w 204439"/>
              <a:gd name="connsiteY2" fmla="*/ 22302 h 267629"/>
              <a:gd name="connsiteX3" fmla="*/ 81775 w 204439"/>
              <a:gd name="connsiteY3" fmla="*/ 44604 h 267629"/>
              <a:gd name="connsiteX4" fmla="*/ 89210 w 204439"/>
              <a:gd name="connsiteY4" fmla="*/ 55756 h 267629"/>
              <a:gd name="connsiteX5" fmla="*/ 92927 w 204439"/>
              <a:gd name="connsiteY5" fmla="*/ 66907 h 267629"/>
              <a:gd name="connsiteX6" fmla="*/ 118946 w 204439"/>
              <a:gd name="connsiteY6" fmla="*/ 78058 h 267629"/>
              <a:gd name="connsiteX7" fmla="*/ 137532 w 204439"/>
              <a:gd name="connsiteY7" fmla="*/ 92926 h 267629"/>
              <a:gd name="connsiteX8" fmla="*/ 141249 w 204439"/>
              <a:gd name="connsiteY8" fmla="*/ 122663 h 267629"/>
              <a:gd name="connsiteX9" fmla="*/ 152400 w 204439"/>
              <a:gd name="connsiteY9" fmla="*/ 126380 h 267629"/>
              <a:gd name="connsiteX10" fmla="*/ 193288 w 204439"/>
              <a:gd name="connsiteY10" fmla="*/ 133814 h 267629"/>
              <a:gd name="connsiteX11" fmla="*/ 197005 w 204439"/>
              <a:gd name="connsiteY11" fmla="*/ 144965 h 267629"/>
              <a:gd name="connsiteX12" fmla="*/ 204439 w 204439"/>
              <a:gd name="connsiteY12" fmla="*/ 189570 h 267629"/>
              <a:gd name="connsiteX13" fmla="*/ 200722 w 204439"/>
              <a:gd name="connsiteY13" fmla="*/ 215590 h 267629"/>
              <a:gd name="connsiteX14" fmla="*/ 193288 w 204439"/>
              <a:gd name="connsiteY14" fmla="*/ 249043 h 267629"/>
              <a:gd name="connsiteX15" fmla="*/ 193288 w 204439"/>
              <a:gd name="connsiteY15" fmla="*/ 267629 h 26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4439" h="267629">
                <a:moveTo>
                  <a:pt x="0" y="0"/>
                </a:moveTo>
                <a:cubicBezTo>
                  <a:pt x="14868" y="1239"/>
                  <a:pt x="29975" y="791"/>
                  <a:pt x="44605" y="3717"/>
                </a:cubicBezTo>
                <a:cubicBezTo>
                  <a:pt x="62057" y="7207"/>
                  <a:pt x="51677" y="12278"/>
                  <a:pt x="59473" y="22302"/>
                </a:cubicBezTo>
                <a:cubicBezTo>
                  <a:pt x="65928" y="30601"/>
                  <a:pt x="75943" y="35857"/>
                  <a:pt x="81775" y="44604"/>
                </a:cubicBezTo>
                <a:lnTo>
                  <a:pt x="89210" y="55756"/>
                </a:lnTo>
                <a:cubicBezTo>
                  <a:pt x="90449" y="59473"/>
                  <a:pt x="90479" y="63848"/>
                  <a:pt x="92927" y="66907"/>
                </a:cubicBezTo>
                <a:cubicBezTo>
                  <a:pt x="99344" y="74929"/>
                  <a:pt x="110018" y="75826"/>
                  <a:pt x="118946" y="78058"/>
                </a:cubicBezTo>
                <a:cubicBezTo>
                  <a:pt x="121197" y="79558"/>
                  <a:pt x="136208" y="88514"/>
                  <a:pt x="137532" y="92926"/>
                </a:cubicBezTo>
                <a:cubicBezTo>
                  <a:pt x="140403" y="102494"/>
                  <a:pt x="137192" y="113534"/>
                  <a:pt x="141249" y="122663"/>
                </a:cubicBezTo>
                <a:cubicBezTo>
                  <a:pt x="142840" y="126243"/>
                  <a:pt x="148558" y="125612"/>
                  <a:pt x="152400" y="126380"/>
                </a:cubicBezTo>
                <a:cubicBezTo>
                  <a:pt x="219004" y="139701"/>
                  <a:pt x="149202" y="122793"/>
                  <a:pt x="193288" y="133814"/>
                </a:cubicBezTo>
                <a:cubicBezTo>
                  <a:pt x="194527" y="137531"/>
                  <a:pt x="196361" y="141100"/>
                  <a:pt x="197005" y="144965"/>
                </a:cubicBezTo>
                <a:cubicBezTo>
                  <a:pt x="205304" y="194762"/>
                  <a:pt x="195725" y="163428"/>
                  <a:pt x="204439" y="189570"/>
                </a:cubicBezTo>
                <a:cubicBezTo>
                  <a:pt x="203200" y="198243"/>
                  <a:pt x="202440" y="206999"/>
                  <a:pt x="200722" y="215590"/>
                </a:cubicBezTo>
                <a:cubicBezTo>
                  <a:pt x="194478" y="246813"/>
                  <a:pt x="197926" y="198021"/>
                  <a:pt x="193288" y="249043"/>
                </a:cubicBezTo>
                <a:cubicBezTo>
                  <a:pt x="192727" y="255213"/>
                  <a:pt x="193288" y="261434"/>
                  <a:pt x="193288" y="26762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Freeform 127"/>
          <p:cNvSpPr/>
          <p:nvPr/>
        </p:nvSpPr>
        <p:spPr>
          <a:xfrm>
            <a:off x="822183" y="4630853"/>
            <a:ext cx="133815" cy="89210"/>
          </a:xfrm>
          <a:custGeom>
            <a:avLst/>
            <a:gdLst>
              <a:gd name="connsiteX0" fmla="*/ 0 w 133815"/>
              <a:gd name="connsiteY0" fmla="*/ 0 h 89210"/>
              <a:gd name="connsiteX1" fmla="*/ 22303 w 133815"/>
              <a:gd name="connsiteY1" fmla="*/ 3717 h 89210"/>
              <a:gd name="connsiteX2" fmla="*/ 37171 w 133815"/>
              <a:gd name="connsiteY2" fmla="*/ 26020 h 89210"/>
              <a:gd name="connsiteX3" fmla="*/ 48322 w 133815"/>
              <a:gd name="connsiteY3" fmla="*/ 33454 h 89210"/>
              <a:gd name="connsiteX4" fmla="*/ 63191 w 133815"/>
              <a:gd name="connsiteY4" fmla="*/ 63191 h 89210"/>
              <a:gd name="connsiteX5" fmla="*/ 70625 w 133815"/>
              <a:gd name="connsiteY5" fmla="*/ 74342 h 89210"/>
              <a:gd name="connsiteX6" fmla="*/ 85493 w 133815"/>
              <a:gd name="connsiteY6" fmla="*/ 78059 h 89210"/>
              <a:gd name="connsiteX7" fmla="*/ 126381 w 133815"/>
              <a:gd name="connsiteY7" fmla="*/ 89210 h 89210"/>
              <a:gd name="connsiteX8" fmla="*/ 133815 w 133815"/>
              <a:gd name="connsiteY8" fmla="*/ 89210 h 8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15" h="89210">
                <a:moveTo>
                  <a:pt x="0" y="0"/>
                </a:moveTo>
                <a:cubicBezTo>
                  <a:pt x="7434" y="1239"/>
                  <a:pt x="16129" y="-605"/>
                  <a:pt x="22303" y="3717"/>
                </a:cubicBezTo>
                <a:cubicBezTo>
                  <a:pt x="29623" y="8841"/>
                  <a:pt x="29737" y="21064"/>
                  <a:pt x="37171" y="26020"/>
                </a:cubicBezTo>
                <a:lnTo>
                  <a:pt x="48322" y="33454"/>
                </a:lnTo>
                <a:cubicBezTo>
                  <a:pt x="61008" y="71513"/>
                  <a:pt x="48361" y="44654"/>
                  <a:pt x="63191" y="63191"/>
                </a:cubicBezTo>
                <a:cubicBezTo>
                  <a:pt x="65982" y="66679"/>
                  <a:pt x="66908" y="71864"/>
                  <a:pt x="70625" y="74342"/>
                </a:cubicBezTo>
                <a:cubicBezTo>
                  <a:pt x="74876" y="77176"/>
                  <a:pt x="80581" y="76656"/>
                  <a:pt x="85493" y="78059"/>
                </a:cubicBezTo>
                <a:cubicBezTo>
                  <a:pt x="98558" y="81792"/>
                  <a:pt x="113128" y="89210"/>
                  <a:pt x="126381" y="89210"/>
                </a:cubicBezTo>
                <a:lnTo>
                  <a:pt x="133815" y="8921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840769" y="4839009"/>
            <a:ext cx="122663" cy="66908"/>
          </a:xfrm>
          <a:custGeom>
            <a:avLst/>
            <a:gdLst>
              <a:gd name="connsiteX0" fmla="*/ 0 w 122663"/>
              <a:gd name="connsiteY0" fmla="*/ 66908 h 66908"/>
              <a:gd name="connsiteX1" fmla="*/ 7434 w 122663"/>
              <a:gd name="connsiteY1" fmla="*/ 48322 h 66908"/>
              <a:gd name="connsiteX2" fmla="*/ 48322 w 122663"/>
              <a:gd name="connsiteY2" fmla="*/ 44605 h 66908"/>
              <a:gd name="connsiteX3" fmla="*/ 74341 w 122663"/>
              <a:gd name="connsiteY3" fmla="*/ 40888 h 66908"/>
              <a:gd name="connsiteX4" fmla="*/ 96644 w 122663"/>
              <a:gd name="connsiteY4" fmla="*/ 22303 h 66908"/>
              <a:gd name="connsiteX5" fmla="*/ 104078 w 122663"/>
              <a:gd name="connsiteY5" fmla="*/ 11152 h 66908"/>
              <a:gd name="connsiteX6" fmla="*/ 115229 w 122663"/>
              <a:gd name="connsiteY6" fmla="*/ 7435 h 66908"/>
              <a:gd name="connsiteX7" fmla="*/ 122663 w 122663"/>
              <a:gd name="connsiteY7" fmla="*/ 0 h 6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663" h="66908">
                <a:moveTo>
                  <a:pt x="0" y="66908"/>
                </a:moveTo>
                <a:cubicBezTo>
                  <a:pt x="2478" y="60713"/>
                  <a:pt x="1376" y="51118"/>
                  <a:pt x="7434" y="48322"/>
                </a:cubicBezTo>
                <a:cubicBezTo>
                  <a:pt x="19860" y="42587"/>
                  <a:pt x="34720" y="46116"/>
                  <a:pt x="48322" y="44605"/>
                </a:cubicBezTo>
                <a:cubicBezTo>
                  <a:pt x="57029" y="43638"/>
                  <a:pt x="65668" y="42127"/>
                  <a:pt x="74341" y="40888"/>
                </a:cubicBezTo>
                <a:cubicBezTo>
                  <a:pt x="85304" y="33579"/>
                  <a:pt x="87701" y="33034"/>
                  <a:pt x="96644" y="22303"/>
                </a:cubicBezTo>
                <a:cubicBezTo>
                  <a:pt x="99504" y="18871"/>
                  <a:pt x="100590" y="13943"/>
                  <a:pt x="104078" y="11152"/>
                </a:cubicBezTo>
                <a:cubicBezTo>
                  <a:pt x="107137" y="8704"/>
                  <a:pt x="111512" y="8674"/>
                  <a:pt x="115229" y="7435"/>
                </a:cubicBezTo>
                <a:lnTo>
                  <a:pt x="122663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Freeform 129"/>
          <p:cNvSpPr/>
          <p:nvPr/>
        </p:nvSpPr>
        <p:spPr>
          <a:xfrm>
            <a:off x="948564" y="4720063"/>
            <a:ext cx="7434" cy="141249"/>
          </a:xfrm>
          <a:custGeom>
            <a:avLst/>
            <a:gdLst>
              <a:gd name="connsiteX0" fmla="*/ 0 w 7434"/>
              <a:gd name="connsiteY0" fmla="*/ 0 h 141249"/>
              <a:gd name="connsiteX1" fmla="*/ 3717 w 7434"/>
              <a:gd name="connsiteY1" fmla="*/ 85493 h 141249"/>
              <a:gd name="connsiteX2" fmla="*/ 7434 w 7434"/>
              <a:gd name="connsiteY2" fmla="*/ 141249 h 14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34" h="141249">
                <a:moveTo>
                  <a:pt x="0" y="0"/>
                </a:moveTo>
                <a:cubicBezTo>
                  <a:pt x="1239" y="28498"/>
                  <a:pt x="2218" y="57008"/>
                  <a:pt x="3717" y="85493"/>
                </a:cubicBezTo>
                <a:cubicBezTo>
                  <a:pt x="4696" y="104094"/>
                  <a:pt x="7434" y="141249"/>
                  <a:pt x="7434" y="14124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Freeform 130"/>
          <p:cNvSpPr/>
          <p:nvPr/>
        </p:nvSpPr>
        <p:spPr>
          <a:xfrm>
            <a:off x="955998" y="4627136"/>
            <a:ext cx="200722" cy="282498"/>
          </a:xfrm>
          <a:custGeom>
            <a:avLst/>
            <a:gdLst>
              <a:gd name="connsiteX0" fmla="*/ 0 w 200722"/>
              <a:gd name="connsiteY0" fmla="*/ 92927 h 282498"/>
              <a:gd name="connsiteX1" fmla="*/ 18585 w 200722"/>
              <a:gd name="connsiteY1" fmla="*/ 74342 h 282498"/>
              <a:gd name="connsiteX2" fmla="*/ 22302 w 200722"/>
              <a:gd name="connsiteY2" fmla="*/ 63190 h 282498"/>
              <a:gd name="connsiteX3" fmla="*/ 40888 w 200722"/>
              <a:gd name="connsiteY3" fmla="*/ 44605 h 282498"/>
              <a:gd name="connsiteX4" fmla="*/ 63190 w 200722"/>
              <a:gd name="connsiteY4" fmla="*/ 40888 h 282498"/>
              <a:gd name="connsiteX5" fmla="*/ 85493 w 200722"/>
              <a:gd name="connsiteY5" fmla="*/ 33454 h 282498"/>
              <a:gd name="connsiteX6" fmla="*/ 96644 w 200722"/>
              <a:gd name="connsiteY6" fmla="*/ 29737 h 282498"/>
              <a:gd name="connsiteX7" fmla="*/ 107795 w 200722"/>
              <a:gd name="connsiteY7" fmla="*/ 18586 h 282498"/>
              <a:gd name="connsiteX8" fmla="*/ 115229 w 200722"/>
              <a:gd name="connsiteY8" fmla="*/ 7434 h 282498"/>
              <a:gd name="connsiteX9" fmla="*/ 126380 w 200722"/>
              <a:gd name="connsiteY9" fmla="*/ 0 h 282498"/>
              <a:gd name="connsiteX10" fmla="*/ 152400 w 200722"/>
              <a:gd name="connsiteY10" fmla="*/ 3717 h 282498"/>
              <a:gd name="connsiteX11" fmla="*/ 156117 w 200722"/>
              <a:gd name="connsiteY11" fmla="*/ 14868 h 282498"/>
              <a:gd name="connsiteX12" fmla="*/ 159834 w 200722"/>
              <a:gd name="connsiteY12" fmla="*/ 29737 h 282498"/>
              <a:gd name="connsiteX13" fmla="*/ 163551 w 200722"/>
              <a:gd name="connsiteY13" fmla="*/ 40888 h 282498"/>
              <a:gd name="connsiteX14" fmla="*/ 167268 w 200722"/>
              <a:gd name="connsiteY14" fmla="*/ 55756 h 282498"/>
              <a:gd name="connsiteX15" fmla="*/ 174702 w 200722"/>
              <a:gd name="connsiteY15" fmla="*/ 78059 h 282498"/>
              <a:gd name="connsiteX16" fmla="*/ 193288 w 200722"/>
              <a:gd name="connsiteY16" fmla="*/ 92927 h 282498"/>
              <a:gd name="connsiteX17" fmla="*/ 200722 w 200722"/>
              <a:gd name="connsiteY17" fmla="*/ 141249 h 282498"/>
              <a:gd name="connsiteX18" fmla="*/ 197005 w 200722"/>
              <a:gd name="connsiteY18" fmla="*/ 163551 h 282498"/>
              <a:gd name="connsiteX19" fmla="*/ 189571 w 200722"/>
              <a:gd name="connsiteY19" fmla="*/ 170986 h 282498"/>
              <a:gd name="connsiteX20" fmla="*/ 185854 w 200722"/>
              <a:gd name="connsiteY20" fmla="*/ 185854 h 282498"/>
              <a:gd name="connsiteX21" fmla="*/ 178419 w 200722"/>
              <a:gd name="connsiteY21" fmla="*/ 211873 h 282498"/>
              <a:gd name="connsiteX22" fmla="*/ 174702 w 200722"/>
              <a:gd name="connsiteY22" fmla="*/ 230459 h 282498"/>
              <a:gd name="connsiteX23" fmla="*/ 167268 w 200722"/>
              <a:gd name="connsiteY23" fmla="*/ 252761 h 282498"/>
              <a:gd name="connsiteX24" fmla="*/ 163551 w 200722"/>
              <a:gd name="connsiteY24" fmla="*/ 267629 h 282498"/>
              <a:gd name="connsiteX25" fmla="*/ 144966 w 200722"/>
              <a:gd name="connsiteY25" fmla="*/ 282498 h 282498"/>
              <a:gd name="connsiteX26" fmla="*/ 118946 w 200722"/>
              <a:gd name="connsiteY26" fmla="*/ 278781 h 282498"/>
              <a:gd name="connsiteX27" fmla="*/ 107795 w 200722"/>
              <a:gd name="connsiteY27" fmla="*/ 271347 h 282498"/>
              <a:gd name="connsiteX28" fmla="*/ 37171 w 200722"/>
              <a:gd name="connsiteY28" fmla="*/ 267629 h 282498"/>
              <a:gd name="connsiteX29" fmla="*/ 22302 w 200722"/>
              <a:gd name="connsiteY29" fmla="*/ 249044 h 282498"/>
              <a:gd name="connsiteX30" fmla="*/ 11151 w 200722"/>
              <a:gd name="connsiteY30" fmla="*/ 237893 h 2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0722" h="282498">
                <a:moveTo>
                  <a:pt x="0" y="92927"/>
                </a:moveTo>
                <a:cubicBezTo>
                  <a:pt x="6195" y="86732"/>
                  <a:pt x="13328" y="81351"/>
                  <a:pt x="18585" y="74342"/>
                </a:cubicBezTo>
                <a:cubicBezTo>
                  <a:pt x="20936" y="71207"/>
                  <a:pt x="20550" y="66695"/>
                  <a:pt x="22302" y="63190"/>
                </a:cubicBezTo>
                <a:cubicBezTo>
                  <a:pt x="26267" y="55261"/>
                  <a:pt x="31968" y="47578"/>
                  <a:pt x="40888" y="44605"/>
                </a:cubicBezTo>
                <a:cubicBezTo>
                  <a:pt x="48038" y="42222"/>
                  <a:pt x="55878" y="42716"/>
                  <a:pt x="63190" y="40888"/>
                </a:cubicBezTo>
                <a:cubicBezTo>
                  <a:pt x="70792" y="38987"/>
                  <a:pt x="78059" y="35932"/>
                  <a:pt x="85493" y="33454"/>
                </a:cubicBezTo>
                <a:lnTo>
                  <a:pt x="96644" y="29737"/>
                </a:lnTo>
                <a:cubicBezTo>
                  <a:pt x="100361" y="26020"/>
                  <a:pt x="104430" y="22624"/>
                  <a:pt x="107795" y="18586"/>
                </a:cubicBezTo>
                <a:cubicBezTo>
                  <a:pt x="110655" y="15154"/>
                  <a:pt x="112070" y="10593"/>
                  <a:pt x="115229" y="7434"/>
                </a:cubicBezTo>
                <a:cubicBezTo>
                  <a:pt x="118388" y="4275"/>
                  <a:pt x="122663" y="2478"/>
                  <a:pt x="126380" y="0"/>
                </a:cubicBezTo>
                <a:cubicBezTo>
                  <a:pt x="135053" y="1239"/>
                  <a:pt x="144564" y="-201"/>
                  <a:pt x="152400" y="3717"/>
                </a:cubicBezTo>
                <a:cubicBezTo>
                  <a:pt x="155904" y="5469"/>
                  <a:pt x="155041" y="11101"/>
                  <a:pt x="156117" y="14868"/>
                </a:cubicBezTo>
                <a:cubicBezTo>
                  <a:pt x="157520" y="19780"/>
                  <a:pt x="158431" y="24825"/>
                  <a:pt x="159834" y="29737"/>
                </a:cubicBezTo>
                <a:cubicBezTo>
                  <a:pt x="160910" y="33504"/>
                  <a:pt x="162475" y="37121"/>
                  <a:pt x="163551" y="40888"/>
                </a:cubicBezTo>
                <a:cubicBezTo>
                  <a:pt x="164954" y="45800"/>
                  <a:pt x="165800" y="50863"/>
                  <a:pt x="167268" y="55756"/>
                </a:cubicBezTo>
                <a:cubicBezTo>
                  <a:pt x="169520" y="63262"/>
                  <a:pt x="169160" y="72518"/>
                  <a:pt x="174702" y="78059"/>
                </a:cubicBezTo>
                <a:cubicBezTo>
                  <a:pt x="185296" y="88652"/>
                  <a:pt x="179221" y="83549"/>
                  <a:pt x="193288" y="92927"/>
                </a:cubicBezTo>
                <a:cubicBezTo>
                  <a:pt x="199650" y="112014"/>
                  <a:pt x="200722" y="112500"/>
                  <a:pt x="200722" y="141249"/>
                </a:cubicBezTo>
                <a:cubicBezTo>
                  <a:pt x="200722" y="148786"/>
                  <a:pt x="199651" y="156494"/>
                  <a:pt x="197005" y="163551"/>
                </a:cubicBezTo>
                <a:cubicBezTo>
                  <a:pt x="195774" y="166833"/>
                  <a:pt x="192049" y="168508"/>
                  <a:pt x="189571" y="170986"/>
                </a:cubicBezTo>
                <a:cubicBezTo>
                  <a:pt x="188332" y="175942"/>
                  <a:pt x="187257" y="180942"/>
                  <a:pt x="185854" y="185854"/>
                </a:cubicBezTo>
                <a:cubicBezTo>
                  <a:pt x="179647" y="207577"/>
                  <a:pt x="184227" y="185738"/>
                  <a:pt x="178419" y="211873"/>
                </a:cubicBezTo>
                <a:cubicBezTo>
                  <a:pt x="177048" y="218041"/>
                  <a:pt x="176364" y="224364"/>
                  <a:pt x="174702" y="230459"/>
                </a:cubicBezTo>
                <a:cubicBezTo>
                  <a:pt x="172640" y="238019"/>
                  <a:pt x="169169" y="245159"/>
                  <a:pt x="167268" y="252761"/>
                </a:cubicBezTo>
                <a:cubicBezTo>
                  <a:pt x="166029" y="257717"/>
                  <a:pt x="165836" y="263060"/>
                  <a:pt x="163551" y="267629"/>
                </a:cubicBezTo>
                <a:cubicBezTo>
                  <a:pt x="160902" y="272927"/>
                  <a:pt x="148908" y="279870"/>
                  <a:pt x="144966" y="282498"/>
                </a:cubicBezTo>
                <a:cubicBezTo>
                  <a:pt x="136293" y="281259"/>
                  <a:pt x="127338" y="281299"/>
                  <a:pt x="118946" y="278781"/>
                </a:cubicBezTo>
                <a:cubicBezTo>
                  <a:pt x="114667" y="277497"/>
                  <a:pt x="112221" y="271951"/>
                  <a:pt x="107795" y="271347"/>
                </a:cubicBezTo>
                <a:cubicBezTo>
                  <a:pt x="84437" y="268162"/>
                  <a:pt x="60712" y="268868"/>
                  <a:pt x="37171" y="267629"/>
                </a:cubicBezTo>
                <a:cubicBezTo>
                  <a:pt x="31649" y="259346"/>
                  <a:pt x="29871" y="255099"/>
                  <a:pt x="22302" y="249044"/>
                </a:cubicBezTo>
                <a:cubicBezTo>
                  <a:pt x="10120" y="239299"/>
                  <a:pt x="11151" y="246528"/>
                  <a:pt x="11151" y="2378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1153003" y="4801839"/>
            <a:ext cx="111512" cy="14868"/>
          </a:xfrm>
          <a:custGeom>
            <a:avLst/>
            <a:gdLst>
              <a:gd name="connsiteX0" fmla="*/ 0 w 111512"/>
              <a:gd name="connsiteY0" fmla="*/ 0 h 14868"/>
              <a:gd name="connsiteX1" fmla="*/ 18585 w 111512"/>
              <a:gd name="connsiteY1" fmla="*/ 3717 h 14868"/>
              <a:gd name="connsiteX2" fmla="*/ 29736 w 111512"/>
              <a:gd name="connsiteY2" fmla="*/ 7434 h 14868"/>
              <a:gd name="connsiteX3" fmla="*/ 111512 w 111512"/>
              <a:gd name="connsiteY3" fmla="*/ 14868 h 1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12" h="14868">
                <a:moveTo>
                  <a:pt x="0" y="0"/>
                </a:moveTo>
                <a:cubicBezTo>
                  <a:pt x="6195" y="1239"/>
                  <a:pt x="12456" y="2185"/>
                  <a:pt x="18585" y="3717"/>
                </a:cubicBezTo>
                <a:cubicBezTo>
                  <a:pt x="22386" y="4667"/>
                  <a:pt x="25831" y="7109"/>
                  <a:pt x="29736" y="7434"/>
                </a:cubicBezTo>
                <a:cubicBezTo>
                  <a:pt x="112655" y="14344"/>
                  <a:pt x="89166" y="-7478"/>
                  <a:pt x="111512" y="1486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Freeform 132"/>
          <p:cNvSpPr/>
          <p:nvPr/>
        </p:nvSpPr>
        <p:spPr>
          <a:xfrm>
            <a:off x="1112115" y="4545361"/>
            <a:ext cx="59995" cy="85492"/>
          </a:xfrm>
          <a:custGeom>
            <a:avLst/>
            <a:gdLst>
              <a:gd name="connsiteX0" fmla="*/ 0 w 59995"/>
              <a:gd name="connsiteY0" fmla="*/ 85492 h 85492"/>
              <a:gd name="connsiteX1" fmla="*/ 7434 w 59995"/>
              <a:gd name="connsiteY1" fmla="*/ 52039 h 85492"/>
              <a:gd name="connsiteX2" fmla="*/ 14868 w 59995"/>
              <a:gd name="connsiteY2" fmla="*/ 44604 h 85492"/>
              <a:gd name="connsiteX3" fmla="*/ 29737 w 59995"/>
              <a:gd name="connsiteY3" fmla="*/ 40887 h 85492"/>
              <a:gd name="connsiteX4" fmla="*/ 40888 w 59995"/>
              <a:gd name="connsiteY4" fmla="*/ 37170 h 85492"/>
              <a:gd name="connsiteX5" fmla="*/ 59473 w 59995"/>
              <a:gd name="connsiteY5" fmla="*/ 11151 h 85492"/>
              <a:gd name="connsiteX6" fmla="*/ 59473 w 59995"/>
              <a:gd name="connsiteY6" fmla="*/ 0 h 85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95" h="85492">
                <a:moveTo>
                  <a:pt x="0" y="85492"/>
                </a:moveTo>
                <a:cubicBezTo>
                  <a:pt x="751" y="80987"/>
                  <a:pt x="3211" y="59078"/>
                  <a:pt x="7434" y="52039"/>
                </a:cubicBezTo>
                <a:cubicBezTo>
                  <a:pt x="9237" y="49034"/>
                  <a:pt x="11733" y="46171"/>
                  <a:pt x="14868" y="44604"/>
                </a:cubicBezTo>
                <a:cubicBezTo>
                  <a:pt x="19437" y="42319"/>
                  <a:pt x="24825" y="42290"/>
                  <a:pt x="29737" y="40887"/>
                </a:cubicBezTo>
                <a:cubicBezTo>
                  <a:pt x="33504" y="39811"/>
                  <a:pt x="37171" y="38409"/>
                  <a:pt x="40888" y="37170"/>
                </a:cubicBezTo>
                <a:cubicBezTo>
                  <a:pt x="41152" y="36818"/>
                  <a:pt x="58386" y="14412"/>
                  <a:pt x="59473" y="11151"/>
                </a:cubicBezTo>
                <a:cubicBezTo>
                  <a:pt x="60648" y="7625"/>
                  <a:pt x="59473" y="3717"/>
                  <a:pt x="59473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8247019" y="4532222"/>
            <a:ext cx="265568" cy="130162"/>
          </a:xfrm>
          <a:custGeom>
            <a:avLst/>
            <a:gdLst>
              <a:gd name="connsiteX0" fmla="*/ 0 w 265568"/>
              <a:gd name="connsiteY0" fmla="*/ 0 h 130162"/>
              <a:gd name="connsiteX1" fmla="*/ 3017 w 265568"/>
              <a:gd name="connsiteY1" fmla="*/ 15089 h 130162"/>
              <a:gd name="connsiteX2" fmla="*/ 9053 w 265568"/>
              <a:gd name="connsiteY2" fmla="*/ 24143 h 130162"/>
              <a:gd name="connsiteX3" fmla="*/ 24142 w 265568"/>
              <a:gd name="connsiteY3" fmla="*/ 51303 h 130162"/>
              <a:gd name="connsiteX4" fmla="*/ 33196 w 265568"/>
              <a:gd name="connsiteY4" fmla="*/ 72428 h 130162"/>
              <a:gd name="connsiteX5" fmla="*/ 42249 w 265568"/>
              <a:gd name="connsiteY5" fmla="*/ 78463 h 130162"/>
              <a:gd name="connsiteX6" fmla="*/ 129766 w 265568"/>
              <a:gd name="connsiteY6" fmla="*/ 81481 h 130162"/>
              <a:gd name="connsiteX7" fmla="*/ 141837 w 265568"/>
              <a:gd name="connsiteY7" fmla="*/ 84499 h 130162"/>
              <a:gd name="connsiteX8" fmla="*/ 153908 w 265568"/>
              <a:gd name="connsiteY8" fmla="*/ 102606 h 130162"/>
              <a:gd name="connsiteX9" fmla="*/ 162962 w 265568"/>
              <a:gd name="connsiteY9" fmla="*/ 120713 h 130162"/>
              <a:gd name="connsiteX10" fmla="*/ 172015 w 265568"/>
              <a:gd name="connsiteY10" fmla="*/ 123731 h 130162"/>
              <a:gd name="connsiteX11" fmla="*/ 184087 w 265568"/>
              <a:gd name="connsiteY11" fmla="*/ 126749 h 130162"/>
              <a:gd name="connsiteX12" fmla="*/ 193140 w 265568"/>
              <a:gd name="connsiteY12" fmla="*/ 129766 h 130162"/>
              <a:gd name="connsiteX13" fmla="*/ 265568 w 265568"/>
              <a:gd name="connsiteY13" fmla="*/ 129766 h 13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568" h="130162">
                <a:moveTo>
                  <a:pt x="0" y="0"/>
                </a:moveTo>
                <a:cubicBezTo>
                  <a:pt x="1006" y="5030"/>
                  <a:pt x="1216" y="10286"/>
                  <a:pt x="3017" y="15089"/>
                </a:cubicBezTo>
                <a:cubicBezTo>
                  <a:pt x="4291" y="18485"/>
                  <a:pt x="7131" y="21067"/>
                  <a:pt x="9053" y="24143"/>
                </a:cubicBezTo>
                <a:cubicBezTo>
                  <a:pt x="12658" y="29910"/>
                  <a:pt x="21438" y="44093"/>
                  <a:pt x="24142" y="51303"/>
                </a:cubicBezTo>
                <a:cubicBezTo>
                  <a:pt x="28297" y="62384"/>
                  <a:pt x="24634" y="63866"/>
                  <a:pt x="33196" y="72428"/>
                </a:cubicBezTo>
                <a:cubicBezTo>
                  <a:pt x="35760" y="74992"/>
                  <a:pt x="38638" y="78124"/>
                  <a:pt x="42249" y="78463"/>
                </a:cubicBezTo>
                <a:cubicBezTo>
                  <a:pt x="71311" y="81187"/>
                  <a:pt x="100594" y="80475"/>
                  <a:pt x="129766" y="81481"/>
                </a:cubicBezTo>
                <a:cubicBezTo>
                  <a:pt x="133790" y="82487"/>
                  <a:pt x="138716" y="81768"/>
                  <a:pt x="141837" y="84499"/>
                </a:cubicBezTo>
                <a:cubicBezTo>
                  <a:pt x="147296" y="89276"/>
                  <a:pt x="151614" y="95724"/>
                  <a:pt x="153908" y="102606"/>
                </a:cubicBezTo>
                <a:cubicBezTo>
                  <a:pt x="155896" y="108570"/>
                  <a:pt x="157644" y="116458"/>
                  <a:pt x="162962" y="120713"/>
                </a:cubicBezTo>
                <a:cubicBezTo>
                  <a:pt x="165446" y="122700"/>
                  <a:pt x="168956" y="122857"/>
                  <a:pt x="172015" y="123731"/>
                </a:cubicBezTo>
                <a:cubicBezTo>
                  <a:pt x="176003" y="124871"/>
                  <a:pt x="180099" y="125610"/>
                  <a:pt x="184087" y="126749"/>
                </a:cubicBezTo>
                <a:cubicBezTo>
                  <a:pt x="187145" y="127623"/>
                  <a:pt x="189961" y="129648"/>
                  <a:pt x="193140" y="129766"/>
                </a:cubicBezTo>
                <a:cubicBezTo>
                  <a:pt x="217266" y="130659"/>
                  <a:pt x="241425" y="129766"/>
                  <a:pt x="265568" y="12976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5" name="Freeform 134"/>
          <p:cNvSpPr/>
          <p:nvPr/>
        </p:nvSpPr>
        <p:spPr>
          <a:xfrm>
            <a:off x="8253054" y="4830986"/>
            <a:ext cx="253497" cy="226337"/>
          </a:xfrm>
          <a:custGeom>
            <a:avLst/>
            <a:gdLst>
              <a:gd name="connsiteX0" fmla="*/ 253497 w 253497"/>
              <a:gd name="connsiteY0" fmla="*/ 0 h 226337"/>
              <a:gd name="connsiteX1" fmla="*/ 235390 w 253497"/>
              <a:gd name="connsiteY1" fmla="*/ 3018 h 226337"/>
              <a:gd name="connsiteX2" fmla="*/ 220301 w 253497"/>
              <a:gd name="connsiteY2" fmla="*/ 12072 h 226337"/>
              <a:gd name="connsiteX3" fmla="*/ 199176 w 253497"/>
              <a:gd name="connsiteY3" fmla="*/ 30179 h 226337"/>
              <a:gd name="connsiteX4" fmla="*/ 187105 w 253497"/>
              <a:gd name="connsiteY4" fmla="*/ 48286 h 226337"/>
              <a:gd name="connsiteX5" fmla="*/ 175034 w 253497"/>
              <a:gd name="connsiteY5" fmla="*/ 54321 h 226337"/>
              <a:gd name="connsiteX6" fmla="*/ 144856 w 253497"/>
              <a:gd name="connsiteY6" fmla="*/ 81482 h 226337"/>
              <a:gd name="connsiteX7" fmla="*/ 126749 w 253497"/>
              <a:gd name="connsiteY7" fmla="*/ 90535 h 226337"/>
              <a:gd name="connsiteX8" fmla="*/ 99588 w 253497"/>
              <a:gd name="connsiteY8" fmla="*/ 99588 h 226337"/>
              <a:gd name="connsiteX9" fmla="*/ 87517 w 253497"/>
              <a:gd name="connsiteY9" fmla="*/ 102606 h 226337"/>
              <a:gd name="connsiteX10" fmla="*/ 72428 w 253497"/>
              <a:gd name="connsiteY10" fmla="*/ 105624 h 226337"/>
              <a:gd name="connsiteX11" fmla="*/ 63374 w 253497"/>
              <a:gd name="connsiteY11" fmla="*/ 108642 h 226337"/>
              <a:gd name="connsiteX12" fmla="*/ 30178 w 253497"/>
              <a:gd name="connsiteY12" fmla="*/ 117695 h 226337"/>
              <a:gd name="connsiteX13" fmla="*/ 21125 w 253497"/>
              <a:gd name="connsiteY13" fmla="*/ 123731 h 226337"/>
              <a:gd name="connsiteX14" fmla="*/ 12072 w 253497"/>
              <a:gd name="connsiteY14" fmla="*/ 153909 h 226337"/>
              <a:gd name="connsiteX15" fmla="*/ 0 w 253497"/>
              <a:gd name="connsiteY15" fmla="*/ 172016 h 226337"/>
              <a:gd name="connsiteX16" fmla="*/ 3018 w 253497"/>
              <a:gd name="connsiteY16" fmla="*/ 202194 h 226337"/>
              <a:gd name="connsiteX17" fmla="*/ 9054 w 253497"/>
              <a:gd name="connsiteY17" fmla="*/ 226337 h 2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497" h="226337">
                <a:moveTo>
                  <a:pt x="253497" y="0"/>
                </a:moveTo>
                <a:cubicBezTo>
                  <a:pt x="247461" y="1006"/>
                  <a:pt x="241140" y="927"/>
                  <a:pt x="235390" y="3018"/>
                </a:cubicBezTo>
                <a:cubicBezTo>
                  <a:pt x="229878" y="5023"/>
                  <a:pt x="225181" y="8818"/>
                  <a:pt x="220301" y="12072"/>
                </a:cubicBezTo>
                <a:cubicBezTo>
                  <a:pt x="213758" y="16434"/>
                  <a:pt x="204198" y="23723"/>
                  <a:pt x="199176" y="30179"/>
                </a:cubicBezTo>
                <a:cubicBezTo>
                  <a:pt x="194723" y="35905"/>
                  <a:pt x="193593" y="45042"/>
                  <a:pt x="187105" y="48286"/>
                </a:cubicBezTo>
                <a:cubicBezTo>
                  <a:pt x="183081" y="50298"/>
                  <a:pt x="178719" y="51741"/>
                  <a:pt x="175034" y="54321"/>
                </a:cubicBezTo>
                <a:cubicBezTo>
                  <a:pt x="149493" y="72199"/>
                  <a:pt x="164700" y="64473"/>
                  <a:pt x="144856" y="81482"/>
                </a:cubicBezTo>
                <a:cubicBezTo>
                  <a:pt x="135193" y="89764"/>
                  <a:pt x="137455" y="85946"/>
                  <a:pt x="126749" y="90535"/>
                </a:cubicBezTo>
                <a:cubicBezTo>
                  <a:pt x="102481" y="100936"/>
                  <a:pt x="127763" y="93327"/>
                  <a:pt x="99588" y="99588"/>
                </a:cubicBezTo>
                <a:cubicBezTo>
                  <a:pt x="95539" y="100488"/>
                  <a:pt x="91566" y="101706"/>
                  <a:pt x="87517" y="102606"/>
                </a:cubicBezTo>
                <a:cubicBezTo>
                  <a:pt x="82510" y="103719"/>
                  <a:pt x="77404" y="104380"/>
                  <a:pt x="72428" y="105624"/>
                </a:cubicBezTo>
                <a:cubicBezTo>
                  <a:pt x="69342" y="106396"/>
                  <a:pt x="66443" y="107805"/>
                  <a:pt x="63374" y="108642"/>
                </a:cubicBezTo>
                <a:cubicBezTo>
                  <a:pt x="25916" y="118858"/>
                  <a:pt x="51025" y="110748"/>
                  <a:pt x="30178" y="117695"/>
                </a:cubicBezTo>
                <a:cubicBezTo>
                  <a:pt x="27160" y="119707"/>
                  <a:pt x="23047" y="120655"/>
                  <a:pt x="21125" y="123731"/>
                </a:cubicBezTo>
                <a:cubicBezTo>
                  <a:pt x="4499" y="150333"/>
                  <a:pt x="22680" y="132693"/>
                  <a:pt x="12072" y="153909"/>
                </a:cubicBezTo>
                <a:cubicBezTo>
                  <a:pt x="8828" y="160397"/>
                  <a:pt x="0" y="172016"/>
                  <a:pt x="0" y="172016"/>
                </a:cubicBezTo>
                <a:cubicBezTo>
                  <a:pt x="1006" y="182075"/>
                  <a:pt x="1155" y="192258"/>
                  <a:pt x="3018" y="202194"/>
                </a:cubicBezTo>
                <a:cubicBezTo>
                  <a:pt x="9690" y="237777"/>
                  <a:pt x="9054" y="209016"/>
                  <a:pt x="9054" y="22633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6" name="Freeform 135"/>
          <p:cNvSpPr/>
          <p:nvPr/>
        </p:nvSpPr>
        <p:spPr>
          <a:xfrm>
            <a:off x="8289268" y="4646899"/>
            <a:ext cx="126749" cy="238416"/>
          </a:xfrm>
          <a:custGeom>
            <a:avLst/>
            <a:gdLst>
              <a:gd name="connsiteX0" fmla="*/ 123731 w 126749"/>
              <a:gd name="connsiteY0" fmla="*/ 0 h 238416"/>
              <a:gd name="connsiteX1" fmla="*/ 117695 w 126749"/>
              <a:gd name="connsiteY1" fmla="*/ 15089 h 238416"/>
              <a:gd name="connsiteX2" fmla="*/ 108642 w 126749"/>
              <a:gd name="connsiteY2" fmla="*/ 21125 h 238416"/>
              <a:gd name="connsiteX3" fmla="*/ 87517 w 126749"/>
              <a:gd name="connsiteY3" fmla="*/ 30178 h 238416"/>
              <a:gd name="connsiteX4" fmla="*/ 51303 w 126749"/>
              <a:gd name="connsiteY4" fmla="*/ 36214 h 238416"/>
              <a:gd name="connsiteX5" fmla="*/ 27160 w 126749"/>
              <a:gd name="connsiteY5" fmla="*/ 51303 h 238416"/>
              <a:gd name="connsiteX6" fmla="*/ 24143 w 126749"/>
              <a:gd name="connsiteY6" fmla="*/ 60357 h 238416"/>
              <a:gd name="connsiteX7" fmla="*/ 15089 w 126749"/>
              <a:gd name="connsiteY7" fmla="*/ 63375 h 238416"/>
              <a:gd name="connsiteX8" fmla="*/ 0 w 126749"/>
              <a:gd name="connsiteY8" fmla="*/ 66392 h 238416"/>
              <a:gd name="connsiteX9" fmla="*/ 3018 w 126749"/>
              <a:gd name="connsiteY9" fmla="*/ 78464 h 238416"/>
              <a:gd name="connsiteX10" fmla="*/ 6036 w 126749"/>
              <a:gd name="connsiteY10" fmla="*/ 87517 h 238416"/>
              <a:gd name="connsiteX11" fmla="*/ 12071 w 126749"/>
              <a:gd name="connsiteY11" fmla="*/ 123731 h 238416"/>
              <a:gd name="connsiteX12" fmla="*/ 12071 w 126749"/>
              <a:gd name="connsiteY12" fmla="*/ 168998 h 238416"/>
              <a:gd name="connsiteX13" fmla="*/ 21125 w 126749"/>
              <a:gd name="connsiteY13" fmla="*/ 175034 h 238416"/>
              <a:gd name="connsiteX14" fmla="*/ 45267 w 126749"/>
              <a:gd name="connsiteY14" fmla="*/ 199176 h 238416"/>
              <a:gd name="connsiteX15" fmla="*/ 54321 w 126749"/>
              <a:gd name="connsiteY15" fmla="*/ 205212 h 238416"/>
              <a:gd name="connsiteX16" fmla="*/ 63374 w 126749"/>
              <a:gd name="connsiteY16" fmla="*/ 211248 h 238416"/>
              <a:gd name="connsiteX17" fmla="*/ 87517 w 126749"/>
              <a:gd name="connsiteY17" fmla="*/ 211248 h 238416"/>
              <a:gd name="connsiteX18" fmla="*/ 93553 w 126749"/>
              <a:gd name="connsiteY18" fmla="*/ 220301 h 238416"/>
              <a:gd name="connsiteX19" fmla="*/ 96570 w 126749"/>
              <a:gd name="connsiteY19" fmla="*/ 229355 h 238416"/>
              <a:gd name="connsiteX20" fmla="*/ 114677 w 126749"/>
              <a:gd name="connsiteY20" fmla="*/ 235390 h 238416"/>
              <a:gd name="connsiteX21" fmla="*/ 126749 w 126749"/>
              <a:gd name="connsiteY21" fmla="*/ 238408 h 23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6749" h="238416">
                <a:moveTo>
                  <a:pt x="123731" y="0"/>
                </a:moveTo>
                <a:cubicBezTo>
                  <a:pt x="121719" y="5030"/>
                  <a:pt x="120844" y="10681"/>
                  <a:pt x="117695" y="15089"/>
                </a:cubicBezTo>
                <a:cubicBezTo>
                  <a:pt x="115587" y="18040"/>
                  <a:pt x="111791" y="19325"/>
                  <a:pt x="108642" y="21125"/>
                </a:cubicBezTo>
                <a:cubicBezTo>
                  <a:pt x="101922" y="24965"/>
                  <a:pt x="95043" y="28297"/>
                  <a:pt x="87517" y="30178"/>
                </a:cubicBezTo>
                <a:cubicBezTo>
                  <a:pt x="75745" y="33121"/>
                  <a:pt x="63233" y="34510"/>
                  <a:pt x="51303" y="36214"/>
                </a:cubicBezTo>
                <a:cubicBezTo>
                  <a:pt x="29755" y="43397"/>
                  <a:pt x="36725" y="36957"/>
                  <a:pt x="27160" y="51303"/>
                </a:cubicBezTo>
                <a:cubicBezTo>
                  <a:pt x="26154" y="54321"/>
                  <a:pt x="26392" y="58107"/>
                  <a:pt x="24143" y="60357"/>
                </a:cubicBezTo>
                <a:cubicBezTo>
                  <a:pt x="21894" y="62607"/>
                  <a:pt x="18175" y="62604"/>
                  <a:pt x="15089" y="63375"/>
                </a:cubicBezTo>
                <a:cubicBezTo>
                  <a:pt x="10113" y="64619"/>
                  <a:pt x="5030" y="65386"/>
                  <a:pt x="0" y="66392"/>
                </a:cubicBezTo>
                <a:cubicBezTo>
                  <a:pt x="1006" y="70416"/>
                  <a:pt x="1878" y="74476"/>
                  <a:pt x="3018" y="78464"/>
                </a:cubicBezTo>
                <a:cubicBezTo>
                  <a:pt x="3892" y="81523"/>
                  <a:pt x="5513" y="84379"/>
                  <a:pt x="6036" y="87517"/>
                </a:cubicBezTo>
                <a:cubicBezTo>
                  <a:pt x="12776" y="127954"/>
                  <a:pt x="4997" y="102502"/>
                  <a:pt x="12071" y="123731"/>
                </a:cubicBezTo>
                <a:cubicBezTo>
                  <a:pt x="11739" y="127383"/>
                  <a:pt x="5217" y="158717"/>
                  <a:pt x="12071" y="168998"/>
                </a:cubicBezTo>
                <a:cubicBezTo>
                  <a:pt x="14083" y="172016"/>
                  <a:pt x="18107" y="173022"/>
                  <a:pt x="21125" y="175034"/>
                </a:cubicBezTo>
                <a:cubicBezTo>
                  <a:pt x="30404" y="193593"/>
                  <a:pt x="23417" y="184610"/>
                  <a:pt x="45267" y="199176"/>
                </a:cubicBezTo>
                <a:lnTo>
                  <a:pt x="54321" y="205212"/>
                </a:lnTo>
                <a:lnTo>
                  <a:pt x="63374" y="211248"/>
                </a:lnTo>
                <a:cubicBezTo>
                  <a:pt x="72658" y="208153"/>
                  <a:pt x="76783" y="205115"/>
                  <a:pt x="87517" y="211248"/>
                </a:cubicBezTo>
                <a:cubicBezTo>
                  <a:pt x="90666" y="213047"/>
                  <a:pt x="91541" y="217283"/>
                  <a:pt x="93553" y="220301"/>
                </a:cubicBezTo>
                <a:cubicBezTo>
                  <a:pt x="94559" y="223319"/>
                  <a:pt x="93981" y="227506"/>
                  <a:pt x="96570" y="229355"/>
                </a:cubicBezTo>
                <a:cubicBezTo>
                  <a:pt x="101747" y="233053"/>
                  <a:pt x="108641" y="233378"/>
                  <a:pt x="114677" y="235390"/>
                </a:cubicBezTo>
                <a:cubicBezTo>
                  <a:pt x="124686" y="238726"/>
                  <a:pt x="120550" y="238408"/>
                  <a:pt x="126749" y="2384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8093110" y="4677066"/>
            <a:ext cx="196158" cy="42261"/>
          </a:xfrm>
          <a:custGeom>
            <a:avLst/>
            <a:gdLst>
              <a:gd name="connsiteX0" fmla="*/ 196158 w 196158"/>
              <a:gd name="connsiteY0" fmla="*/ 42261 h 42261"/>
              <a:gd name="connsiteX1" fmla="*/ 147873 w 196158"/>
              <a:gd name="connsiteY1" fmla="*/ 39243 h 42261"/>
              <a:gd name="connsiteX2" fmla="*/ 141837 w 196158"/>
              <a:gd name="connsiteY2" fmla="*/ 30190 h 42261"/>
              <a:gd name="connsiteX3" fmla="*/ 114677 w 196158"/>
              <a:gd name="connsiteY3" fmla="*/ 18118 h 42261"/>
              <a:gd name="connsiteX4" fmla="*/ 96570 w 196158"/>
              <a:gd name="connsiteY4" fmla="*/ 9065 h 42261"/>
              <a:gd name="connsiteX5" fmla="*/ 12071 w 196158"/>
              <a:gd name="connsiteY5" fmla="*/ 6047 h 42261"/>
              <a:gd name="connsiteX6" fmla="*/ 0 w 196158"/>
              <a:gd name="connsiteY6" fmla="*/ 11 h 4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158" h="42261">
                <a:moveTo>
                  <a:pt x="196158" y="42261"/>
                </a:moveTo>
                <a:cubicBezTo>
                  <a:pt x="180063" y="41255"/>
                  <a:pt x="163615" y="42741"/>
                  <a:pt x="147873" y="39243"/>
                </a:cubicBezTo>
                <a:cubicBezTo>
                  <a:pt x="144332" y="38456"/>
                  <a:pt x="144402" y="32755"/>
                  <a:pt x="141837" y="30190"/>
                </a:cubicBezTo>
                <a:cubicBezTo>
                  <a:pt x="129554" y="17907"/>
                  <a:pt x="132605" y="30068"/>
                  <a:pt x="114677" y="18118"/>
                </a:cubicBezTo>
                <a:cubicBezTo>
                  <a:pt x="109338" y="14559"/>
                  <a:pt x="103484" y="9511"/>
                  <a:pt x="96570" y="9065"/>
                </a:cubicBezTo>
                <a:cubicBezTo>
                  <a:pt x="68444" y="7250"/>
                  <a:pt x="40237" y="7053"/>
                  <a:pt x="12071" y="6047"/>
                </a:cubicBezTo>
                <a:cubicBezTo>
                  <a:pt x="2180" y="-547"/>
                  <a:pt x="6644" y="11"/>
                  <a:pt x="0" y="1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8" name="Freeform 137"/>
          <p:cNvSpPr/>
          <p:nvPr/>
        </p:nvSpPr>
        <p:spPr>
          <a:xfrm>
            <a:off x="8078021" y="4818915"/>
            <a:ext cx="214265" cy="127079"/>
          </a:xfrm>
          <a:custGeom>
            <a:avLst/>
            <a:gdLst>
              <a:gd name="connsiteX0" fmla="*/ 214265 w 214265"/>
              <a:gd name="connsiteY0" fmla="*/ 0 h 127079"/>
              <a:gd name="connsiteX1" fmla="*/ 199176 w 214265"/>
              <a:gd name="connsiteY1" fmla="*/ 6036 h 127079"/>
              <a:gd name="connsiteX2" fmla="*/ 190122 w 214265"/>
              <a:gd name="connsiteY2" fmla="*/ 9054 h 127079"/>
              <a:gd name="connsiteX3" fmla="*/ 181069 w 214265"/>
              <a:gd name="connsiteY3" fmla="*/ 15089 h 127079"/>
              <a:gd name="connsiteX4" fmla="*/ 162962 w 214265"/>
              <a:gd name="connsiteY4" fmla="*/ 42250 h 127079"/>
              <a:gd name="connsiteX5" fmla="*/ 156926 w 214265"/>
              <a:gd name="connsiteY5" fmla="*/ 51303 h 127079"/>
              <a:gd name="connsiteX6" fmla="*/ 138819 w 214265"/>
              <a:gd name="connsiteY6" fmla="*/ 63374 h 127079"/>
              <a:gd name="connsiteX7" fmla="*/ 123730 w 214265"/>
              <a:gd name="connsiteY7" fmla="*/ 78463 h 127079"/>
              <a:gd name="connsiteX8" fmla="*/ 114677 w 214265"/>
              <a:gd name="connsiteY8" fmla="*/ 96570 h 127079"/>
              <a:gd name="connsiteX9" fmla="*/ 96570 w 214265"/>
              <a:gd name="connsiteY9" fmla="*/ 108642 h 127079"/>
              <a:gd name="connsiteX10" fmla="*/ 87516 w 214265"/>
              <a:gd name="connsiteY10" fmla="*/ 114677 h 127079"/>
              <a:gd name="connsiteX11" fmla="*/ 78463 w 214265"/>
              <a:gd name="connsiteY11" fmla="*/ 117695 h 127079"/>
              <a:gd name="connsiteX12" fmla="*/ 51303 w 214265"/>
              <a:gd name="connsiteY12" fmla="*/ 126749 h 127079"/>
              <a:gd name="connsiteX13" fmla="*/ 0 w 214265"/>
              <a:gd name="connsiteY13" fmla="*/ 126749 h 12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4265" h="127079">
                <a:moveTo>
                  <a:pt x="214265" y="0"/>
                </a:moveTo>
                <a:cubicBezTo>
                  <a:pt x="209235" y="2012"/>
                  <a:pt x="204248" y="4134"/>
                  <a:pt x="199176" y="6036"/>
                </a:cubicBezTo>
                <a:cubicBezTo>
                  <a:pt x="196197" y="7153"/>
                  <a:pt x="192967" y="7631"/>
                  <a:pt x="190122" y="9054"/>
                </a:cubicBezTo>
                <a:cubicBezTo>
                  <a:pt x="186878" y="10676"/>
                  <a:pt x="184087" y="13077"/>
                  <a:pt x="181069" y="15089"/>
                </a:cubicBezTo>
                <a:lnTo>
                  <a:pt x="162962" y="42250"/>
                </a:lnTo>
                <a:cubicBezTo>
                  <a:pt x="160950" y="45268"/>
                  <a:pt x="159944" y="49291"/>
                  <a:pt x="156926" y="51303"/>
                </a:cubicBezTo>
                <a:lnTo>
                  <a:pt x="138819" y="63374"/>
                </a:lnTo>
                <a:cubicBezTo>
                  <a:pt x="122726" y="87518"/>
                  <a:pt x="143849" y="58344"/>
                  <a:pt x="123730" y="78463"/>
                </a:cubicBezTo>
                <a:cubicBezTo>
                  <a:pt x="109488" y="92705"/>
                  <a:pt x="124493" y="81847"/>
                  <a:pt x="114677" y="96570"/>
                </a:cubicBezTo>
                <a:cubicBezTo>
                  <a:pt x="106096" y="109441"/>
                  <a:pt x="107643" y="103106"/>
                  <a:pt x="96570" y="108642"/>
                </a:cubicBezTo>
                <a:cubicBezTo>
                  <a:pt x="93326" y="110264"/>
                  <a:pt x="90760" y="113055"/>
                  <a:pt x="87516" y="114677"/>
                </a:cubicBezTo>
                <a:cubicBezTo>
                  <a:pt x="84671" y="116099"/>
                  <a:pt x="81308" y="116272"/>
                  <a:pt x="78463" y="117695"/>
                </a:cubicBezTo>
                <a:cubicBezTo>
                  <a:pt x="62624" y="125615"/>
                  <a:pt x="75844" y="125682"/>
                  <a:pt x="51303" y="126749"/>
                </a:cubicBezTo>
                <a:cubicBezTo>
                  <a:pt x="34218" y="127492"/>
                  <a:pt x="17101" y="126749"/>
                  <a:pt x="0" y="12674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9" name="Freeform 138"/>
          <p:cNvSpPr/>
          <p:nvPr/>
        </p:nvSpPr>
        <p:spPr>
          <a:xfrm>
            <a:off x="8005593" y="4677077"/>
            <a:ext cx="69410" cy="280750"/>
          </a:xfrm>
          <a:custGeom>
            <a:avLst/>
            <a:gdLst>
              <a:gd name="connsiteX0" fmla="*/ 69410 w 69410"/>
              <a:gd name="connsiteY0" fmla="*/ 0 h 280750"/>
              <a:gd name="connsiteX1" fmla="*/ 42249 w 69410"/>
              <a:gd name="connsiteY1" fmla="*/ 33197 h 280750"/>
              <a:gd name="connsiteX2" fmla="*/ 24142 w 69410"/>
              <a:gd name="connsiteY2" fmla="*/ 45268 h 280750"/>
              <a:gd name="connsiteX3" fmla="*/ 15089 w 69410"/>
              <a:gd name="connsiteY3" fmla="*/ 63375 h 280750"/>
              <a:gd name="connsiteX4" fmla="*/ 9053 w 69410"/>
              <a:gd name="connsiteY4" fmla="*/ 75446 h 280750"/>
              <a:gd name="connsiteX5" fmla="*/ 0 w 69410"/>
              <a:gd name="connsiteY5" fmla="*/ 96571 h 280750"/>
              <a:gd name="connsiteX6" fmla="*/ 3018 w 69410"/>
              <a:gd name="connsiteY6" fmla="*/ 108642 h 280750"/>
              <a:gd name="connsiteX7" fmla="*/ 6035 w 69410"/>
              <a:gd name="connsiteY7" fmla="*/ 117696 h 280750"/>
              <a:gd name="connsiteX8" fmla="*/ 9053 w 69410"/>
              <a:gd name="connsiteY8" fmla="*/ 144856 h 280750"/>
              <a:gd name="connsiteX9" fmla="*/ 15089 w 69410"/>
              <a:gd name="connsiteY9" fmla="*/ 162963 h 280750"/>
              <a:gd name="connsiteX10" fmla="*/ 33196 w 69410"/>
              <a:gd name="connsiteY10" fmla="*/ 184088 h 280750"/>
              <a:gd name="connsiteX11" fmla="*/ 36214 w 69410"/>
              <a:gd name="connsiteY11" fmla="*/ 193141 h 280750"/>
              <a:gd name="connsiteX12" fmla="*/ 42249 w 69410"/>
              <a:gd name="connsiteY12" fmla="*/ 217284 h 280750"/>
              <a:gd name="connsiteX13" fmla="*/ 45267 w 69410"/>
              <a:gd name="connsiteY13" fmla="*/ 256515 h 280750"/>
              <a:gd name="connsiteX14" fmla="*/ 54321 w 69410"/>
              <a:gd name="connsiteY14" fmla="*/ 259533 h 280750"/>
              <a:gd name="connsiteX15" fmla="*/ 60356 w 69410"/>
              <a:gd name="connsiteY15" fmla="*/ 268587 h 280750"/>
              <a:gd name="connsiteX16" fmla="*/ 69410 w 69410"/>
              <a:gd name="connsiteY16" fmla="*/ 280658 h 28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9410" h="280750">
                <a:moveTo>
                  <a:pt x="69410" y="0"/>
                </a:moveTo>
                <a:cubicBezTo>
                  <a:pt x="53717" y="25110"/>
                  <a:pt x="60820" y="20197"/>
                  <a:pt x="42249" y="33197"/>
                </a:cubicBezTo>
                <a:cubicBezTo>
                  <a:pt x="36306" y="37357"/>
                  <a:pt x="24142" y="45268"/>
                  <a:pt x="24142" y="45268"/>
                </a:cubicBezTo>
                <a:cubicBezTo>
                  <a:pt x="12542" y="62668"/>
                  <a:pt x="22587" y="45880"/>
                  <a:pt x="15089" y="63375"/>
                </a:cubicBezTo>
                <a:cubicBezTo>
                  <a:pt x="13317" y="67510"/>
                  <a:pt x="10633" y="71234"/>
                  <a:pt x="9053" y="75446"/>
                </a:cubicBezTo>
                <a:cubicBezTo>
                  <a:pt x="699" y="97721"/>
                  <a:pt x="12232" y="78220"/>
                  <a:pt x="0" y="96571"/>
                </a:cubicBezTo>
                <a:cubicBezTo>
                  <a:pt x="1006" y="100595"/>
                  <a:pt x="1879" y="104654"/>
                  <a:pt x="3018" y="108642"/>
                </a:cubicBezTo>
                <a:cubicBezTo>
                  <a:pt x="3892" y="111701"/>
                  <a:pt x="5512" y="114558"/>
                  <a:pt x="6035" y="117696"/>
                </a:cubicBezTo>
                <a:cubicBezTo>
                  <a:pt x="7532" y="126681"/>
                  <a:pt x="7266" y="135924"/>
                  <a:pt x="9053" y="144856"/>
                </a:cubicBezTo>
                <a:cubicBezTo>
                  <a:pt x="10301" y="151095"/>
                  <a:pt x="10590" y="158464"/>
                  <a:pt x="15089" y="162963"/>
                </a:cubicBezTo>
                <a:cubicBezTo>
                  <a:pt x="27699" y="175573"/>
                  <a:pt x="21581" y="168602"/>
                  <a:pt x="33196" y="184088"/>
                </a:cubicBezTo>
                <a:cubicBezTo>
                  <a:pt x="34202" y="187106"/>
                  <a:pt x="35442" y="190055"/>
                  <a:pt x="36214" y="193141"/>
                </a:cubicBezTo>
                <a:cubicBezTo>
                  <a:pt x="43503" y="222293"/>
                  <a:pt x="35349" y="196576"/>
                  <a:pt x="42249" y="217284"/>
                </a:cubicBezTo>
                <a:cubicBezTo>
                  <a:pt x="43255" y="230361"/>
                  <a:pt x="41664" y="243904"/>
                  <a:pt x="45267" y="256515"/>
                </a:cubicBezTo>
                <a:cubicBezTo>
                  <a:pt x="46141" y="259574"/>
                  <a:pt x="51837" y="257546"/>
                  <a:pt x="54321" y="259533"/>
                </a:cubicBezTo>
                <a:cubicBezTo>
                  <a:pt x="57153" y="261799"/>
                  <a:pt x="58344" y="265569"/>
                  <a:pt x="60356" y="268587"/>
                </a:cubicBezTo>
                <a:cubicBezTo>
                  <a:pt x="63862" y="282610"/>
                  <a:pt x="59226" y="280658"/>
                  <a:pt x="69410" y="28065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7987486" y="4568436"/>
            <a:ext cx="87517" cy="117695"/>
          </a:xfrm>
          <a:custGeom>
            <a:avLst/>
            <a:gdLst>
              <a:gd name="connsiteX0" fmla="*/ 87517 w 87517"/>
              <a:gd name="connsiteY0" fmla="*/ 117695 h 117695"/>
              <a:gd name="connsiteX1" fmla="*/ 54321 w 87517"/>
              <a:gd name="connsiteY1" fmla="*/ 90535 h 117695"/>
              <a:gd name="connsiteX2" fmla="*/ 48285 w 87517"/>
              <a:gd name="connsiteY2" fmla="*/ 51303 h 117695"/>
              <a:gd name="connsiteX3" fmla="*/ 42249 w 87517"/>
              <a:gd name="connsiteY3" fmla="*/ 39232 h 117695"/>
              <a:gd name="connsiteX4" fmla="*/ 36214 w 87517"/>
              <a:gd name="connsiteY4" fmla="*/ 30178 h 117695"/>
              <a:gd name="connsiteX5" fmla="*/ 0 w 87517"/>
              <a:gd name="connsiteY5" fmla="*/ 12071 h 117695"/>
              <a:gd name="connsiteX6" fmla="*/ 0 w 87517"/>
              <a:gd name="connsiteY6" fmla="*/ 0 h 11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517" h="117695">
                <a:moveTo>
                  <a:pt x="87517" y="117695"/>
                </a:moveTo>
                <a:cubicBezTo>
                  <a:pt x="57338" y="97576"/>
                  <a:pt x="66392" y="108642"/>
                  <a:pt x="54321" y="90535"/>
                </a:cubicBezTo>
                <a:cubicBezTo>
                  <a:pt x="53262" y="81004"/>
                  <a:pt x="52412" y="62308"/>
                  <a:pt x="48285" y="51303"/>
                </a:cubicBezTo>
                <a:cubicBezTo>
                  <a:pt x="46705" y="47091"/>
                  <a:pt x="44481" y="43138"/>
                  <a:pt x="42249" y="39232"/>
                </a:cubicBezTo>
                <a:cubicBezTo>
                  <a:pt x="40450" y="36083"/>
                  <a:pt x="39290" y="32100"/>
                  <a:pt x="36214" y="30178"/>
                </a:cubicBezTo>
                <a:cubicBezTo>
                  <a:pt x="31749" y="27387"/>
                  <a:pt x="0" y="21355"/>
                  <a:pt x="0" y="12071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1" name="Freeform 140"/>
          <p:cNvSpPr/>
          <p:nvPr/>
        </p:nvSpPr>
        <p:spPr>
          <a:xfrm>
            <a:off x="7999557" y="4957735"/>
            <a:ext cx="69410" cy="63374"/>
          </a:xfrm>
          <a:custGeom>
            <a:avLst/>
            <a:gdLst>
              <a:gd name="connsiteX0" fmla="*/ 69410 w 69410"/>
              <a:gd name="connsiteY0" fmla="*/ 0 h 63374"/>
              <a:gd name="connsiteX1" fmla="*/ 54321 w 69410"/>
              <a:gd name="connsiteY1" fmla="*/ 12071 h 63374"/>
              <a:gd name="connsiteX2" fmla="*/ 36214 w 69410"/>
              <a:gd name="connsiteY2" fmla="*/ 18107 h 63374"/>
              <a:gd name="connsiteX3" fmla="*/ 21125 w 69410"/>
              <a:gd name="connsiteY3" fmla="*/ 51303 h 63374"/>
              <a:gd name="connsiteX4" fmla="*/ 12071 w 69410"/>
              <a:gd name="connsiteY4" fmla="*/ 57339 h 63374"/>
              <a:gd name="connsiteX5" fmla="*/ 0 w 69410"/>
              <a:gd name="connsiteY5" fmla="*/ 63374 h 6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410" h="63374">
                <a:moveTo>
                  <a:pt x="69410" y="0"/>
                </a:moveTo>
                <a:cubicBezTo>
                  <a:pt x="64380" y="4024"/>
                  <a:pt x="59976" y="8987"/>
                  <a:pt x="54321" y="12071"/>
                </a:cubicBezTo>
                <a:cubicBezTo>
                  <a:pt x="48736" y="15118"/>
                  <a:pt x="36214" y="18107"/>
                  <a:pt x="36214" y="18107"/>
                </a:cubicBezTo>
                <a:cubicBezTo>
                  <a:pt x="33077" y="27517"/>
                  <a:pt x="26906" y="47449"/>
                  <a:pt x="21125" y="51303"/>
                </a:cubicBezTo>
                <a:cubicBezTo>
                  <a:pt x="18107" y="53315"/>
                  <a:pt x="15315" y="55717"/>
                  <a:pt x="12071" y="57339"/>
                </a:cubicBezTo>
                <a:cubicBezTo>
                  <a:pt x="-1800" y="64274"/>
                  <a:pt x="6818" y="56556"/>
                  <a:pt x="0" y="6337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53069" y="5495634"/>
            <a:ext cx="8330486" cy="4308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</a:rPr>
              <a:t>Longitudinal Cracks due to combined effect of expansion and pre-stress</a:t>
            </a:r>
            <a:endParaRPr lang="en-US" sz="2200" dirty="0">
              <a:solidFill>
                <a:srgbClr val="0000FF"/>
              </a:solidFill>
            </a:endParaRPr>
          </a:p>
        </p:txBody>
      </p:sp>
      <p:cxnSp>
        <p:nvCxnSpPr>
          <p:cNvPr id="143" name="Straight Arrow Connector 142"/>
          <p:cNvCxnSpPr>
            <a:stCxn id="142" idx="0"/>
          </p:cNvCxnSpPr>
          <p:nvPr/>
        </p:nvCxnSpPr>
        <p:spPr>
          <a:xfrm flipH="1" flipV="1">
            <a:off x="3859796" y="4858918"/>
            <a:ext cx="758516" cy="636716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2124566" y="3746956"/>
            <a:ext cx="5125890" cy="43088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Map Cracks without the effect of pre-stress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145" name="Straight Arrow Connector 144"/>
          <p:cNvCxnSpPr>
            <a:endCxn id="131" idx="8"/>
          </p:cNvCxnSpPr>
          <p:nvPr/>
        </p:nvCxnSpPr>
        <p:spPr>
          <a:xfrm flipH="1">
            <a:off x="1071227" y="4077476"/>
            <a:ext cx="1053339" cy="55709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144" idx="3"/>
          </p:cNvCxnSpPr>
          <p:nvPr/>
        </p:nvCxnSpPr>
        <p:spPr>
          <a:xfrm>
            <a:off x="7250456" y="3962400"/>
            <a:ext cx="934697" cy="590006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3842722" y="5960096"/>
            <a:ext cx="1330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Top </a:t>
            </a:r>
            <a:r>
              <a:rPr lang="en-GB" sz="2400" b="1" dirty="0">
                <a:solidFill>
                  <a:prstClr val="black"/>
                </a:solidFill>
              </a:rPr>
              <a:t>view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3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"/>
    </mc:Choice>
    <mc:Fallback xmlns="">
      <p:transition spd="slow" advTm="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95" grpId="0" animBg="1"/>
      <p:bldP spid="96" grpId="0" animBg="1"/>
      <p:bldP spid="97" grpId="0" animBg="1"/>
      <p:bldP spid="98" grpId="0" animBg="1"/>
      <p:bldP spid="100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dirty="0" smtClean="0"/>
              <a:t>SEM differences</a:t>
            </a:r>
          </a:p>
          <a:p>
            <a:pPr lvl="1"/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2845594" cy="21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39317"/>
            <a:ext cx="2852916" cy="21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0" y="4571998"/>
            <a:ext cx="2867624" cy="220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6553200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ASR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548969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DEF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6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</p:txBody>
      </p:sp>
      <p:pic>
        <p:nvPicPr>
          <p:cNvPr id="4098" name="Picture 2" descr="C:\Users\Nagai\Downloads\Study at UT\Concrete\Concrete sleepers\SEM\sleeper_g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969000" cy="44767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445741" y="1334530"/>
            <a:ext cx="3647123" cy="4287794"/>
          </a:xfrm>
          <a:custGeom>
            <a:avLst/>
            <a:gdLst>
              <a:gd name="connsiteX0" fmla="*/ 1865870 w 3647123"/>
              <a:gd name="connsiteY0" fmla="*/ 0 h 4287794"/>
              <a:gd name="connsiteX1" fmla="*/ 1927654 w 3647123"/>
              <a:gd name="connsiteY1" fmla="*/ 37070 h 4287794"/>
              <a:gd name="connsiteX2" fmla="*/ 1940010 w 3647123"/>
              <a:gd name="connsiteY2" fmla="*/ 86497 h 4287794"/>
              <a:gd name="connsiteX3" fmla="*/ 1977081 w 3647123"/>
              <a:gd name="connsiteY3" fmla="*/ 98854 h 4287794"/>
              <a:gd name="connsiteX4" fmla="*/ 2088291 w 3647123"/>
              <a:gd name="connsiteY4" fmla="*/ 123567 h 4287794"/>
              <a:gd name="connsiteX5" fmla="*/ 2100648 w 3647123"/>
              <a:gd name="connsiteY5" fmla="*/ 160638 h 4287794"/>
              <a:gd name="connsiteX6" fmla="*/ 2211859 w 3647123"/>
              <a:gd name="connsiteY6" fmla="*/ 222421 h 4287794"/>
              <a:gd name="connsiteX7" fmla="*/ 2248929 w 3647123"/>
              <a:gd name="connsiteY7" fmla="*/ 247135 h 4287794"/>
              <a:gd name="connsiteX8" fmla="*/ 2347783 w 3647123"/>
              <a:gd name="connsiteY8" fmla="*/ 271848 h 4287794"/>
              <a:gd name="connsiteX9" fmla="*/ 2421924 w 3647123"/>
              <a:gd name="connsiteY9" fmla="*/ 321275 h 4287794"/>
              <a:gd name="connsiteX10" fmla="*/ 2458994 w 3647123"/>
              <a:gd name="connsiteY10" fmla="*/ 345989 h 4287794"/>
              <a:gd name="connsiteX11" fmla="*/ 2508421 w 3647123"/>
              <a:gd name="connsiteY11" fmla="*/ 420129 h 4287794"/>
              <a:gd name="connsiteX12" fmla="*/ 2520778 w 3647123"/>
              <a:gd name="connsiteY12" fmla="*/ 457200 h 4287794"/>
              <a:gd name="connsiteX13" fmla="*/ 2545491 w 3647123"/>
              <a:gd name="connsiteY13" fmla="*/ 494270 h 4287794"/>
              <a:gd name="connsiteX14" fmla="*/ 2582562 w 3647123"/>
              <a:gd name="connsiteY14" fmla="*/ 506627 h 4287794"/>
              <a:gd name="connsiteX15" fmla="*/ 2619632 w 3647123"/>
              <a:gd name="connsiteY15" fmla="*/ 531340 h 4287794"/>
              <a:gd name="connsiteX16" fmla="*/ 2656702 w 3647123"/>
              <a:gd name="connsiteY16" fmla="*/ 543697 h 4287794"/>
              <a:gd name="connsiteX17" fmla="*/ 2730843 w 3647123"/>
              <a:gd name="connsiteY17" fmla="*/ 593124 h 4287794"/>
              <a:gd name="connsiteX18" fmla="*/ 2755556 w 3647123"/>
              <a:gd name="connsiteY18" fmla="*/ 667265 h 4287794"/>
              <a:gd name="connsiteX19" fmla="*/ 2767913 w 3647123"/>
              <a:gd name="connsiteY19" fmla="*/ 704335 h 4287794"/>
              <a:gd name="connsiteX20" fmla="*/ 2854410 w 3647123"/>
              <a:gd name="connsiteY20" fmla="*/ 914400 h 4287794"/>
              <a:gd name="connsiteX21" fmla="*/ 2891481 w 3647123"/>
              <a:gd name="connsiteY21" fmla="*/ 926756 h 4287794"/>
              <a:gd name="connsiteX22" fmla="*/ 2940908 w 3647123"/>
              <a:gd name="connsiteY22" fmla="*/ 963827 h 4287794"/>
              <a:gd name="connsiteX23" fmla="*/ 2977978 w 3647123"/>
              <a:gd name="connsiteY23" fmla="*/ 976184 h 4287794"/>
              <a:gd name="connsiteX24" fmla="*/ 3039762 w 3647123"/>
              <a:gd name="connsiteY24" fmla="*/ 1050324 h 4287794"/>
              <a:gd name="connsiteX25" fmla="*/ 3064475 w 3647123"/>
              <a:gd name="connsiteY25" fmla="*/ 1124465 h 4287794"/>
              <a:gd name="connsiteX26" fmla="*/ 3138616 w 3647123"/>
              <a:gd name="connsiteY26" fmla="*/ 1186248 h 4287794"/>
              <a:gd name="connsiteX27" fmla="*/ 3175686 w 3647123"/>
              <a:gd name="connsiteY27" fmla="*/ 1198605 h 4287794"/>
              <a:gd name="connsiteX28" fmla="*/ 3249827 w 3647123"/>
              <a:gd name="connsiteY28" fmla="*/ 1235675 h 4287794"/>
              <a:gd name="connsiteX29" fmla="*/ 3274540 w 3647123"/>
              <a:gd name="connsiteY29" fmla="*/ 1272746 h 4287794"/>
              <a:gd name="connsiteX30" fmla="*/ 3311610 w 3647123"/>
              <a:gd name="connsiteY30" fmla="*/ 1297459 h 4287794"/>
              <a:gd name="connsiteX31" fmla="*/ 3323967 w 3647123"/>
              <a:gd name="connsiteY31" fmla="*/ 1346886 h 4287794"/>
              <a:gd name="connsiteX32" fmla="*/ 3373394 w 3647123"/>
              <a:gd name="connsiteY32" fmla="*/ 1421027 h 4287794"/>
              <a:gd name="connsiteX33" fmla="*/ 3422821 w 3647123"/>
              <a:gd name="connsiteY33" fmla="*/ 1433384 h 4287794"/>
              <a:gd name="connsiteX34" fmla="*/ 3496962 w 3647123"/>
              <a:gd name="connsiteY34" fmla="*/ 1458097 h 4287794"/>
              <a:gd name="connsiteX35" fmla="*/ 3534032 w 3647123"/>
              <a:gd name="connsiteY35" fmla="*/ 1495167 h 4287794"/>
              <a:gd name="connsiteX36" fmla="*/ 3571102 w 3647123"/>
              <a:gd name="connsiteY36" fmla="*/ 1507524 h 4287794"/>
              <a:gd name="connsiteX37" fmla="*/ 3620529 w 3647123"/>
              <a:gd name="connsiteY37" fmla="*/ 1544594 h 4287794"/>
              <a:gd name="connsiteX38" fmla="*/ 3645243 w 3647123"/>
              <a:gd name="connsiteY38" fmla="*/ 1581665 h 4287794"/>
              <a:gd name="connsiteX39" fmla="*/ 3632886 w 3647123"/>
              <a:gd name="connsiteY39" fmla="*/ 1692875 h 4287794"/>
              <a:gd name="connsiteX40" fmla="*/ 3583459 w 3647123"/>
              <a:gd name="connsiteY40" fmla="*/ 1705232 h 4287794"/>
              <a:gd name="connsiteX41" fmla="*/ 3521675 w 3647123"/>
              <a:gd name="connsiteY41" fmla="*/ 1717589 h 4287794"/>
              <a:gd name="connsiteX42" fmla="*/ 3496962 w 3647123"/>
              <a:gd name="connsiteY42" fmla="*/ 1767016 h 4287794"/>
              <a:gd name="connsiteX43" fmla="*/ 3472248 w 3647123"/>
              <a:gd name="connsiteY43" fmla="*/ 1865870 h 4287794"/>
              <a:gd name="connsiteX44" fmla="*/ 3459891 w 3647123"/>
              <a:gd name="connsiteY44" fmla="*/ 1902940 h 4287794"/>
              <a:gd name="connsiteX45" fmla="*/ 3447535 w 3647123"/>
              <a:gd name="connsiteY45" fmla="*/ 2298356 h 4287794"/>
              <a:gd name="connsiteX46" fmla="*/ 3435178 w 3647123"/>
              <a:gd name="connsiteY46" fmla="*/ 2335427 h 4287794"/>
              <a:gd name="connsiteX47" fmla="*/ 3410464 w 3647123"/>
              <a:gd name="connsiteY47" fmla="*/ 2520778 h 4287794"/>
              <a:gd name="connsiteX48" fmla="*/ 3398108 w 3647123"/>
              <a:gd name="connsiteY48" fmla="*/ 2557848 h 4287794"/>
              <a:gd name="connsiteX49" fmla="*/ 3336324 w 3647123"/>
              <a:gd name="connsiteY49" fmla="*/ 2631989 h 4287794"/>
              <a:gd name="connsiteX50" fmla="*/ 3323967 w 3647123"/>
              <a:gd name="connsiteY50" fmla="*/ 2681416 h 4287794"/>
              <a:gd name="connsiteX51" fmla="*/ 3274540 w 3647123"/>
              <a:gd name="connsiteY51" fmla="*/ 2755556 h 4287794"/>
              <a:gd name="connsiteX52" fmla="*/ 3336324 w 3647123"/>
              <a:gd name="connsiteY52" fmla="*/ 2829697 h 4287794"/>
              <a:gd name="connsiteX53" fmla="*/ 3348681 w 3647123"/>
              <a:gd name="connsiteY53" fmla="*/ 2866767 h 4287794"/>
              <a:gd name="connsiteX54" fmla="*/ 3299254 w 3647123"/>
              <a:gd name="connsiteY54" fmla="*/ 2928551 h 4287794"/>
              <a:gd name="connsiteX55" fmla="*/ 3262183 w 3647123"/>
              <a:gd name="connsiteY55" fmla="*/ 2990335 h 4287794"/>
              <a:gd name="connsiteX56" fmla="*/ 3249827 w 3647123"/>
              <a:gd name="connsiteY56" fmla="*/ 3027405 h 4287794"/>
              <a:gd name="connsiteX57" fmla="*/ 3163329 w 3647123"/>
              <a:gd name="connsiteY57" fmla="*/ 3076832 h 4287794"/>
              <a:gd name="connsiteX58" fmla="*/ 3101545 w 3647123"/>
              <a:gd name="connsiteY58" fmla="*/ 3150973 h 4287794"/>
              <a:gd name="connsiteX59" fmla="*/ 3052118 w 3647123"/>
              <a:gd name="connsiteY59" fmla="*/ 3225113 h 4287794"/>
              <a:gd name="connsiteX60" fmla="*/ 3027405 w 3647123"/>
              <a:gd name="connsiteY60" fmla="*/ 3262184 h 4287794"/>
              <a:gd name="connsiteX61" fmla="*/ 2990335 w 3647123"/>
              <a:gd name="connsiteY61" fmla="*/ 3336324 h 4287794"/>
              <a:gd name="connsiteX62" fmla="*/ 2965621 w 3647123"/>
              <a:gd name="connsiteY62" fmla="*/ 3422821 h 4287794"/>
              <a:gd name="connsiteX63" fmla="*/ 2940908 w 3647123"/>
              <a:gd name="connsiteY63" fmla="*/ 3459892 h 4287794"/>
              <a:gd name="connsiteX64" fmla="*/ 2928551 w 3647123"/>
              <a:gd name="connsiteY64" fmla="*/ 3496962 h 4287794"/>
              <a:gd name="connsiteX65" fmla="*/ 2891481 w 3647123"/>
              <a:gd name="connsiteY65" fmla="*/ 3509319 h 4287794"/>
              <a:gd name="connsiteX66" fmla="*/ 2842054 w 3647123"/>
              <a:gd name="connsiteY66" fmla="*/ 3534032 h 4287794"/>
              <a:gd name="connsiteX67" fmla="*/ 2730843 w 3647123"/>
              <a:gd name="connsiteY67" fmla="*/ 3595816 h 4287794"/>
              <a:gd name="connsiteX68" fmla="*/ 2706129 w 3647123"/>
              <a:gd name="connsiteY68" fmla="*/ 3632886 h 4287794"/>
              <a:gd name="connsiteX69" fmla="*/ 2669059 w 3647123"/>
              <a:gd name="connsiteY69" fmla="*/ 3645243 h 4287794"/>
              <a:gd name="connsiteX70" fmla="*/ 2446637 w 3647123"/>
              <a:gd name="connsiteY70" fmla="*/ 3669956 h 4287794"/>
              <a:gd name="connsiteX71" fmla="*/ 2384854 w 3647123"/>
              <a:gd name="connsiteY71" fmla="*/ 3731740 h 4287794"/>
              <a:gd name="connsiteX72" fmla="*/ 2310713 w 3647123"/>
              <a:gd name="connsiteY72" fmla="*/ 3793524 h 4287794"/>
              <a:gd name="connsiteX73" fmla="*/ 2211859 w 3647123"/>
              <a:gd name="connsiteY73" fmla="*/ 3880021 h 4287794"/>
              <a:gd name="connsiteX74" fmla="*/ 2113005 w 3647123"/>
              <a:gd name="connsiteY74" fmla="*/ 3892378 h 4287794"/>
              <a:gd name="connsiteX75" fmla="*/ 2038864 w 3647123"/>
              <a:gd name="connsiteY75" fmla="*/ 3917092 h 4287794"/>
              <a:gd name="connsiteX76" fmla="*/ 2001794 w 3647123"/>
              <a:gd name="connsiteY76" fmla="*/ 3929448 h 4287794"/>
              <a:gd name="connsiteX77" fmla="*/ 1890583 w 3647123"/>
              <a:gd name="connsiteY77" fmla="*/ 3941805 h 4287794"/>
              <a:gd name="connsiteX78" fmla="*/ 1853513 w 3647123"/>
              <a:gd name="connsiteY78" fmla="*/ 3954162 h 4287794"/>
              <a:gd name="connsiteX79" fmla="*/ 1828800 w 3647123"/>
              <a:gd name="connsiteY79" fmla="*/ 4015946 h 4287794"/>
              <a:gd name="connsiteX80" fmla="*/ 1816443 w 3647123"/>
              <a:gd name="connsiteY80" fmla="*/ 4065373 h 4287794"/>
              <a:gd name="connsiteX81" fmla="*/ 1692875 w 3647123"/>
              <a:gd name="connsiteY81" fmla="*/ 4102443 h 4287794"/>
              <a:gd name="connsiteX82" fmla="*/ 1618735 w 3647123"/>
              <a:gd name="connsiteY82" fmla="*/ 4127156 h 4287794"/>
              <a:gd name="connsiteX83" fmla="*/ 1569308 w 3647123"/>
              <a:gd name="connsiteY83" fmla="*/ 4213654 h 4287794"/>
              <a:gd name="connsiteX84" fmla="*/ 1532237 w 3647123"/>
              <a:gd name="connsiteY84" fmla="*/ 4250724 h 4287794"/>
              <a:gd name="connsiteX85" fmla="*/ 1495167 w 3647123"/>
              <a:gd name="connsiteY85" fmla="*/ 4263081 h 4287794"/>
              <a:gd name="connsiteX86" fmla="*/ 1445740 w 3647123"/>
              <a:gd name="connsiteY86" fmla="*/ 4287794 h 4287794"/>
              <a:gd name="connsiteX87" fmla="*/ 1346886 w 3647123"/>
              <a:gd name="connsiteY87" fmla="*/ 4275438 h 4287794"/>
              <a:gd name="connsiteX88" fmla="*/ 1309816 w 3647123"/>
              <a:gd name="connsiteY88" fmla="*/ 4250724 h 4287794"/>
              <a:gd name="connsiteX89" fmla="*/ 1161535 w 3647123"/>
              <a:gd name="connsiteY89" fmla="*/ 4238367 h 4287794"/>
              <a:gd name="connsiteX90" fmla="*/ 1050324 w 3647123"/>
              <a:gd name="connsiteY90" fmla="*/ 4213654 h 4287794"/>
              <a:gd name="connsiteX91" fmla="*/ 852616 w 3647123"/>
              <a:gd name="connsiteY91" fmla="*/ 4188940 h 4287794"/>
              <a:gd name="connsiteX92" fmla="*/ 815545 w 3647123"/>
              <a:gd name="connsiteY92" fmla="*/ 4164227 h 4287794"/>
              <a:gd name="connsiteX93" fmla="*/ 729048 w 3647123"/>
              <a:gd name="connsiteY93" fmla="*/ 4053016 h 4287794"/>
              <a:gd name="connsiteX94" fmla="*/ 704335 w 3647123"/>
              <a:gd name="connsiteY94" fmla="*/ 4015946 h 4287794"/>
              <a:gd name="connsiteX95" fmla="*/ 630194 w 3647123"/>
              <a:gd name="connsiteY95" fmla="*/ 3954162 h 4287794"/>
              <a:gd name="connsiteX96" fmla="*/ 605481 w 3647123"/>
              <a:gd name="connsiteY96" fmla="*/ 3917092 h 4287794"/>
              <a:gd name="connsiteX97" fmla="*/ 568410 w 3647123"/>
              <a:gd name="connsiteY97" fmla="*/ 3880021 h 4287794"/>
              <a:gd name="connsiteX98" fmla="*/ 543697 w 3647123"/>
              <a:gd name="connsiteY98" fmla="*/ 3842951 h 4287794"/>
              <a:gd name="connsiteX99" fmla="*/ 469556 w 3647123"/>
              <a:gd name="connsiteY99" fmla="*/ 3793524 h 4287794"/>
              <a:gd name="connsiteX100" fmla="*/ 345989 w 3647123"/>
              <a:gd name="connsiteY100" fmla="*/ 3719384 h 4287794"/>
              <a:gd name="connsiteX101" fmla="*/ 259491 w 3647123"/>
              <a:gd name="connsiteY101" fmla="*/ 3645243 h 4287794"/>
              <a:gd name="connsiteX102" fmla="*/ 222421 w 3647123"/>
              <a:gd name="connsiteY102" fmla="*/ 3620529 h 4287794"/>
              <a:gd name="connsiteX103" fmla="*/ 197708 w 3647123"/>
              <a:gd name="connsiteY103" fmla="*/ 3583459 h 4287794"/>
              <a:gd name="connsiteX104" fmla="*/ 123567 w 3647123"/>
              <a:gd name="connsiteY104" fmla="*/ 3534032 h 4287794"/>
              <a:gd name="connsiteX105" fmla="*/ 37070 w 3647123"/>
              <a:gd name="connsiteY105" fmla="*/ 3509319 h 4287794"/>
              <a:gd name="connsiteX106" fmla="*/ 12356 w 3647123"/>
              <a:gd name="connsiteY106" fmla="*/ 3472248 h 4287794"/>
              <a:gd name="connsiteX107" fmla="*/ 0 w 3647123"/>
              <a:gd name="connsiteY107" fmla="*/ 3422821 h 428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3647123" h="4287794">
                <a:moveTo>
                  <a:pt x="1865870" y="0"/>
                </a:moveTo>
                <a:cubicBezTo>
                  <a:pt x="1886465" y="12357"/>
                  <a:pt x="1912024" y="18835"/>
                  <a:pt x="1927654" y="37070"/>
                </a:cubicBezTo>
                <a:cubicBezTo>
                  <a:pt x="1938706" y="49964"/>
                  <a:pt x="1929401" y="73236"/>
                  <a:pt x="1940010" y="86497"/>
                </a:cubicBezTo>
                <a:cubicBezTo>
                  <a:pt x="1948147" y="96668"/>
                  <a:pt x="1964366" y="96028"/>
                  <a:pt x="1977081" y="98854"/>
                </a:cubicBezTo>
                <a:cubicBezTo>
                  <a:pt x="2107571" y="127852"/>
                  <a:pt x="2004837" y="95750"/>
                  <a:pt x="2088291" y="123567"/>
                </a:cubicBezTo>
                <a:cubicBezTo>
                  <a:pt x="2092410" y="135924"/>
                  <a:pt x="2091438" y="151428"/>
                  <a:pt x="2100648" y="160638"/>
                </a:cubicBezTo>
                <a:cubicBezTo>
                  <a:pt x="2143138" y="203128"/>
                  <a:pt x="2165243" y="206883"/>
                  <a:pt x="2211859" y="222421"/>
                </a:cubicBezTo>
                <a:cubicBezTo>
                  <a:pt x="2224216" y="230659"/>
                  <a:pt x="2235646" y="240493"/>
                  <a:pt x="2248929" y="247135"/>
                </a:cubicBezTo>
                <a:cubicBezTo>
                  <a:pt x="2274261" y="259801"/>
                  <a:pt x="2324282" y="267148"/>
                  <a:pt x="2347783" y="271848"/>
                </a:cubicBezTo>
                <a:lnTo>
                  <a:pt x="2421924" y="321275"/>
                </a:lnTo>
                <a:lnTo>
                  <a:pt x="2458994" y="345989"/>
                </a:lnTo>
                <a:cubicBezTo>
                  <a:pt x="2475470" y="370702"/>
                  <a:pt x="2499028" y="391951"/>
                  <a:pt x="2508421" y="420129"/>
                </a:cubicBezTo>
                <a:cubicBezTo>
                  <a:pt x="2512540" y="432486"/>
                  <a:pt x="2514953" y="445550"/>
                  <a:pt x="2520778" y="457200"/>
                </a:cubicBezTo>
                <a:cubicBezTo>
                  <a:pt x="2527419" y="470483"/>
                  <a:pt x="2533894" y="484993"/>
                  <a:pt x="2545491" y="494270"/>
                </a:cubicBezTo>
                <a:cubicBezTo>
                  <a:pt x="2555662" y="502407"/>
                  <a:pt x="2570912" y="500802"/>
                  <a:pt x="2582562" y="506627"/>
                </a:cubicBezTo>
                <a:cubicBezTo>
                  <a:pt x="2595845" y="513268"/>
                  <a:pt x="2606349" y="524699"/>
                  <a:pt x="2619632" y="531340"/>
                </a:cubicBezTo>
                <a:cubicBezTo>
                  <a:pt x="2631282" y="537165"/>
                  <a:pt x="2645316" y="537371"/>
                  <a:pt x="2656702" y="543697"/>
                </a:cubicBezTo>
                <a:cubicBezTo>
                  <a:pt x="2682666" y="558122"/>
                  <a:pt x="2730843" y="593124"/>
                  <a:pt x="2730843" y="593124"/>
                </a:cubicBezTo>
                <a:lnTo>
                  <a:pt x="2755556" y="667265"/>
                </a:lnTo>
                <a:lnTo>
                  <a:pt x="2767913" y="704335"/>
                </a:lnTo>
                <a:cubicBezTo>
                  <a:pt x="2783125" y="947724"/>
                  <a:pt x="2714647" y="883342"/>
                  <a:pt x="2854410" y="914400"/>
                </a:cubicBezTo>
                <a:cubicBezTo>
                  <a:pt x="2867125" y="917226"/>
                  <a:pt x="2879124" y="922637"/>
                  <a:pt x="2891481" y="926756"/>
                </a:cubicBezTo>
                <a:cubicBezTo>
                  <a:pt x="2907957" y="939113"/>
                  <a:pt x="2923027" y="953609"/>
                  <a:pt x="2940908" y="963827"/>
                </a:cubicBezTo>
                <a:cubicBezTo>
                  <a:pt x="2952217" y="970289"/>
                  <a:pt x="2967140" y="968959"/>
                  <a:pt x="2977978" y="976184"/>
                </a:cubicBezTo>
                <a:cubicBezTo>
                  <a:pt x="3006520" y="995212"/>
                  <a:pt x="3021526" y="1022971"/>
                  <a:pt x="3039762" y="1050324"/>
                </a:cubicBezTo>
                <a:cubicBezTo>
                  <a:pt x="3048000" y="1075038"/>
                  <a:pt x="3046055" y="1106045"/>
                  <a:pt x="3064475" y="1124465"/>
                </a:cubicBezTo>
                <a:cubicBezTo>
                  <a:pt x="3091806" y="1151796"/>
                  <a:pt x="3104206" y="1169043"/>
                  <a:pt x="3138616" y="1186248"/>
                </a:cubicBezTo>
                <a:cubicBezTo>
                  <a:pt x="3150266" y="1192073"/>
                  <a:pt x="3164036" y="1192780"/>
                  <a:pt x="3175686" y="1198605"/>
                </a:cubicBezTo>
                <a:cubicBezTo>
                  <a:pt x="3271491" y="1246509"/>
                  <a:pt x="3156658" y="1204621"/>
                  <a:pt x="3249827" y="1235675"/>
                </a:cubicBezTo>
                <a:cubicBezTo>
                  <a:pt x="3258065" y="1248032"/>
                  <a:pt x="3264039" y="1262245"/>
                  <a:pt x="3274540" y="1272746"/>
                </a:cubicBezTo>
                <a:cubicBezTo>
                  <a:pt x="3285041" y="1283247"/>
                  <a:pt x="3303372" y="1285102"/>
                  <a:pt x="3311610" y="1297459"/>
                </a:cubicBezTo>
                <a:cubicBezTo>
                  <a:pt x="3321030" y="1311589"/>
                  <a:pt x="3319301" y="1330557"/>
                  <a:pt x="3323967" y="1346886"/>
                </a:cubicBezTo>
                <a:cubicBezTo>
                  <a:pt x="3333749" y="1381121"/>
                  <a:pt x="3337984" y="1400792"/>
                  <a:pt x="3373394" y="1421027"/>
                </a:cubicBezTo>
                <a:cubicBezTo>
                  <a:pt x="3388139" y="1429453"/>
                  <a:pt x="3406554" y="1428504"/>
                  <a:pt x="3422821" y="1433384"/>
                </a:cubicBezTo>
                <a:cubicBezTo>
                  <a:pt x="3447773" y="1440869"/>
                  <a:pt x="3496962" y="1458097"/>
                  <a:pt x="3496962" y="1458097"/>
                </a:cubicBezTo>
                <a:cubicBezTo>
                  <a:pt x="3509319" y="1470454"/>
                  <a:pt x="3519492" y="1485474"/>
                  <a:pt x="3534032" y="1495167"/>
                </a:cubicBezTo>
                <a:cubicBezTo>
                  <a:pt x="3544870" y="1502392"/>
                  <a:pt x="3559793" y="1501062"/>
                  <a:pt x="3571102" y="1507524"/>
                </a:cubicBezTo>
                <a:cubicBezTo>
                  <a:pt x="3588983" y="1517742"/>
                  <a:pt x="3604053" y="1532237"/>
                  <a:pt x="3620529" y="1544594"/>
                </a:cubicBezTo>
                <a:cubicBezTo>
                  <a:pt x="3628767" y="1556951"/>
                  <a:pt x="3644010" y="1566865"/>
                  <a:pt x="3645243" y="1581665"/>
                </a:cubicBezTo>
                <a:cubicBezTo>
                  <a:pt x="3648341" y="1618834"/>
                  <a:pt x="3649566" y="1659515"/>
                  <a:pt x="3632886" y="1692875"/>
                </a:cubicBezTo>
                <a:cubicBezTo>
                  <a:pt x="3625291" y="1708065"/>
                  <a:pt x="3600037" y="1701548"/>
                  <a:pt x="3583459" y="1705232"/>
                </a:cubicBezTo>
                <a:cubicBezTo>
                  <a:pt x="3562957" y="1709788"/>
                  <a:pt x="3542270" y="1713470"/>
                  <a:pt x="3521675" y="1717589"/>
                </a:cubicBezTo>
                <a:cubicBezTo>
                  <a:pt x="3513437" y="1734065"/>
                  <a:pt x="3502787" y="1749541"/>
                  <a:pt x="3496962" y="1767016"/>
                </a:cubicBezTo>
                <a:cubicBezTo>
                  <a:pt x="3486221" y="1799239"/>
                  <a:pt x="3482989" y="1833648"/>
                  <a:pt x="3472248" y="1865870"/>
                </a:cubicBezTo>
                <a:lnTo>
                  <a:pt x="3459891" y="1902940"/>
                </a:lnTo>
                <a:cubicBezTo>
                  <a:pt x="3455772" y="2034745"/>
                  <a:pt x="3455058" y="2166701"/>
                  <a:pt x="3447535" y="2298356"/>
                </a:cubicBezTo>
                <a:cubicBezTo>
                  <a:pt x="3446792" y="2311360"/>
                  <a:pt x="3437319" y="2322579"/>
                  <a:pt x="3435178" y="2335427"/>
                </a:cubicBezTo>
                <a:cubicBezTo>
                  <a:pt x="3417328" y="2442527"/>
                  <a:pt x="3430784" y="2429335"/>
                  <a:pt x="3410464" y="2520778"/>
                </a:cubicBezTo>
                <a:cubicBezTo>
                  <a:pt x="3407639" y="2533493"/>
                  <a:pt x="3403933" y="2546198"/>
                  <a:pt x="3398108" y="2557848"/>
                </a:cubicBezTo>
                <a:cubicBezTo>
                  <a:pt x="3380905" y="2592255"/>
                  <a:pt x="3363652" y="2604661"/>
                  <a:pt x="3336324" y="2631989"/>
                </a:cubicBezTo>
                <a:cubicBezTo>
                  <a:pt x="3332205" y="2648465"/>
                  <a:pt x="3331562" y="2666226"/>
                  <a:pt x="3323967" y="2681416"/>
                </a:cubicBezTo>
                <a:cubicBezTo>
                  <a:pt x="3310684" y="2707982"/>
                  <a:pt x="3274540" y="2755556"/>
                  <a:pt x="3274540" y="2755556"/>
                </a:cubicBezTo>
                <a:cubicBezTo>
                  <a:pt x="3301866" y="2782883"/>
                  <a:pt x="3319121" y="2795292"/>
                  <a:pt x="3336324" y="2829697"/>
                </a:cubicBezTo>
                <a:cubicBezTo>
                  <a:pt x="3342149" y="2841347"/>
                  <a:pt x="3344562" y="2854410"/>
                  <a:pt x="3348681" y="2866767"/>
                </a:cubicBezTo>
                <a:cubicBezTo>
                  <a:pt x="3320168" y="2952306"/>
                  <a:pt x="3360227" y="2857416"/>
                  <a:pt x="3299254" y="2928551"/>
                </a:cubicBezTo>
                <a:cubicBezTo>
                  <a:pt x="3283624" y="2946786"/>
                  <a:pt x="3272924" y="2968853"/>
                  <a:pt x="3262183" y="2990335"/>
                </a:cubicBezTo>
                <a:cubicBezTo>
                  <a:pt x="3256358" y="3001985"/>
                  <a:pt x="3257964" y="3017234"/>
                  <a:pt x="3249827" y="3027405"/>
                </a:cubicBezTo>
                <a:cubicBezTo>
                  <a:pt x="3238183" y="3041961"/>
                  <a:pt x="3175493" y="3070750"/>
                  <a:pt x="3163329" y="3076832"/>
                </a:cubicBezTo>
                <a:cubicBezTo>
                  <a:pt x="3075028" y="3209285"/>
                  <a:pt x="3212536" y="3008271"/>
                  <a:pt x="3101545" y="3150973"/>
                </a:cubicBezTo>
                <a:cubicBezTo>
                  <a:pt x="3083310" y="3174418"/>
                  <a:pt x="3068593" y="3200400"/>
                  <a:pt x="3052118" y="3225113"/>
                </a:cubicBezTo>
                <a:cubicBezTo>
                  <a:pt x="3043880" y="3237470"/>
                  <a:pt x="3032101" y="3248095"/>
                  <a:pt x="3027405" y="3262184"/>
                </a:cubicBezTo>
                <a:cubicBezTo>
                  <a:pt x="3010352" y="3313343"/>
                  <a:pt x="3022273" y="3288416"/>
                  <a:pt x="2990335" y="3336324"/>
                </a:cubicBezTo>
                <a:cubicBezTo>
                  <a:pt x="2986375" y="3352163"/>
                  <a:pt x="2974485" y="3405092"/>
                  <a:pt x="2965621" y="3422821"/>
                </a:cubicBezTo>
                <a:cubicBezTo>
                  <a:pt x="2958979" y="3436104"/>
                  <a:pt x="2947550" y="3446609"/>
                  <a:pt x="2940908" y="3459892"/>
                </a:cubicBezTo>
                <a:cubicBezTo>
                  <a:pt x="2935083" y="3471542"/>
                  <a:pt x="2937761" y="3487752"/>
                  <a:pt x="2928551" y="3496962"/>
                </a:cubicBezTo>
                <a:cubicBezTo>
                  <a:pt x="2919341" y="3506172"/>
                  <a:pt x="2903453" y="3504188"/>
                  <a:pt x="2891481" y="3509319"/>
                </a:cubicBezTo>
                <a:cubicBezTo>
                  <a:pt x="2874550" y="3516575"/>
                  <a:pt x="2858156" y="3525086"/>
                  <a:pt x="2842054" y="3534032"/>
                </a:cubicBezTo>
                <a:cubicBezTo>
                  <a:pt x="2702389" y="3611623"/>
                  <a:pt x="2849369" y="3536552"/>
                  <a:pt x="2730843" y="3595816"/>
                </a:cubicBezTo>
                <a:cubicBezTo>
                  <a:pt x="2722605" y="3608173"/>
                  <a:pt x="2717726" y="3623609"/>
                  <a:pt x="2706129" y="3632886"/>
                </a:cubicBezTo>
                <a:cubicBezTo>
                  <a:pt x="2695958" y="3641023"/>
                  <a:pt x="2681774" y="3642417"/>
                  <a:pt x="2669059" y="3645243"/>
                </a:cubicBezTo>
                <a:cubicBezTo>
                  <a:pt x="2595219" y="3661652"/>
                  <a:pt x="2522441" y="3663639"/>
                  <a:pt x="2446637" y="3669956"/>
                </a:cubicBezTo>
                <a:cubicBezTo>
                  <a:pt x="2347779" y="3735863"/>
                  <a:pt x="2467236" y="3649358"/>
                  <a:pt x="2384854" y="3731740"/>
                </a:cubicBezTo>
                <a:cubicBezTo>
                  <a:pt x="2287656" y="3828938"/>
                  <a:pt x="2411925" y="3672069"/>
                  <a:pt x="2310713" y="3793524"/>
                </a:cubicBezTo>
                <a:cubicBezTo>
                  <a:pt x="2279821" y="3830595"/>
                  <a:pt x="2277764" y="3871783"/>
                  <a:pt x="2211859" y="3880021"/>
                </a:cubicBezTo>
                <a:lnTo>
                  <a:pt x="2113005" y="3892378"/>
                </a:lnTo>
                <a:lnTo>
                  <a:pt x="2038864" y="3917092"/>
                </a:lnTo>
                <a:cubicBezTo>
                  <a:pt x="2026507" y="3921211"/>
                  <a:pt x="2014739" y="3928010"/>
                  <a:pt x="2001794" y="3929448"/>
                </a:cubicBezTo>
                <a:lnTo>
                  <a:pt x="1890583" y="3941805"/>
                </a:lnTo>
                <a:cubicBezTo>
                  <a:pt x="1878226" y="3945924"/>
                  <a:pt x="1861851" y="3944156"/>
                  <a:pt x="1853513" y="3954162"/>
                </a:cubicBezTo>
                <a:cubicBezTo>
                  <a:pt x="1839313" y="3971202"/>
                  <a:pt x="1835814" y="3994903"/>
                  <a:pt x="1828800" y="4015946"/>
                </a:cubicBezTo>
                <a:cubicBezTo>
                  <a:pt x="1823430" y="4032057"/>
                  <a:pt x="1827315" y="4052327"/>
                  <a:pt x="1816443" y="4065373"/>
                </a:cubicBezTo>
                <a:cubicBezTo>
                  <a:pt x="1793270" y="4093180"/>
                  <a:pt x="1718995" y="4098090"/>
                  <a:pt x="1692875" y="4102443"/>
                </a:cubicBezTo>
                <a:cubicBezTo>
                  <a:pt x="1668162" y="4110681"/>
                  <a:pt x="1630385" y="4103856"/>
                  <a:pt x="1618735" y="4127156"/>
                </a:cubicBezTo>
                <a:cubicBezTo>
                  <a:pt x="1603629" y="4157368"/>
                  <a:pt x="1591139" y="4187458"/>
                  <a:pt x="1569308" y="4213654"/>
                </a:cubicBezTo>
                <a:cubicBezTo>
                  <a:pt x="1558121" y="4227079"/>
                  <a:pt x="1546777" y="4241031"/>
                  <a:pt x="1532237" y="4250724"/>
                </a:cubicBezTo>
                <a:cubicBezTo>
                  <a:pt x="1521399" y="4257949"/>
                  <a:pt x="1507139" y="4257950"/>
                  <a:pt x="1495167" y="4263081"/>
                </a:cubicBezTo>
                <a:cubicBezTo>
                  <a:pt x="1478236" y="4270337"/>
                  <a:pt x="1462216" y="4279556"/>
                  <a:pt x="1445740" y="4287794"/>
                </a:cubicBezTo>
                <a:cubicBezTo>
                  <a:pt x="1412789" y="4283675"/>
                  <a:pt x="1378924" y="4284175"/>
                  <a:pt x="1346886" y="4275438"/>
                </a:cubicBezTo>
                <a:cubicBezTo>
                  <a:pt x="1332558" y="4271530"/>
                  <a:pt x="1324379" y="4253637"/>
                  <a:pt x="1309816" y="4250724"/>
                </a:cubicBezTo>
                <a:cubicBezTo>
                  <a:pt x="1261181" y="4240997"/>
                  <a:pt x="1210962" y="4242486"/>
                  <a:pt x="1161535" y="4238367"/>
                </a:cubicBezTo>
                <a:cubicBezTo>
                  <a:pt x="1075037" y="4180702"/>
                  <a:pt x="1112107" y="4172464"/>
                  <a:pt x="1050324" y="4213654"/>
                </a:cubicBezTo>
                <a:cubicBezTo>
                  <a:pt x="1035449" y="4212302"/>
                  <a:pt x="893473" y="4204261"/>
                  <a:pt x="852616" y="4188940"/>
                </a:cubicBezTo>
                <a:cubicBezTo>
                  <a:pt x="838710" y="4183726"/>
                  <a:pt x="826954" y="4173734"/>
                  <a:pt x="815545" y="4164227"/>
                </a:cubicBezTo>
                <a:cubicBezTo>
                  <a:pt x="771994" y="4127935"/>
                  <a:pt x="763488" y="4104676"/>
                  <a:pt x="729048" y="4053016"/>
                </a:cubicBezTo>
                <a:cubicBezTo>
                  <a:pt x="720810" y="4040659"/>
                  <a:pt x="716692" y="4024184"/>
                  <a:pt x="704335" y="4015946"/>
                </a:cubicBezTo>
                <a:cubicBezTo>
                  <a:pt x="667885" y="3991646"/>
                  <a:pt x="659926" y="3989840"/>
                  <a:pt x="630194" y="3954162"/>
                </a:cubicBezTo>
                <a:cubicBezTo>
                  <a:pt x="620687" y="3942753"/>
                  <a:pt x="614988" y="3928501"/>
                  <a:pt x="605481" y="3917092"/>
                </a:cubicBezTo>
                <a:cubicBezTo>
                  <a:pt x="594294" y="3903667"/>
                  <a:pt x="579597" y="3893446"/>
                  <a:pt x="568410" y="3880021"/>
                </a:cubicBezTo>
                <a:cubicBezTo>
                  <a:pt x="558903" y="3868612"/>
                  <a:pt x="554873" y="3852730"/>
                  <a:pt x="543697" y="3842951"/>
                </a:cubicBezTo>
                <a:cubicBezTo>
                  <a:pt x="521344" y="3823392"/>
                  <a:pt x="494270" y="3810000"/>
                  <a:pt x="469556" y="3793524"/>
                </a:cubicBezTo>
                <a:cubicBezTo>
                  <a:pt x="385807" y="3737692"/>
                  <a:pt x="487975" y="3804576"/>
                  <a:pt x="345989" y="3719384"/>
                </a:cubicBezTo>
                <a:cubicBezTo>
                  <a:pt x="282948" y="3681560"/>
                  <a:pt x="329747" y="3705463"/>
                  <a:pt x="259491" y="3645243"/>
                </a:cubicBezTo>
                <a:cubicBezTo>
                  <a:pt x="248215" y="3635578"/>
                  <a:pt x="234778" y="3628767"/>
                  <a:pt x="222421" y="3620529"/>
                </a:cubicBezTo>
                <a:cubicBezTo>
                  <a:pt x="214183" y="3608172"/>
                  <a:pt x="208884" y="3593238"/>
                  <a:pt x="197708" y="3583459"/>
                </a:cubicBezTo>
                <a:cubicBezTo>
                  <a:pt x="175355" y="3563900"/>
                  <a:pt x="152382" y="3541236"/>
                  <a:pt x="123567" y="3534032"/>
                </a:cubicBezTo>
                <a:cubicBezTo>
                  <a:pt x="61504" y="3518516"/>
                  <a:pt x="90251" y="3527045"/>
                  <a:pt x="37070" y="3509319"/>
                </a:cubicBezTo>
                <a:cubicBezTo>
                  <a:pt x="28832" y="3496962"/>
                  <a:pt x="18206" y="3485898"/>
                  <a:pt x="12356" y="3472248"/>
                </a:cubicBezTo>
                <a:cubicBezTo>
                  <a:pt x="5666" y="3456638"/>
                  <a:pt x="0" y="3422821"/>
                  <a:pt x="0" y="342282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143000" y="2819400"/>
            <a:ext cx="16002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627" y="2525925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62800" y="2310102"/>
            <a:ext cx="1017373" cy="1446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27773" y="3763138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745205" y="1309816"/>
            <a:ext cx="1742990" cy="2496509"/>
          </a:xfrm>
          <a:custGeom>
            <a:avLst/>
            <a:gdLst>
              <a:gd name="connsiteX0" fmla="*/ 779163 w 1742990"/>
              <a:gd name="connsiteY0" fmla="*/ 0 h 2496509"/>
              <a:gd name="connsiteX1" fmla="*/ 705022 w 1742990"/>
              <a:gd name="connsiteY1" fmla="*/ 98854 h 2496509"/>
              <a:gd name="connsiteX2" fmla="*/ 692665 w 1742990"/>
              <a:gd name="connsiteY2" fmla="*/ 135925 h 2496509"/>
              <a:gd name="connsiteX3" fmla="*/ 655595 w 1742990"/>
              <a:gd name="connsiteY3" fmla="*/ 172995 h 2496509"/>
              <a:gd name="connsiteX4" fmla="*/ 630881 w 1742990"/>
              <a:gd name="connsiteY4" fmla="*/ 210065 h 2496509"/>
              <a:gd name="connsiteX5" fmla="*/ 618525 w 1742990"/>
              <a:gd name="connsiteY5" fmla="*/ 333633 h 2496509"/>
              <a:gd name="connsiteX6" fmla="*/ 581454 w 1742990"/>
              <a:gd name="connsiteY6" fmla="*/ 345989 h 2496509"/>
              <a:gd name="connsiteX7" fmla="*/ 569098 w 1742990"/>
              <a:gd name="connsiteY7" fmla="*/ 383060 h 2496509"/>
              <a:gd name="connsiteX8" fmla="*/ 544384 w 1742990"/>
              <a:gd name="connsiteY8" fmla="*/ 420130 h 2496509"/>
              <a:gd name="connsiteX9" fmla="*/ 519671 w 1742990"/>
              <a:gd name="connsiteY9" fmla="*/ 469557 h 2496509"/>
              <a:gd name="connsiteX10" fmla="*/ 445530 w 1742990"/>
              <a:gd name="connsiteY10" fmla="*/ 543698 h 2496509"/>
              <a:gd name="connsiteX11" fmla="*/ 396103 w 1742990"/>
              <a:gd name="connsiteY11" fmla="*/ 580768 h 2496509"/>
              <a:gd name="connsiteX12" fmla="*/ 247822 w 1742990"/>
              <a:gd name="connsiteY12" fmla="*/ 617838 h 2496509"/>
              <a:gd name="connsiteX13" fmla="*/ 260179 w 1742990"/>
              <a:gd name="connsiteY13" fmla="*/ 815546 h 2496509"/>
              <a:gd name="connsiteX14" fmla="*/ 235465 w 1742990"/>
              <a:gd name="connsiteY14" fmla="*/ 864973 h 2496509"/>
              <a:gd name="connsiteX15" fmla="*/ 210752 w 1742990"/>
              <a:gd name="connsiteY15" fmla="*/ 939114 h 2496509"/>
              <a:gd name="connsiteX16" fmla="*/ 161325 w 1742990"/>
              <a:gd name="connsiteY16" fmla="*/ 1075038 h 2496509"/>
              <a:gd name="connsiteX17" fmla="*/ 136611 w 1742990"/>
              <a:gd name="connsiteY17" fmla="*/ 1112108 h 2496509"/>
              <a:gd name="connsiteX18" fmla="*/ 99541 w 1742990"/>
              <a:gd name="connsiteY18" fmla="*/ 1124465 h 2496509"/>
              <a:gd name="connsiteX19" fmla="*/ 13044 w 1742990"/>
              <a:gd name="connsiteY19" fmla="*/ 1235676 h 2496509"/>
              <a:gd name="connsiteX20" fmla="*/ 687 w 1742990"/>
              <a:gd name="connsiteY20" fmla="*/ 1285103 h 2496509"/>
              <a:gd name="connsiteX21" fmla="*/ 50114 w 1742990"/>
              <a:gd name="connsiteY21" fmla="*/ 1445741 h 2496509"/>
              <a:gd name="connsiteX22" fmla="*/ 124254 w 1742990"/>
              <a:gd name="connsiteY22" fmla="*/ 1458098 h 2496509"/>
              <a:gd name="connsiteX23" fmla="*/ 161325 w 1742990"/>
              <a:gd name="connsiteY23" fmla="*/ 1482811 h 2496509"/>
              <a:gd name="connsiteX24" fmla="*/ 186038 w 1742990"/>
              <a:gd name="connsiteY24" fmla="*/ 1556952 h 2496509"/>
              <a:gd name="connsiteX25" fmla="*/ 223109 w 1742990"/>
              <a:gd name="connsiteY25" fmla="*/ 1742303 h 2496509"/>
              <a:gd name="connsiteX26" fmla="*/ 223109 w 1742990"/>
              <a:gd name="connsiteY26" fmla="*/ 2038865 h 2496509"/>
              <a:gd name="connsiteX27" fmla="*/ 198395 w 1742990"/>
              <a:gd name="connsiteY27" fmla="*/ 2113006 h 2496509"/>
              <a:gd name="connsiteX28" fmla="*/ 186038 w 1742990"/>
              <a:gd name="connsiteY28" fmla="*/ 2150076 h 2496509"/>
              <a:gd name="connsiteX29" fmla="*/ 198395 w 1742990"/>
              <a:gd name="connsiteY29" fmla="*/ 2248930 h 2496509"/>
              <a:gd name="connsiteX30" fmla="*/ 297249 w 1742990"/>
              <a:gd name="connsiteY30" fmla="*/ 2286000 h 2496509"/>
              <a:gd name="connsiteX31" fmla="*/ 519671 w 1742990"/>
              <a:gd name="connsiteY31" fmla="*/ 2261287 h 2496509"/>
              <a:gd name="connsiteX32" fmla="*/ 556741 w 1742990"/>
              <a:gd name="connsiteY32" fmla="*/ 2248930 h 2496509"/>
              <a:gd name="connsiteX33" fmla="*/ 618525 w 1742990"/>
              <a:gd name="connsiteY33" fmla="*/ 2236573 h 2496509"/>
              <a:gd name="connsiteX34" fmla="*/ 655595 w 1742990"/>
              <a:gd name="connsiteY34" fmla="*/ 2224216 h 2496509"/>
              <a:gd name="connsiteX35" fmla="*/ 705022 w 1742990"/>
              <a:gd name="connsiteY35" fmla="*/ 2211860 h 2496509"/>
              <a:gd name="connsiteX36" fmla="*/ 779163 w 1742990"/>
              <a:gd name="connsiteY36" fmla="*/ 2162433 h 2496509"/>
              <a:gd name="connsiteX37" fmla="*/ 791519 w 1742990"/>
              <a:gd name="connsiteY37" fmla="*/ 2125362 h 2496509"/>
              <a:gd name="connsiteX38" fmla="*/ 878017 w 1742990"/>
              <a:gd name="connsiteY38" fmla="*/ 2100649 h 2496509"/>
              <a:gd name="connsiteX39" fmla="*/ 1112795 w 1742990"/>
              <a:gd name="connsiteY39" fmla="*/ 2088292 h 2496509"/>
              <a:gd name="connsiteX40" fmla="*/ 1174579 w 1742990"/>
              <a:gd name="connsiteY40" fmla="*/ 2100649 h 2496509"/>
              <a:gd name="connsiteX41" fmla="*/ 1236363 w 1742990"/>
              <a:gd name="connsiteY41" fmla="*/ 2162433 h 2496509"/>
              <a:gd name="connsiteX42" fmla="*/ 1273433 w 1742990"/>
              <a:gd name="connsiteY42" fmla="*/ 2187146 h 2496509"/>
              <a:gd name="connsiteX43" fmla="*/ 1310503 w 1742990"/>
              <a:gd name="connsiteY43" fmla="*/ 2150076 h 2496509"/>
              <a:gd name="connsiteX44" fmla="*/ 1322860 w 1742990"/>
              <a:gd name="connsiteY44" fmla="*/ 2113006 h 2496509"/>
              <a:gd name="connsiteX45" fmla="*/ 1359930 w 1742990"/>
              <a:gd name="connsiteY45" fmla="*/ 2088292 h 2496509"/>
              <a:gd name="connsiteX46" fmla="*/ 1434071 w 1742990"/>
              <a:gd name="connsiteY46" fmla="*/ 2100649 h 2496509"/>
              <a:gd name="connsiteX47" fmla="*/ 1458784 w 1742990"/>
              <a:gd name="connsiteY47" fmla="*/ 2137719 h 2496509"/>
              <a:gd name="connsiteX48" fmla="*/ 1495854 w 1742990"/>
              <a:gd name="connsiteY48" fmla="*/ 2174789 h 2496509"/>
              <a:gd name="connsiteX49" fmla="*/ 1607065 w 1742990"/>
              <a:gd name="connsiteY49" fmla="*/ 2211860 h 2496509"/>
              <a:gd name="connsiteX50" fmla="*/ 1619422 w 1742990"/>
              <a:gd name="connsiteY50" fmla="*/ 2335427 h 2496509"/>
              <a:gd name="connsiteX51" fmla="*/ 1631779 w 1742990"/>
              <a:gd name="connsiteY51" fmla="*/ 2372498 h 2496509"/>
              <a:gd name="connsiteX52" fmla="*/ 1644136 w 1742990"/>
              <a:gd name="connsiteY52" fmla="*/ 2421925 h 2496509"/>
              <a:gd name="connsiteX53" fmla="*/ 1656492 w 1742990"/>
              <a:gd name="connsiteY53" fmla="*/ 2458995 h 2496509"/>
              <a:gd name="connsiteX54" fmla="*/ 1730633 w 1742990"/>
              <a:gd name="connsiteY54" fmla="*/ 2496065 h 2496509"/>
              <a:gd name="connsiteX55" fmla="*/ 1742990 w 1742990"/>
              <a:gd name="connsiteY55" fmla="*/ 2496065 h 249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742990" h="2496509">
                <a:moveTo>
                  <a:pt x="779163" y="0"/>
                </a:moveTo>
                <a:cubicBezTo>
                  <a:pt x="767043" y="15150"/>
                  <a:pt x="718135" y="72629"/>
                  <a:pt x="705022" y="98854"/>
                </a:cubicBezTo>
                <a:cubicBezTo>
                  <a:pt x="699197" y="110504"/>
                  <a:pt x="699890" y="125087"/>
                  <a:pt x="692665" y="135925"/>
                </a:cubicBezTo>
                <a:cubicBezTo>
                  <a:pt x="682972" y="150465"/>
                  <a:pt x="666782" y="159570"/>
                  <a:pt x="655595" y="172995"/>
                </a:cubicBezTo>
                <a:cubicBezTo>
                  <a:pt x="646088" y="184404"/>
                  <a:pt x="639119" y="197708"/>
                  <a:pt x="630881" y="210065"/>
                </a:cubicBezTo>
                <a:cubicBezTo>
                  <a:pt x="626762" y="251254"/>
                  <a:pt x="632671" y="294731"/>
                  <a:pt x="618525" y="333633"/>
                </a:cubicBezTo>
                <a:cubicBezTo>
                  <a:pt x="614074" y="345874"/>
                  <a:pt x="590664" y="336779"/>
                  <a:pt x="581454" y="345989"/>
                </a:cubicBezTo>
                <a:cubicBezTo>
                  <a:pt x="572244" y="355199"/>
                  <a:pt x="574923" y="371410"/>
                  <a:pt x="569098" y="383060"/>
                </a:cubicBezTo>
                <a:cubicBezTo>
                  <a:pt x="562457" y="396343"/>
                  <a:pt x="551752" y="407236"/>
                  <a:pt x="544384" y="420130"/>
                </a:cubicBezTo>
                <a:cubicBezTo>
                  <a:pt x="535245" y="436123"/>
                  <a:pt x="529434" y="453937"/>
                  <a:pt x="519671" y="469557"/>
                </a:cubicBezTo>
                <a:cubicBezTo>
                  <a:pt x="483494" y="527440"/>
                  <a:pt x="492665" y="510030"/>
                  <a:pt x="445530" y="543698"/>
                </a:cubicBezTo>
                <a:cubicBezTo>
                  <a:pt x="428772" y="555668"/>
                  <a:pt x="414523" y="571558"/>
                  <a:pt x="396103" y="580768"/>
                </a:cubicBezTo>
                <a:cubicBezTo>
                  <a:pt x="347150" y="605244"/>
                  <a:pt x="300574" y="609046"/>
                  <a:pt x="247822" y="617838"/>
                </a:cubicBezTo>
                <a:cubicBezTo>
                  <a:pt x="279082" y="711616"/>
                  <a:pt x="285528" y="697255"/>
                  <a:pt x="260179" y="815546"/>
                </a:cubicBezTo>
                <a:cubicBezTo>
                  <a:pt x="256319" y="833558"/>
                  <a:pt x="242306" y="847870"/>
                  <a:pt x="235465" y="864973"/>
                </a:cubicBezTo>
                <a:cubicBezTo>
                  <a:pt x="225790" y="889160"/>
                  <a:pt x="217909" y="914066"/>
                  <a:pt x="210752" y="939114"/>
                </a:cubicBezTo>
                <a:cubicBezTo>
                  <a:pt x="189845" y="1012286"/>
                  <a:pt x="194001" y="1017856"/>
                  <a:pt x="161325" y="1075038"/>
                </a:cubicBezTo>
                <a:cubicBezTo>
                  <a:pt x="153957" y="1087932"/>
                  <a:pt x="148208" y="1102831"/>
                  <a:pt x="136611" y="1112108"/>
                </a:cubicBezTo>
                <a:cubicBezTo>
                  <a:pt x="126440" y="1120245"/>
                  <a:pt x="111898" y="1120346"/>
                  <a:pt x="99541" y="1124465"/>
                </a:cubicBezTo>
                <a:cubicBezTo>
                  <a:pt x="28749" y="1195257"/>
                  <a:pt x="31771" y="1170129"/>
                  <a:pt x="13044" y="1235676"/>
                </a:cubicBezTo>
                <a:cubicBezTo>
                  <a:pt x="8379" y="1252005"/>
                  <a:pt x="4806" y="1268627"/>
                  <a:pt x="687" y="1285103"/>
                </a:cubicBezTo>
                <a:cubicBezTo>
                  <a:pt x="7216" y="1356916"/>
                  <a:pt x="-22468" y="1421546"/>
                  <a:pt x="50114" y="1445741"/>
                </a:cubicBezTo>
                <a:cubicBezTo>
                  <a:pt x="73882" y="1453664"/>
                  <a:pt x="99541" y="1453979"/>
                  <a:pt x="124254" y="1458098"/>
                </a:cubicBezTo>
                <a:cubicBezTo>
                  <a:pt x="136611" y="1466336"/>
                  <a:pt x="153454" y="1470217"/>
                  <a:pt x="161325" y="1482811"/>
                </a:cubicBezTo>
                <a:cubicBezTo>
                  <a:pt x="175132" y="1504902"/>
                  <a:pt x="181755" y="1531256"/>
                  <a:pt x="186038" y="1556952"/>
                </a:cubicBezTo>
                <a:cubicBezTo>
                  <a:pt x="212893" y="1718081"/>
                  <a:pt x="194906" y="1657696"/>
                  <a:pt x="223109" y="1742303"/>
                </a:cubicBezTo>
                <a:cubicBezTo>
                  <a:pt x="237834" y="1874834"/>
                  <a:pt x="245365" y="1883073"/>
                  <a:pt x="223109" y="2038865"/>
                </a:cubicBezTo>
                <a:cubicBezTo>
                  <a:pt x="219425" y="2064654"/>
                  <a:pt x="206633" y="2088292"/>
                  <a:pt x="198395" y="2113006"/>
                </a:cubicBezTo>
                <a:lnTo>
                  <a:pt x="186038" y="2150076"/>
                </a:lnTo>
                <a:cubicBezTo>
                  <a:pt x="190157" y="2183027"/>
                  <a:pt x="186062" y="2218097"/>
                  <a:pt x="198395" y="2248930"/>
                </a:cubicBezTo>
                <a:cubicBezTo>
                  <a:pt x="209462" y="2276597"/>
                  <a:pt x="282391" y="2283028"/>
                  <a:pt x="297249" y="2286000"/>
                </a:cubicBezTo>
                <a:cubicBezTo>
                  <a:pt x="332713" y="2282453"/>
                  <a:pt x="476928" y="2269058"/>
                  <a:pt x="519671" y="2261287"/>
                </a:cubicBezTo>
                <a:cubicBezTo>
                  <a:pt x="532486" y="2258957"/>
                  <a:pt x="544105" y="2252089"/>
                  <a:pt x="556741" y="2248930"/>
                </a:cubicBezTo>
                <a:cubicBezTo>
                  <a:pt x="577116" y="2243836"/>
                  <a:pt x="598150" y="2241667"/>
                  <a:pt x="618525" y="2236573"/>
                </a:cubicBezTo>
                <a:cubicBezTo>
                  <a:pt x="631161" y="2233414"/>
                  <a:pt x="643071" y="2227794"/>
                  <a:pt x="655595" y="2224216"/>
                </a:cubicBezTo>
                <a:cubicBezTo>
                  <a:pt x="671924" y="2219551"/>
                  <a:pt x="688546" y="2215979"/>
                  <a:pt x="705022" y="2211860"/>
                </a:cubicBezTo>
                <a:cubicBezTo>
                  <a:pt x="729736" y="2195384"/>
                  <a:pt x="769771" y="2190611"/>
                  <a:pt x="779163" y="2162433"/>
                </a:cubicBezTo>
                <a:cubicBezTo>
                  <a:pt x="783282" y="2150076"/>
                  <a:pt x="782309" y="2134572"/>
                  <a:pt x="791519" y="2125362"/>
                </a:cubicBezTo>
                <a:cubicBezTo>
                  <a:pt x="797368" y="2119513"/>
                  <a:pt x="877668" y="2100679"/>
                  <a:pt x="878017" y="2100649"/>
                </a:cubicBezTo>
                <a:cubicBezTo>
                  <a:pt x="956090" y="2093860"/>
                  <a:pt x="1034536" y="2092411"/>
                  <a:pt x="1112795" y="2088292"/>
                </a:cubicBezTo>
                <a:cubicBezTo>
                  <a:pt x="1133390" y="2092411"/>
                  <a:pt x="1154914" y="2093275"/>
                  <a:pt x="1174579" y="2100649"/>
                </a:cubicBezTo>
                <a:cubicBezTo>
                  <a:pt x="1227301" y="2120420"/>
                  <a:pt x="1200116" y="2126186"/>
                  <a:pt x="1236363" y="2162433"/>
                </a:cubicBezTo>
                <a:cubicBezTo>
                  <a:pt x="1246864" y="2172934"/>
                  <a:pt x="1261076" y="2178908"/>
                  <a:pt x="1273433" y="2187146"/>
                </a:cubicBezTo>
                <a:cubicBezTo>
                  <a:pt x="1285790" y="2174789"/>
                  <a:pt x="1300810" y="2164616"/>
                  <a:pt x="1310503" y="2150076"/>
                </a:cubicBezTo>
                <a:cubicBezTo>
                  <a:pt x="1317728" y="2139238"/>
                  <a:pt x="1314723" y="2123177"/>
                  <a:pt x="1322860" y="2113006"/>
                </a:cubicBezTo>
                <a:cubicBezTo>
                  <a:pt x="1332137" y="2101409"/>
                  <a:pt x="1347573" y="2096530"/>
                  <a:pt x="1359930" y="2088292"/>
                </a:cubicBezTo>
                <a:cubicBezTo>
                  <a:pt x="1384644" y="2092411"/>
                  <a:pt x="1411662" y="2089444"/>
                  <a:pt x="1434071" y="2100649"/>
                </a:cubicBezTo>
                <a:cubicBezTo>
                  <a:pt x="1447354" y="2107290"/>
                  <a:pt x="1449277" y="2126310"/>
                  <a:pt x="1458784" y="2137719"/>
                </a:cubicBezTo>
                <a:cubicBezTo>
                  <a:pt x="1469971" y="2151144"/>
                  <a:pt x="1482429" y="2163602"/>
                  <a:pt x="1495854" y="2174789"/>
                </a:cubicBezTo>
                <a:cubicBezTo>
                  <a:pt x="1539292" y="2210987"/>
                  <a:pt x="1542703" y="2201133"/>
                  <a:pt x="1607065" y="2211860"/>
                </a:cubicBezTo>
                <a:cubicBezTo>
                  <a:pt x="1611184" y="2253049"/>
                  <a:pt x="1613128" y="2294514"/>
                  <a:pt x="1619422" y="2335427"/>
                </a:cubicBezTo>
                <a:cubicBezTo>
                  <a:pt x="1621403" y="2348301"/>
                  <a:pt x="1628201" y="2359974"/>
                  <a:pt x="1631779" y="2372498"/>
                </a:cubicBezTo>
                <a:cubicBezTo>
                  <a:pt x="1636445" y="2388827"/>
                  <a:pt x="1639471" y="2405596"/>
                  <a:pt x="1644136" y="2421925"/>
                </a:cubicBezTo>
                <a:cubicBezTo>
                  <a:pt x="1647714" y="2434449"/>
                  <a:pt x="1648355" y="2448824"/>
                  <a:pt x="1656492" y="2458995"/>
                </a:cubicBezTo>
                <a:cubicBezTo>
                  <a:pt x="1671592" y="2477869"/>
                  <a:pt x="1708249" y="2490469"/>
                  <a:pt x="1730633" y="2496065"/>
                </a:cubicBezTo>
                <a:cubicBezTo>
                  <a:pt x="1734629" y="2497064"/>
                  <a:pt x="1738871" y="2496065"/>
                  <a:pt x="1742990" y="2496065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096000" y="4511968"/>
            <a:ext cx="1931773" cy="60292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48600" y="5114896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324600" y="6223986"/>
            <a:ext cx="2667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old Good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2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 up </a:t>
            </a:r>
            <a:r>
              <a:rPr lang="en-GB" dirty="0" err="1" smtClean="0"/>
              <a:t>sem</a:t>
            </a:r>
            <a:r>
              <a:rPr lang="en-GB" dirty="0" smtClean="0"/>
              <a:t>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Nagai\Downloads\Study at UT\Concrete\Concrete sleepers\SEM\sleeper_goo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629400" cy="49720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991232" y="1408670"/>
            <a:ext cx="1322173" cy="4992130"/>
          </a:xfrm>
          <a:custGeom>
            <a:avLst/>
            <a:gdLst>
              <a:gd name="connsiteX0" fmla="*/ 1322173 w 1322173"/>
              <a:gd name="connsiteY0" fmla="*/ 0 h 4992130"/>
              <a:gd name="connsiteX1" fmla="*/ 1297460 w 1322173"/>
              <a:gd name="connsiteY1" fmla="*/ 123568 h 4992130"/>
              <a:gd name="connsiteX2" fmla="*/ 1272746 w 1322173"/>
              <a:gd name="connsiteY2" fmla="*/ 358346 h 4992130"/>
              <a:gd name="connsiteX3" fmla="*/ 1260390 w 1322173"/>
              <a:gd name="connsiteY3" fmla="*/ 395416 h 4992130"/>
              <a:gd name="connsiteX4" fmla="*/ 1248033 w 1322173"/>
              <a:gd name="connsiteY4" fmla="*/ 444844 h 4992130"/>
              <a:gd name="connsiteX5" fmla="*/ 1223319 w 1322173"/>
              <a:gd name="connsiteY5" fmla="*/ 531341 h 4992130"/>
              <a:gd name="connsiteX6" fmla="*/ 1198606 w 1322173"/>
              <a:gd name="connsiteY6" fmla="*/ 704335 h 4992130"/>
              <a:gd name="connsiteX7" fmla="*/ 1186249 w 1322173"/>
              <a:gd name="connsiteY7" fmla="*/ 741406 h 4992130"/>
              <a:gd name="connsiteX8" fmla="*/ 1161536 w 1322173"/>
              <a:gd name="connsiteY8" fmla="*/ 790833 h 4992130"/>
              <a:gd name="connsiteX9" fmla="*/ 1149179 w 1322173"/>
              <a:gd name="connsiteY9" fmla="*/ 840260 h 4992130"/>
              <a:gd name="connsiteX10" fmla="*/ 1087395 w 1322173"/>
              <a:gd name="connsiteY10" fmla="*/ 902044 h 4992130"/>
              <a:gd name="connsiteX11" fmla="*/ 1025611 w 1322173"/>
              <a:gd name="connsiteY11" fmla="*/ 976184 h 4992130"/>
              <a:gd name="connsiteX12" fmla="*/ 1000898 w 1322173"/>
              <a:gd name="connsiteY12" fmla="*/ 1050325 h 4992130"/>
              <a:gd name="connsiteX13" fmla="*/ 988541 w 1322173"/>
              <a:gd name="connsiteY13" fmla="*/ 1087395 h 4992130"/>
              <a:gd name="connsiteX14" fmla="*/ 976184 w 1322173"/>
              <a:gd name="connsiteY14" fmla="*/ 1124465 h 4992130"/>
              <a:gd name="connsiteX15" fmla="*/ 939114 w 1322173"/>
              <a:gd name="connsiteY15" fmla="*/ 1136822 h 4992130"/>
              <a:gd name="connsiteX16" fmla="*/ 902044 w 1322173"/>
              <a:gd name="connsiteY16" fmla="*/ 1173892 h 4992130"/>
              <a:gd name="connsiteX17" fmla="*/ 889687 w 1322173"/>
              <a:gd name="connsiteY17" fmla="*/ 1210962 h 4992130"/>
              <a:gd name="connsiteX18" fmla="*/ 864973 w 1322173"/>
              <a:gd name="connsiteY18" fmla="*/ 1309816 h 4992130"/>
              <a:gd name="connsiteX19" fmla="*/ 852617 w 1322173"/>
              <a:gd name="connsiteY19" fmla="*/ 1594022 h 4992130"/>
              <a:gd name="connsiteX20" fmla="*/ 827903 w 1322173"/>
              <a:gd name="connsiteY20" fmla="*/ 1643449 h 4992130"/>
              <a:gd name="connsiteX21" fmla="*/ 815546 w 1322173"/>
              <a:gd name="connsiteY21" fmla="*/ 1680519 h 4992130"/>
              <a:gd name="connsiteX22" fmla="*/ 778476 w 1322173"/>
              <a:gd name="connsiteY22" fmla="*/ 1816444 h 4992130"/>
              <a:gd name="connsiteX23" fmla="*/ 753763 w 1322173"/>
              <a:gd name="connsiteY23" fmla="*/ 1865871 h 4992130"/>
              <a:gd name="connsiteX24" fmla="*/ 741406 w 1322173"/>
              <a:gd name="connsiteY24" fmla="*/ 1902941 h 4992130"/>
              <a:gd name="connsiteX25" fmla="*/ 704336 w 1322173"/>
              <a:gd name="connsiteY25" fmla="*/ 1927654 h 4992130"/>
              <a:gd name="connsiteX26" fmla="*/ 667265 w 1322173"/>
              <a:gd name="connsiteY26" fmla="*/ 1964725 h 4992130"/>
              <a:gd name="connsiteX27" fmla="*/ 642552 w 1322173"/>
              <a:gd name="connsiteY27" fmla="*/ 2038865 h 4992130"/>
              <a:gd name="connsiteX28" fmla="*/ 630195 w 1322173"/>
              <a:gd name="connsiteY28" fmla="*/ 2075935 h 4992130"/>
              <a:gd name="connsiteX29" fmla="*/ 617838 w 1322173"/>
              <a:gd name="connsiteY29" fmla="*/ 2545492 h 4992130"/>
              <a:gd name="connsiteX30" fmla="*/ 593125 w 1322173"/>
              <a:gd name="connsiteY30" fmla="*/ 2582562 h 4992130"/>
              <a:gd name="connsiteX31" fmla="*/ 568411 w 1322173"/>
              <a:gd name="connsiteY31" fmla="*/ 2681416 h 4992130"/>
              <a:gd name="connsiteX32" fmla="*/ 543698 w 1322173"/>
              <a:gd name="connsiteY32" fmla="*/ 2730844 h 4992130"/>
              <a:gd name="connsiteX33" fmla="*/ 518984 w 1322173"/>
              <a:gd name="connsiteY33" fmla="*/ 2767914 h 4992130"/>
              <a:gd name="connsiteX34" fmla="*/ 506627 w 1322173"/>
              <a:gd name="connsiteY34" fmla="*/ 2804984 h 4992130"/>
              <a:gd name="connsiteX35" fmla="*/ 481914 w 1322173"/>
              <a:gd name="connsiteY35" fmla="*/ 3126260 h 4992130"/>
              <a:gd name="connsiteX36" fmla="*/ 444844 w 1322173"/>
              <a:gd name="connsiteY36" fmla="*/ 3262184 h 4992130"/>
              <a:gd name="connsiteX37" fmla="*/ 395417 w 1322173"/>
              <a:gd name="connsiteY37" fmla="*/ 3398108 h 4992130"/>
              <a:gd name="connsiteX38" fmla="*/ 358346 w 1322173"/>
              <a:gd name="connsiteY38" fmla="*/ 3422822 h 4992130"/>
              <a:gd name="connsiteX39" fmla="*/ 308919 w 1322173"/>
              <a:gd name="connsiteY39" fmla="*/ 3496962 h 4992130"/>
              <a:gd name="connsiteX40" fmla="*/ 271849 w 1322173"/>
              <a:gd name="connsiteY40" fmla="*/ 3595816 h 4992130"/>
              <a:gd name="connsiteX41" fmla="*/ 259492 w 1322173"/>
              <a:gd name="connsiteY41" fmla="*/ 3632887 h 4992130"/>
              <a:gd name="connsiteX42" fmla="*/ 185352 w 1322173"/>
              <a:gd name="connsiteY42" fmla="*/ 3682314 h 4992130"/>
              <a:gd name="connsiteX43" fmla="*/ 111211 w 1322173"/>
              <a:gd name="connsiteY43" fmla="*/ 3719384 h 4992130"/>
              <a:gd name="connsiteX44" fmla="*/ 86498 w 1322173"/>
              <a:gd name="connsiteY44" fmla="*/ 3768811 h 4992130"/>
              <a:gd name="connsiteX45" fmla="*/ 49427 w 1322173"/>
              <a:gd name="connsiteY45" fmla="*/ 3818238 h 4992130"/>
              <a:gd name="connsiteX46" fmla="*/ 37071 w 1322173"/>
              <a:gd name="connsiteY46" fmla="*/ 3880022 h 4992130"/>
              <a:gd name="connsiteX47" fmla="*/ 12357 w 1322173"/>
              <a:gd name="connsiteY47" fmla="*/ 3941806 h 4992130"/>
              <a:gd name="connsiteX48" fmla="*/ 0 w 1322173"/>
              <a:gd name="connsiteY48" fmla="*/ 3991233 h 4992130"/>
              <a:gd name="connsiteX49" fmla="*/ 12357 w 1322173"/>
              <a:gd name="connsiteY49" fmla="*/ 4040660 h 4992130"/>
              <a:gd name="connsiteX50" fmla="*/ 61784 w 1322173"/>
              <a:gd name="connsiteY50" fmla="*/ 4065373 h 4992130"/>
              <a:gd name="connsiteX51" fmla="*/ 86498 w 1322173"/>
              <a:gd name="connsiteY51" fmla="*/ 4102444 h 4992130"/>
              <a:gd name="connsiteX52" fmla="*/ 123568 w 1322173"/>
              <a:gd name="connsiteY52" fmla="*/ 4164227 h 4992130"/>
              <a:gd name="connsiteX53" fmla="*/ 172995 w 1322173"/>
              <a:gd name="connsiteY53" fmla="*/ 4287795 h 4992130"/>
              <a:gd name="connsiteX54" fmla="*/ 210065 w 1322173"/>
              <a:gd name="connsiteY54" fmla="*/ 4300152 h 4992130"/>
              <a:gd name="connsiteX55" fmla="*/ 284206 w 1322173"/>
              <a:gd name="connsiteY55" fmla="*/ 4337222 h 4992130"/>
              <a:gd name="connsiteX56" fmla="*/ 259492 w 1322173"/>
              <a:gd name="connsiteY56" fmla="*/ 4658498 h 4992130"/>
              <a:gd name="connsiteX57" fmla="*/ 222422 w 1322173"/>
              <a:gd name="connsiteY57" fmla="*/ 4744995 h 4992130"/>
              <a:gd name="connsiteX58" fmla="*/ 185352 w 1322173"/>
              <a:gd name="connsiteY58" fmla="*/ 4757352 h 4992130"/>
              <a:gd name="connsiteX59" fmla="*/ 160638 w 1322173"/>
              <a:gd name="connsiteY59" fmla="*/ 4942703 h 4992130"/>
              <a:gd name="connsiteX60" fmla="*/ 123568 w 1322173"/>
              <a:gd name="connsiteY60" fmla="*/ 4992130 h 4992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22173" h="4992130">
                <a:moveTo>
                  <a:pt x="1322173" y="0"/>
                </a:moveTo>
                <a:cubicBezTo>
                  <a:pt x="1313935" y="41189"/>
                  <a:pt x="1301263" y="81736"/>
                  <a:pt x="1297460" y="123568"/>
                </a:cubicBezTo>
                <a:cubicBezTo>
                  <a:pt x="1293305" y="169270"/>
                  <a:pt x="1282565" y="304343"/>
                  <a:pt x="1272746" y="358346"/>
                </a:cubicBezTo>
                <a:cubicBezTo>
                  <a:pt x="1270416" y="371161"/>
                  <a:pt x="1263968" y="382892"/>
                  <a:pt x="1260390" y="395416"/>
                </a:cubicBezTo>
                <a:cubicBezTo>
                  <a:pt x="1255725" y="411746"/>
                  <a:pt x="1252699" y="428514"/>
                  <a:pt x="1248033" y="444844"/>
                </a:cubicBezTo>
                <a:cubicBezTo>
                  <a:pt x="1212575" y="568945"/>
                  <a:pt x="1261953" y="376809"/>
                  <a:pt x="1223319" y="531341"/>
                </a:cubicBezTo>
                <a:cubicBezTo>
                  <a:pt x="1213472" y="629818"/>
                  <a:pt x="1219280" y="631976"/>
                  <a:pt x="1198606" y="704335"/>
                </a:cubicBezTo>
                <a:cubicBezTo>
                  <a:pt x="1195028" y="716859"/>
                  <a:pt x="1191380" y="729434"/>
                  <a:pt x="1186249" y="741406"/>
                </a:cubicBezTo>
                <a:cubicBezTo>
                  <a:pt x="1178993" y="758337"/>
                  <a:pt x="1168004" y="773586"/>
                  <a:pt x="1161536" y="790833"/>
                </a:cubicBezTo>
                <a:cubicBezTo>
                  <a:pt x="1155573" y="806734"/>
                  <a:pt x="1155869" y="824650"/>
                  <a:pt x="1149179" y="840260"/>
                </a:cubicBezTo>
                <a:cubicBezTo>
                  <a:pt x="1129042" y="887244"/>
                  <a:pt x="1124006" y="871534"/>
                  <a:pt x="1087395" y="902044"/>
                </a:cubicBezTo>
                <a:cubicBezTo>
                  <a:pt x="1066856" y="919160"/>
                  <a:pt x="1037046" y="950456"/>
                  <a:pt x="1025611" y="976184"/>
                </a:cubicBezTo>
                <a:cubicBezTo>
                  <a:pt x="1015031" y="999989"/>
                  <a:pt x="1009136" y="1025611"/>
                  <a:pt x="1000898" y="1050325"/>
                </a:cubicBezTo>
                <a:lnTo>
                  <a:pt x="988541" y="1087395"/>
                </a:lnTo>
                <a:cubicBezTo>
                  <a:pt x="984422" y="1099752"/>
                  <a:pt x="988541" y="1120346"/>
                  <a:pt x="976184" y="1124465"/>
                </a:cubicBezTo>
                <a:lnTo>
                  <a:pt x="939114" y="1136822"/>
                </a:lnTo>
                <a:cubicBezTo>
                  <a:pt x="926757" y="1149179"/>
                  <a:pt x="911737" y="1159352"/>
                  <a:pt x="902044" y="1173892"/>
                </a:cubicBezTo>
                <a:cubicBezTo>
                  <a:pt x="894819" y="1184730"/>
                  <a:pt x="892846" y="1198326"/>
                  <a:pt x="889687" y="1210962"/>
                </a:cubicBezTo>
                <a:lnTo>
                  <a:pt x="864973" y="1309816"/>
                </a:lnTo>
                <a:cubicBezTo>
                  <a:pt x="860854" y="1404551"/>
                  <a:pt x="863089" y="1499777"/>
                  <a:pt x="852617" y="1594022"/>
                </a:cubicBezTo>
                <a:cubicBezTo>
                  <a:pt x="850583" y="1612330"/>
                  <a:pt x="835159" y="1626518"/>
                  <a:pt x="827903" y="1643449"/>
                </a:cubicBezTo>
                <a:cubicBezTo>
                  <a:pt x="822772" y="1655421"/>
                  <a:pt x="818705" y="1667883"/>
                  <a:pt x="815546" y="1680519"/>
                </a:cubicBezTo>
                <a:cubicBezTo>
                  <a:pt x="801986" y="1734762"/>
                  <a:pt x="804989" y="1763417"/>
                  <a:pt x="778476" y="1816444"/>
                </a:cubicBezTo>
                <a:cubicBezTo>
                  <a:pt x="770238" y="1832920"/>
                  <a:pt x="761019" y="1848940"/>
                  <a:pt x="753763" y="1865871"/>
                </a:cubicBezTo>
                <a:cubicBezTo>
                  <a:pt x="748632" y="1877843"/>
                  <a:pt x="749543" y="1892770"/>
                  <a:pt x="741406" y="1902941"/>
                </a:cubicBezTo>
                <a:cubicBezTo>
                  <a:pt x="732129" y="1914537"/>
                  <a:pt x="715745" y="1918147"/>
                  <a:pt x="704336" y="1927654"/>
                </a:cubicBezTo>
                <a:cubicBezTo>
                  <a:pt x="690911" y="1938841"/>
                  <a:pt x="679622" y="1952368"/>
                  <a:pt x="667265" y="1964725"/>
                </a:cubicBezTo>
                <a:lnTo>
                  <a:pt x="642552" y="2038865"/>
                </a:lnTo>
                <a:lnTo>
                  <a:pt x="630195" y="2075935"/>
                </a:lnTo>
                <a:cubicBezTo>
                  <a:pt x="626076" y="2232454"/>
                  <a:pt x="629264" y="2389336"/>
                  <a:pt x="617838" y="2545492"/>
                </a:cubicBezTo>
                <a:cubicBezTo>
                  <a:pt x="616754" y="2560303"/>
                  <a:pt x="598200" y="2568605"/>
                  <a:pt x="593125" y="2582562"/>
                </a:cubicBezTo>
                <a:cubicBezTo>
                  <a:pt x="581518" y="2614483"/>
                  <a:pt x="583600" y="2651036"/>
                  <a:pt x="568411" y="2681416"/>
                </a:cubicBezTo>
                <a:cubicBezTo>
                  <a:pt x="560173" y="2697892"/>
                  <a:pt x="552837" y="2714850"/>
                  <a:pt x="543698" y="2730844"/>
                </a:cubicBezTo>
                <a:cubicBezTo>
                  <a:pt x="536330" y="2743738"/>
                  <a:pt x="525626" y="2754631"/>
                  <a:pt x="518984" y="2767914"/>
                </a:cubicBezTo>
                <a:cubicBezTo>
                  <a:pt x="513159" y="2779564"/>
                  <a:pt x="510746" y="2792627"/>
                  <a:pt x="506627" y="2804984"/>
                </a:cubicBezTo>
                <a:cubicBezTo>
                  <a:pt x="503199" y="2863267"/>
                  <a:pt x="496105" y="3045845"/>
                  <a:pt x="481914" y="3126260"/>
                </a:cubicBezTo>
                <a:cubicBezTo>
                  <a:pt x="457196" y="3266324"/>
                  <a:pt x="466730" y="3181934"/>
                  <a:pt x="444844" y="3262184"/>
                </a:cubicBezTo>
                <a:cubicBezTo>
                  <a:pt x="431668" y="3310498"/>
                  <a:pt x="432351" y="3361174"/>
                  <a:pt x="395417" y="3398108"/>
                </a:cubicBezTo>
                <a:cubicBezTo>
                  <a:pt x="384916" y="3408609"/>
                  <a:pt x="370703" y="3414584"/>
                  <a:pt x="358346" y="3422822"/>
                </a:cubicBezTo>
                <a:cubicBezTo>
                  <a:pt x="331841" y="3502342"/>
                  <a:pt x="366770" y="3415972"/>
                  <a:pt x="308919" y="3496962"/>
                </a:cubicBezTo>
                <a:cubicBezTo>
                  <a:pt x="281498" y="3535351"/>
                  <a:pt x="284168" y="3552700"/>
                  <a:pt x="271849" y="3595816"/>
                </a:cubicBezTo>
                <a:cubicBezTo>
                  <a:pt x="268271" y="3608340"/>
                  <a:pt x="268702" y="3623677"/>
                  <a:pt x="259492" y="3632887"/>
                </a:cubicBezTo>
                <a:cubicBezTo>
                  <a:pt x="238490" y="3653889"/>
                  <a:pt x="210065" y="3665838"/>
                  <a:pt x="185352" y="3682314"/>
                </a:cubicBezTo>
                <a:cubicBezTo>
                  <a:pt x="137445" y="3714252"/>
                  <a:pt x="162370" y="3702331"/>
                  <a:pt x="111211" y="3719384"/>
                </a:cubicBezTo>
                <a:cubicBezTo>
                  <a:pt x="102973" y="3735860"/>
                  <a:pt x="96261" y="3753191"/>
                  <a:pt x="86498" y="3768811"/>
                </a:cubicBezTo>
                <a:cubicBezTo>
                  <a:pt x="75583" y="3786275"/>
                  <a:pt x="57791" y="3799418"/>
                  <a:pt x="49427" y="3818238"/>
                </a:cubicBezTo>
                <a:cubicBezTo>
                  <a:pt x="40897" y="3837430"/>
                  <a:pt x="43106" y="3859905"/>
                  <a:pt x="37071" y="3880022"/>
                </a:cubicBezTo>
                <a:cubicBezTo>
                  <a:pt x="30697" y="3901268"/>
                  <a:pt x="19371" y="3920763"/>
                  <a:pt x="12357" y="3941806"/>
                </a:cubicBezTo>
                <a:cubicBezTo>
                  <a:pt x="6986" y="3957917"/>
                  <a:pt x="4119" y="3974757"/>
                  <a:pt x="0" y="3991233"/>
                </a:cubicBezTo>
                <a:cubicBezTo>
                  <a:pt x="4119" y="4007709"/>
                  <a:pt x="1485" y="4027614"/>
                  <a:pt x="12357" y="4040660"/>
                </a:cubicBezTo>
                <a:cubicBezTo>
                  <a:pt x="24149" y="4054811"/>
                  <a:pt x="47633" y="4053581"/>
                  <a:pt x="61784" y="4065373"/>
                </a:cubicBezTo>
                <a:cubicBezTo>
                  <a:pt x="73193" y="4074881"/>
                  <a:pt x="78627" y="4089850"/>
                  <a:pt x="86498" y="4102444"/>
                </a:cubicBezTo>
                <a:cubicBezTo>
                  <a:pt x="99227" y="4122810"/>
                  <a:pt x="113630" y="4142363"/>
                  <a:pt x="123568" y="4164227"/>
                </a:cubicBezTo>
                <a:cubicBezTo>
                  <a:pt x="131609" y="4181918"/>
                  <a:pt x="152540" y="4267340"/>
                  <a:pt x="172995" y="4287795"/>
                </a:cubicBezTo>
                <a:cubicBezTo>
                  <a:pt x="182205" y="4297005"/>
                  <a:pt x="198415" y="4294327"/>
                  <a:pt x="210065" y="4300152"/>
                </a:cubicBezTo>
                <a:cubicBezTo>
                  <a:pt x="305881" y="4348059"/>
                  <a:pt x="191030" y="4306162"/>
                  <a:pt x="284206" y="4337222"/>
                </a:cubicBezTo>
                <a:cubicBezTo>
                  <a:pt x="274515" y="4540738"/>
                  <a:pt x="287943" y="4530465"/>
                  <a:pt x="259492" y="4658498"/>
                </a:cubicBezTo>
                <a:cubicBezTo>
                  <a:pt x="253074" y="4687378"/>
                  <a:pt x="248214" y="4724362"/>
                  <a:pt x="222422" y="4744995"/>
                </a:cubicBezTo>
                <a:cubicBezTo>
                  <a:pt x="212251" y="4753132"/>
                  <a:pt x="197709" y="4753233"/>
                  <a:pt x="185352" y="4757352"/>
                </a:cubicBezTo>
                <a:cubicBezTo>
                  <a:pt x="183745" y="4773418"/>
                  <a:pt x="174598" y="4905475"/>
                  <a:pt x="160638" y="4942703"/>
                </a:cubicBezTo>
                <a:cubicBezTo>
                  <a:pt x="152254" y="4965059"/>
                  <a:pt x="138754" y="4976944"/>
                  <a:pt x="123568" y="499213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143000" y="2819400"/>
            <a:ext cx="1600200" cy="457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627" y="2525925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330778" y="4373468"/>
            <a:ext cx="1931773" cy="60292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83378" y="4976396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24600" y="6223986"/>
            <a:ext cx="2667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old Good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EDS image &amp;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14601" y="4410915"/>
          <a:ext cx="6629399" cy="2043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057"/>
                <a:gridCol w="947057"/>
                <a:gridCol w="947057"/>
                <a:gridCol w="947057"/>
                <a:gridCol w="947057"/>
                <a:gridCol w="947057"/>
                <a:gridCol w="947057"/>
              </a:tblGrid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Compound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 in wt.% (3 Sigma)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19.6002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36.71020563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56.75379207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1.84637E-15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6.741330188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Aluminium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0.50419302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0.944328608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0.865701493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Al2O3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1.784274613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0.15129767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0.12394375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0.232140516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0.17906797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0.579621552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0.093346849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25.3718022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47.52013126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29.32806097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66.49047878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2.344241111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7.70930108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14.43913982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12.71659788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SiO2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30.89016071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1.040181606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Magnesium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0.08225213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0.154054168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0.156779611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MgO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0.255464341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0.093411144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53.3916921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00700" y="3124200"/>
          <a:ext cx="3543300" cy="1227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6665"/>
                <a:gridCol w="612489"/>
                <a:gridCol w="789788"/>
                <a:gridCol w="805906"/>
                <a:gridCol w="698452"/>
              </a:tblGrid>
              <a:tr h="182563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Bruker Nano GmbH, Germany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8256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8256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Quantax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8256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8256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Results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 1015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8256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Date: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6147" name="Picture 3" descr="C:\Users\Nagai\Downloads\Study at UT\Concrete\Concrete sleepers\SEM\EDS\sleeper_g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4572000" cy="307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24600" y="6223986"/>
            <a:ext cx="2667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old Good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1039427"/>
          </a:xfrm>
        </p:spPr>
        <p:txBody>
          <a:bodyPr>
            <a:normAutofit/>
          </a:bodyPr>
          <a:lstStyle/>
          <a:p>
            <a:r>
              <a:rPr lang="en-GB" dirty="0" smtClean="0"/>
              <a:t>Specimen of More damaged sleeper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Nagai\Downloads\Study at UT\Concrete\Concrete sleepers\Concrete sleepers photo\DSC00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9642"/>
            <a:ext cx="3524421" cy="26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gai\Downloads\Study at UT\Concrete\Concrete sleepers\Concrete sleepers photo\DSC00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71484"/>
            <a:ext cx="3524421" cy="26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gai\Downloads\Study at UT\Concrete\Concrete sleepers\Concrete sleepers photo\DSC003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324600" y="6223986"/>
            <a:ext cx="2667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More damaged sleeper manufactured in 2002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 IMAGE 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agai\Downloads\Study at UT\Concrete\Concrete sleepers\SEM\sleeper1 more damag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43600" y="6223986"/>
            <a:ext cx="3048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More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11357" y="1480930"/>
            <a:ext cx="2544417" cy="4800600"/>
          </a:xfrm>
          <a:custGeom>
            <a:avLst/>
            <a:gdLst>
              <a:gd name="connsiteX0" fmla="*/ 2544417 w 2544417"/>
              <a:gd name="connsiteY0" fmla="*/ 0 h 4800600"/>
              <a:gd name="connsiteX1" fmla="*/ 2534478 w 2544417"/>
              <a:gd name="connsiteY1" fmla="*/ 159027 h 4800600"/>
              <a:gd name="connsiteX2" fmla="*/ 2524539 w 2544417"/>
              <a:gd name="connsiteY2" fmla="*/ 198783 h 4800600"/>
              <a:gd name="connsiteX3" fmla="*/ 2504660 w 2544417"/>
              <a:gd name="connsiteY3" fmla="*/ 496957 h 4800600"/>
              <a:gd name="connsiteX4" fmla="*/ 2484782 w 2544417"/>
              <a:gd name="connsiteY4" fmla="*/ 576470 h 4800600"/>
              <a:gd name="connsiteX5" fmla="*/ 2435086 w 2544417"/>
              <a:gd name="connsiteY5" fmla="*/ 626166 h 4800600"/>
              <a:gd name="connsiteX6" fmla="*/ 2405269 w 2544417"/>
              <a:gd name="connsiteY6" fmla="*/ 715618 h 4800600"/>
              <a:gd name="connsiteX7" fmla="*/ 2395330 w 2544417"/>
              <a:gd name="connsiteY7" fmla="*/ 765313 h 4800600"/>
              <a:gd name="connsiteX8" fmla="*/ 2355573 w 2544417"/>
              <a:gd name="connsiteY8" fmla="*/ 815009 h 4800600"/>
              <a:gd name="connsiteX9" fmla="*/ 2345634 w 2544417"/>
              <a:gd name="connsiteY9" fmla="*/ 844827 h 4800600"/>
              <a:gd name="connsiteX10" fmla="*/ 2335695 w 2544417"/>
              <a:gd name="connsiteY10" fmla="*/ 894522 h 4800600"/>
              <a:gd name="connsiteX11" fmla="*/ 2305878 w 2544417"/>
              <a:gd name="connsiteY11" fmla="*/ 934279 h 4800600"/>
              <a:gd name="connsiteX12" fmla="*/ 2286000 w 2544417"/>
              <a:gd name="connsiteY12" fmla="*/ 1103244 h 4800600"/>
              <a:gd name="connsiteX13" fmla="*/ 2266121 w 2544417"/>
              <a:gd name="connsiteY13" fmla="*/ 1282148 h 4800600"/>
              <a:gd name="connsiteX14" fmla="*/ 2256182 w 2544417"/>
              <a:gd name="connsiteY14" fmla="*/ 1311966 h 4800600"/>
              <a:gd name="connsiteX15" fmla="*/ 2236304 w 2544417"/>
              <a:gd name="connsiteY15" fmla="*/ 1441174 h 4800600"/>
              <a:gd name="connsiteX16" fmla="*/ 2226365 w 2544417"/>
              <a:gd name="connsiteY16" fmla="*/ 1480931 h 4800600"/>
              <a:gd name="connsiteX17" fmla="*/ 2196547 w 2544417"/>
              <a:gd name="connsiteY17" fmla="*/ 1520687 h 4800600"/>
              <a:gd name="connsiteX18" fmla="*/ 2176669 w 2544417"/>
              <a:gd name="connsiteY18" fmla="*/ 1560444 h 4800600"/>
              <a:gd name="connsiteX19" fmla="*/ 2146852 w 2544417"/>
              <a:gd name="connsiteY19" fmla="*/ 1590261 h 4800600"/>
              <a:gd name="connsiteX20" fmla="*/ 2117034 w 2544417"/>
              <a:gd name="connsiteY20" fmla="*/ 1630018 h 4800600"/>
              <a:gd name="connsiteX21" fmla="*/ 2057400 w 2544417"/>
              <a:gd name="connsiteY21" fmla="*/ 1699592 h 4800600"/>
              <a:gd name="connsiteX22" fmla="*/ 2037521 w 2544417"/>
              <a:gd name="connsiteY22" fmla="*/ 1808922 h 4800600"/>
              <a:gd name="connsiteX23" fmla="*/ 2017643 w 2544417"/>
              <a:gd name="connsiteY23" fmla="*/ 1838740 h 4800600"/>
              <a:gd name="connsiteX24" fmla="*/ 1997765 w 2544417"/>
              <a:gd name="connsiteY24" fmla="*/ 1938131 h 4800600"/>
              <a:gd name="connsiteX25" fmla="*/ 1987826 w 2544417"/>
              <a:gd name="connsiteY25" fmla="*/ 2007705 h 4800600"/>
              <a:gd name="connsiteX26" fmla="*/ 1967947 w 2544417"/>
              <a:gd name="connsiteY26" fmla="*/ 2027583 h 4800600"/>
              <a:gd name="connsiteX27" fmla="*/ 1958008 w 2544417"/>
              <a:gd name="connsiteY27" fmla="*/ 2057400 h 4800600"/>
              <a:gd name="connsiteX28" fmla="*/ 1928191 w 2544417"/>
              <a:gd name="connsiteY28" fmla="*/ 2067340 h 4800600"/>
              <a:gd name="connsiteX29" fmla="*/ 1898373 w 2544417"/>
              <a:gd name="connsiteY29" fmla="*/ 2097157 h 4800600"/>
              <a:gd name="connsiteX30" fmla="*/ 1838739 w 2544417"/>
              <a:gd name="connsiteY30" fmla="*/ 2206487 h 4800600"/>
              <a:gd name="connsiteX31" fmla="*/ 1779104 w 2544417"/>
              <a:gd name="connsiteY31" fmla="*/ 2266122 h 4800600"/>
              <a:gd name="connsiteX32" fmla="*/ 1729408 w 2544417"/>
              <a:gd name="connsiteY32" fmla="*/ 2325757 h 4800600"/>
              <a:gd name="connsiteX33" fmla="*/ 1709530 w 2544417"/>
              <a:gd name="connsiteY33" fmla="*/ 2355574 h 4800600"/>
              <a:gd name="connsiteX34" fmla="*/ 1689652 w 2544417"/>
              <a:gd name="connsiteY34" fmla="*/ 2375453 h 4800600"/>
              <a:gd name="connsiteX35" fmla="*/ 1679713 w 2544417"/>
              <a:gd name="connsiteY35" fmla="*/ 2524540 h 4800600"/>
              <a:gd name="connsiteX36" fmla="*/ 1709530 w 2544417"/>
              <a:gd name="connsiteY36" fmla="*/ 2544418 h 4800600"/>
              <a:gd name="connsiteX37" fmla="*/ 1669773 w 2544417"/>
              <a:gd name="connsiteY37" fmla="*/ 2713383 h 4800600"/>
              <a:gd name="connsiteX38" fmla="*/ 1649895 w 2544417"/>
              <a:gd name="connsiteY38" fmla="*/ 2743200 h 4800600"/>
              <a:gd name="connsiteX39" fmla="*/ 1610139 w 2544417"/>
              <a:gd name="connsiteY39" fmla="*/ 2822713 h 4800600"/>
              <a:gd name="connsiteX40" fmla="*/ 1600200 w 2544417"/>
              <a:gd name="connsiteY40" fmla="*/ 2872409 h 4800600"/>
              <a:gd name="connsiteX41" fmla="*/ 1580321 w 2544417"/>
              <a:gd name="connsiteY41" fmla="*/ 2912166 h 4800600"/>
              <a:gd name="connsiteX42" fmla="*/ 1560443 w 2544417"/>
              <a:gd name="connsiteY42" fmla="*/ 2981740 h 4800600"/>
              <a:gd name="connsiteX43" fmla="*/ 1550504 w 2544417"/>
              <a:gd name="connsiteY43" fmla="*/ 3031435 h 4800600"/>
              <a:gd name="connsiteX44" fmla="*/ 1530626 w 2544417"/>
              <a:gd name="connsiteY44" fmla="*/ 3110948 h 4800600"/>
              <a:gd name="connsiteX45" fmla="*/ 1510747 w 2544417"/>
              <a:gd name="connsiteY45" fmla="*/ 3230218 h 4800600"/>
              <a:gd name="connsiteX46" fmla="*/ 1490869 w 2544417"/>
              <a:gd name="connsiteY46" fmla="*/ 3269974 h 4800600"/>
              <a:gd name="connsiteX47" fmla="*/ 1461052 w 2544417"/>
              <a:gd name="connsiteY47" fmla="*/ 3419061 h 4800600"/>
              <a:gd name="connsiteX48" fmla="*/ 1500808 w 2544417"/>
              <a:gd name="connsiteY48" fmla="*/ 3478696 h 4800600"/>
              <a:gd name="connsiteX49" fmla="*/ 1530626 w 2544417"/>
              <a:gd name="connsiteY49" fmla="*/ 3578087 h 4800600"/>
              <a:gd name="connsiteX50" fmla="*/ 1560443 w 2544417"/>
              <a:gd name="connsiteY50" fmla="*/ 3647661 h 4800600"/>
              <a:gd name="connsiteX51" fmla="*/ 1560443 w 2544417"/>
              <a:gd name="connsiteY51" fmla="*/ 3995531 h 4800600"/>
              <a:gd name="connsiteX52" fmla="*/ 1550504 w 2544417"/>
              <a:gd name="connsiteY52" fmla="*/ 4025348 h 4800600"/>
              <a:gd name="connsiteX53" fmla="*/ 1490869 w 2544417"/>
              <a:gd name="connsiteY53" fmla="*/ 4094922 h 4800600"/>
              <a:gd name="connsiteX54" fmla="*/ 1470991 w 2544417"/>
              <a:gd name="connsiteY54" fmla="*/ 4134679 h 4800600"/>
              <a:gd name="connsiteX55" fmla="*/ 1451113 w 2544417"/>
              <a:gd name="connsiteY55" fmla="*/ 4164496 h 4800600"/>
              <a:gd name="connsiteX56" fmla="*/ 1441173 w 2544417"/>
              <a:gd name="connsiteY56" fmla="*/ 4194313 h 4800600"/>
              <a:gd name="connsiteX57" fmla="*/ 1421295 w 2544417"/>
              <a:gd name="connsiteY57" fmla="*/ 4234070 h 4800600"/>
              <a:gd name="connsiteX58" fmla="*/ 1401417 w 2544417"/>
              <a:gd name="connsiteY58" fmla="*/ 4303644 h 4800600"/>
              <a:gd name="connsiteX59" fmla="*/ 1381539 w 2544417"/>
              <a:gd name="connsiteY59" fmla="*/ 4333461 h 4800600"/>
              <a:gd name="connsiteX60" fmla="*/ 1321904 w 2544417"/>
              <a:gd name="connsiteY60" fmla="*/ 4412974 h 4800600"/>
              <a:gd name="connsiteX61" fmla="*/ 1272208 w 2544417"/>
              <a:gd name="connsiteY61" fmla="*/ 4482548 h 4800600"/>
              <a:gd name="connsiteX62" fmla="*/ 1262269 w 2544417"/>
              <a:gd name="connsiteY62" fmla="*/ 4512366 h 4800600"/>
              <a:gd name="connsiteX63" fmla="*/ 1242391 w 2544417"/>
              <a:gd name="connsiteY63" fmla="*/ 4552122 h 4800600"/>
              <a:gd name="connsiteX64" fmla="*/ 1202634 w 2544417"/>
              <a:gd name="connsiteY64" fmla="*/ 4780722 h 4800600"/>
              <a:gd name="connsiteX65" fmla="*/ 964095 w 2544417"/>
              <a:gd name="connsiteY65" fmla="*/ 4770783 h 4800600"/>
              <a:gd name="connsiteX66" fmla="*/ 934278 w 2544417"/>
              <a:gd name="connsiteY66" fmla="*/ 4760844 h 4800600"/>
              <a:gd name="connsiteX67" fmla="*/ 725556 w 2544417"/>
              <a:gd name="connsiteY67" fmla="*/ 4770783 h 4800600"/>
              <a:gd name="connsiteX68" fmla="*/ 626165 w 2544417"/>
              <a:gd name="connsiteY68" fmla="*/ 4780722 h 4800600"/>
              <a:gd name="connsiteX69" fmla="*/ 536713 w 2544417"/>
              <a:gd name="connsiteY69" fmla="*/ 4800600 h 4800600"/>
              <a:gd name="connsiteX70" fmla="*/ 417443 w 2544417"/>
              <a:gd name="connsiteY70" fmla="*/ 4790661 h 4800600"/>
              <a:gd name="connsiteX71" fmla="*/ 357808 w 2544417"/>
              <a:gd name="connsiteY71" fmla="*/ 4770783 h 4800600"/>
              <a:gd name="connsiteX72" fmla="*/ 298173 w 2544417"/>
              <a:gd name="connsiteY72" fmla="*/ 4691270 h 4800600"/>
              <a:gd name="connsiteX73" fmla="*/ 278295 w 2544417"/>
              <a:gd name="connsiteY73" fmla="*/ 4522305 h 4800600"/>
              <a:gd name="connsiteX74" fmla="*/ 228600 w 2544417"/>
              <a:gd name="connsiteY74" fmla="*/ 4412974 h 4800600"/>
              <a:gd name="connsiteX75" fmla="*/ 208721 w 2544417"/>
              <a:gd name="connsiteY75" fmla="*/ 4363279 h 4800600"/>
              <a:gd name="connsiteX76" fmla="*/ 159026 w 2544417"/>
              <a:gd name="connsiteY76" fmla="*/ 4253948 h 4800600"/>
              <a:gd name="connsiteX77" fmla="*/ 168965 w 2544417"/>
              <a:gd name="connsiteY77" fmla="*/ 4065105 h 4800600"/>
              <a:gd name="connsiteX78" fmla="*/ 188843 w 2544417"/>
              <a:gd name="connsiteY78" fmla="*/ 4015409 h 4800600"/>
              <a:gd name="connsiteX79" fmla="*/ 228600 w 2544417"/>
              <a:gd name="connsiteY79" fmla="*/ 4005470 h 4800600"/>
              <a:gd name="connsiteX80" fmla="*/ 268356 w 2544417"/>
              <a:gd name="connsiteY80" fmla="*/ 3756992 h 4800600"/>
              <a:gd name="connsiteX81" fmla="*/ 337930 w 2544417"/>
              <a:gd name="connsiteY81" fmla="*/ 3677479 h 4800600"/>
              <a:gd name="connsiteX82" fmla="*/ 357808 w 2544417"/>
              <a:gd name="connsiteY82" fmla="*/ 3657600 h 4800600"/>
              <a:gd name="connsiteX83" fmla="*/ 387626 w 2544417"/>
              <a:gd name="connsiteY83" fmla="*/ 3627783 h 4800600"/>
              <a:gd name="connsiteX84" fmla="*/ 397565 w 2544417"/>
              <a:gd name="connsiteY84" fmla="*/ 3597966 h 4800600"/>
              <a:gd name="connsiteX85" fmla="*/ 417443 w 2544417"/>
              <a:gd name="connsiteY85" fmla="*/ 3578087 h 4800600"/>
              <a:gd name="connsiteX86" fmla="*/ 437321 w 2544417"/>
              <a:gd name="connsiteY86" fmla="*/ 3548270 h 4800600"/>
              <a:gd name="connsiteX87" fmla="*/ 457200 w 2544417"/>
              <a:gd name="connsiteY87" fmla="*/ 3508513 h 4800600"/>
              <a:gd name="connsiteX88" fmla="*/ 487017 w 2544417"/>
              <a:gd name="connsiteY88" fmla="*/ 3478696 h 4800600"/>
              <a:gd name="connsiteX89" fmla="*/ 536713 w 2544417"/>
              <a:gd name="connsiteY89" fmla="*/ 3409122 h 4800600"/>
              <a:gd name="connsiteX90" fmla="*/ 566530 w 2544417"/>
              <a:gd name="connsiteY90" fmla="*/ 3369366 h 4800600"/>
              <a:gd name="connsiteX91" fmla="*/ 586408 w 2544417"/>
              <a:gd name="connsiteY91" fmla="*/ 3309731 h 4800600"/>
              <a:gd name="connsiteX92" fmla="*/ 636104 w 2544417"/>
              <a:gd name="connsiteY92" fmla="*/ 3269974 h 4800600"/>
              <a:gd name="connsiteX93" fmla="*/ 685800 w 2544417"/>
              <a:gd name="connsiteY93" fmla="*/ 3230218 h 4800600"/>
              <a:gd name="connsiteX94" fmla="*/ 695739 w 2544417"/>
              <a:gd name="connsiteY94" fmla="*/ 3190461 h 4800600"/>
              <a:gd name="connsiteX95" fmla="*/ 705678 w 2544417"/>
              <a:gd name="connsiteY95" fmla="*/ 3160644 h 4800600"/>
              <a:gd name="connsiteX96" fmla="*/ 735495 w 2544417"/>
              <a:gd name="connsiteY96" fmla="*/ 3021496 h 4800600"/>
              <a:gd name="connsiteX97" fmla="*/ 795130 w 2544417"/>
              <a:gd name="connsiteY97" fmla="*/ 2872409 h 4800600"/>
              <a:gd name="connsiteX98" fmla="*/ 805069 w 2544417"/>
              <a:gd name="connsiteY98" fmla="*/ 2832653 h 4800600"/>
              <a:gd name="connsiteX99" fmla="*/ 824947 w 2544417"/>
              <a:gd name="connsiteY99" fmla="*/ 2773018 h 4800600"/>
              <a:gd name="connsiteX100" fmla="*/ 834886 w 2544417"/>
              <a:gd name="connsiteY100" fmla="*/ 2743200 h 4800600"/>
              <a:gd name="connsiteX101" fmla="*/ 795130 w 2544417"/>
              <a:gd name="connsiteY101" fmla="*/ 2653748 h 4800600"/>
              <a:gd name="connsiteX102" fmla="*/ 745434 w 2544417"/>
              <a:gd name="connsiteY102" fmla="*/ 2604053 h 4800600"/>
              <a:gd name="connsiteX103" fmla="*/ 725556 w 2544417"/>
              <a:gd name="connsiteY103" fmla="*/ 1878496 h 4800600"/>
              <a:gd name="connsiteX104" fmla="*/ 735495 w 2544417"/>
              <a:gd name="connsiteY104" fmla="*/ 1689653 h 4800600"/>
              <a:gd name="connsiteX105" fmla="*/ 755373 w 2544417"/>
              <a:gd name="connsiteY105" fmla="*/ 1590261 h 4800600"/>
              <a:gd name="connsiteX106" fmla="*/ 745434 w 2544417"/>
              <a:gd name="connsiteY106" fmla="*/ 1550505 h 4800600"/>
              <a:gd name="connsiteX107" fmla="*/ 685800 w 2544417"/>
              <a:gd name="connsiteY107" fmla="*/ 1530627 h 4800600"/>
              <a:gd name="connsiteX108" fmla="*/ 636104 w 2544417"/>
              <a:gd name="connsiteY108" fmla="*/ 1480931 h 4800600"/>
              <a:gd name="connsiteX109" fmla="*/ 586408 w 2544417"/>
              <a:gd name="connsiteY109" fmla="*/ 1441174 h 4800600"/>
              <a:gd name="connsiteX110" fmla="*/ 546652 w 2544417"/>
              <a:gd name="connsiteY110" fmla="*/ 1381540 h 4800600"/>
              <a:gd name="connsiteX111" fmla="*/ 496956 w 2544417"/>
              <a:gd name="connsiteY111" fmla="*/ 1321905 h 4800600"/>
              <a:gd name="connsiteX112" fmla="*/ 457200 w 2544417"/>
              <a:gd name="connsiteY112" fmla="*/ 1311966 h 4800600"/>
              <a:gd name="connsiteX113" fmla="*/ 437321 w 2544417"/>
              <a:gd name="connsiteY113" fmla="*/ 1331844 h 4800600"/>
              <a:gd name="connsiteX114" fmla="*/ 377686 w 2544417"/>
              <a:gd name="connsiteY114" fmla="*/ 1371600 h 4800600"/>
              <a:gd name="connsiteX115" fmla="*/ 318052 w 2544417"/>
              <a:gd name="connsiteY115" fmla="*/ 1361661 h 4800600"/>
              <a:gd name="connsiteX116" fmla="*/ 308113 w 2544417"/>
              <a:gd name="connsiteY116" fmla="*/ 1331844 h 4800600"/>
              <a:gd name="connsiteX117" fmla="*/ 288234 w 2544417"/>
              <a:gd name="connsiteY117" fmla="*/ 1252331 h 4800600"/>
              <a:gd name="connsiteX118" fmla="*/ 278295 w 2544417"/>
              <a:gd name="connsiteY118" fmla="*/ 1202635 h 4800600"/>
              <a:gd name="connsiteX119" fmla="*/ 258417 w 2544417"/>
              <a:gd name="connsiteY119" fmla="*/ 1043609 h 4800600"/>
              <a:gd name="connsiteX120" fmla="*/ 248478 w 2544417"/>
              <a:gd name="connsiteY120" fmla="*/ 1013792 h 4800600"/>
              <a:gd name="connsiteX121" fmla="*/ 168965 w 2544417"/>
              <a:gd name="connsiteY121" fmla="*/ 974035 h 4800600"/>
              <a:gd name="connsiteX122" fmla="*/ 139147 w 2544417"/>
              <a:gd name="connsiteY122" fmla="*/ 964096 h 4800600"/>
              <a:gd name="connsiteX123" fmla="*/ 49695 w 2544417"/>
              <a:gd name="connsiteY123" fmla="*/ 805070 h 4800600"/>
              <a:gd name="connsiteX124" fmla="*/ 29817 w 2544417"/>
              <a:gd name="connsiteY124" fmla="*/ 765313 h 4800600"/>
              <a:gd name="connsiteX125" fmla="*/ 9939 w 2544417"/>
              <a:gd name="connsiteY125" fmla="*/ 705679 h 4800600"/>
              <a:gd name="connsiteX126" fmla="*/ 0 w 2544417"/>
              <a:gd name="connsiteY126" fmla="*/ 675861 h 4800600"/>
              <a:gd name="connsiteX127" fmla="*/ 39756 w 2544417"/>
              <a:gd name="connsiteY127" fmla="*/ 596348 h 4800600"/>
              <a:gd name="connsiteX128" fmla="*/ 59634 w 2544417"/>
              <a:gd name="connsiteY128" fmla="*/ 556592 h 4800600"/>
              <a:gd name="connsiteX129" fmla="*/ 79513 w 2544417"/>
              <a:gd name="connsiteY129" fmla="*/ 526774 h 4800600"/>
              <a:gd name="connsiteX130" fmla="*/ 129208 w 2544417"/>
              <a:gd name="connsiteY130" fmla="*/ 467140 h 4800600"/>
              <a:gd name="connsiteX131" fmla="*/ 139147 w 2544417"/>
              <a:gd name="connsiteY131" fmla="*/ 149087 h 4800600"/>
              <a:gd name="connsiteX132" fmla="*/ 149086 w 2544417"/>
              <a:gd name="connsiteY132" fmla="*/ 119270 h 4800600"/>
              <a:gd name="connsiteX133" fmla="*/ 159026 w 2544417"/>
              <a:gd name="connsiteY133" fmla="*/ 79513 h 4800600"/>
              <a:gd name="connsiteX134" fmla="*/ 208721 w 2544417"/>
              <a:gd name="connsiteY134" fmla="*/ 69574 h 4800600"/>
              <a:gd name="connsiteX135" fmla="*/ 218660 w 2544417"/>
              <a:gd name="connsiteY135" fmla="*/ 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544417" h="4800600">
                <a:moveTo>
                  <a:pt x="2544417" y="0"/>
                </a:moveTo>
                <a:cubicBezTo>
                  <a:pt x="2541104" y="53009"/>
                  <a:pt x="2539763" y="106178"/>
                  <a:pt x="2534478" y="159027"/>
                </a:cubicBezTo>
                <a:cubicBezTo>
                  <a:pt x="2533119" y="172619"/>
                  <a:pt x="2525898" y="185191"/>
                  <a:pt x="2524539" y="198783"/>
                </a:cubicBezTo>
                <a:cubicBezTo>
                  <a:pt x="2521992" y="224256"/>
                  <a:pt x="2509373" y="462394"/>
                  <a:pt x="2504660" y="496957"/>
                </a:cubicBezTo>
                <a:cubicBezTo>
                  <a:pt x="2500969" y="524026"/>
                  <a:pt x="2504100" y="557152"/>
                  <a:pt x="2484782" y="576470"/>
                </a:cubicBezTo>
                <a:lnTo>
                  <a:pt x="2435086" y="626166"/>
                </a:lnTo>
                <a:cubicBezTo>
                  <a:pt x="2414792" y="676900"/>
                  <a:pt x="2415969" y="667468"/>
                  <a:pt x="2405269" y="715618"/>
                </a:cubicBezTo>
                <a:cubicBezTo>
                  <a:pt x="2401604" y="732109"/>
                  <a:pt x="2401261" y="749496"/>
                  <a:pt x="2395330" y="765313"/>
                </a:cubicBezTo>
                <a:cubicBezTo>
                  <a:pt x="2387806" y="785377"/>
                  <a:pt x="2370130" y="800453"/>
                  <a:pt x="2355573" y="815009"/>
                </a:cubicBezTo>
                <a:cubicBezTo>
                  <a:pt x="2352260" y="824948"/>
                  <a:pt x="2348175" y="834663"/>
                  <a:pt x="2345634" y="844827"/>
                </a:cubicBezTo>
                <a:cubicBezTo>
                  <a:pt x="2341537" y="861216"/>
                  <a:pt x="2342556" y="879085"/>
                  <a:pt x="2335695" y="894522"/>
                </a:cubicBezTo>
                <a:cubicBezTo>
                  <a:pt x="2328967" y="909660"/>
                  <a:pt x="2315817" y="921027"/>
                  <a:pt x="2305878" y="934279"/>
                </a:cubicBezTo>
                <a:cubicBezTo>
                  <a:pt x="2299102" y="988488"/>
                  <a:pt x="2291157" y="1049102"/>
                  <a:pt x="2286000" y="1103244"/>
                </a:cubicBezTo>
                <a:cubicBezTo>
                  <a:pt x="2279649" y="1169924"/>
                  <a:pt x="2279960" y="1219872"/>
                  <a:pt x="2266121" y="1282148"/>
                </a:cubicBezTo>
                <a:cubicBezTo>
                  <a:pt x="2263848" y="1292375"/>
                  <a:pt x="2259495" y="1302027"/>
                  <a:pt x="2256182" y="1311966"/>
                </a:cubicBezTo>
                <a:cubicBezTo>
                  <a:pt x="2240196" y="1471824"/>
                  <a:pt x="2258347" y="1364024"/>
                  <a:pt x="2236304" y="1441174"/>
                </a:cubicBezTo>
                <a:cubicBezTo>
                  <a:pt x="2232551" y="1454309"/>
                  <a:pt x="2232474" y="1468713"/>
                  <a:pt x="2226365" y="1480931"/>
                </a:cubicBezTo>
                <a:cubicBezTo>
                  <a:pt x="2218957" y="1495747"/>
                  <a:pt x="2205327" y="1506640"/>
                  <a:pt x="2196547" y="1520687"/>
                </a:cubicBezTo>
                <a:cubicBezTo>
                  <a:pt x="2188694" y="1533251"/>
                  <a:pt x="2185281" y="1548387"/>
                  <a:pt x="2176669" y="1560444"/>
                </a:cubicBezTo>
                <a:cubicBezTo>
                  <a:pt x="2168499" y="1571882"/>
                  <a:pt x="2155999" y="1579589"/>
                  <a:pt x="2146852" y="1590261"/>
                </a:cubicBezTo>
                <a:cubicBezTo>
                  <a:pt x="2136071" y="1602838"/>
                  <a:pt x="2127815" y="1617441"/>
                  <a:pt x="2117034" y="1630018"/>
                </a:cubicBezTo>
                <a:cubicBezTo>
                  <a:pt x="2033983" y="1726911"/>
                  <a:pt x="2144584" y="1583344"/>
                  <a:pt x="2057400" y="1699592"/>
                </a:cubicBezTo>
                <a:cubicBezTo>
                  <a:pt x="2056284" y="1706285"/>
                  <a:pt x="2041687" y="1797813"/>
                  <a:pt x="2037521" y="1808922"/>
                </a:cubicBezTo>
                <a:cubicBezTo>
                  <a:pt x="2033327" y="1820107"/>
                  <a:pt x="2024269" y="1828801"/>
                  <a:pt x="2017643" y="1838740"/>
                </a:cubicBezTo>
                <a:cubicBezTo>
                  <a:pt x="2011017" y="1871870"/>
                  <a:pt x="2002543" y="1904684"/>
                  <a:pt x="1997765" y="1938131"/>
                </a:cubicBezTo>
                <a:cubicBezTo>
                  <a:pt x="1994452" y="1961322"/>
                  <a:pt x="1995234" y="1985480"/>
                  <a:pt x="1987826" y="2007705"/>
                </a:cubicBezTo>
                <a:cubicBezTo>
                  <a:pt x="1984863" y="2016595"/>
                  <a:pt x="1974573" y="2020957"/>
                  <a:pt x="1967947" y="2027583"/>
                </a:cubicBezTo>
                <a:cubicBezTo>
                  <a:pt x="1964634" y="2037522"/>
                  <a:pt x="1965416" y="2049992"/>
                  <a:pt x="1958008" y="2057400"/>
                </a:cubicBezTo>
                <a:cubicBezTo>
                  <a:pt x="1950600" y="2064808"/>
                  <a:pt x="1936908" y="2061529"/>
                  <a:pt x="1928191" y="2067340"/>
                </a:cubicBezTo>
                <a:cubicBezTo>
                  <a:pt x="1916496" y="2075137"/>
                  <a:pt x="1908312" y="2087218"/>
                  <a:pt x="1898373" y="2097157"/>
                </a:cubicBezTo>
                <a:cubicBezTo>
                  <a:pt x="1878179" y="2147642"/>
                  <a:pt x="1876934" y="2160653"/>
                  <a:pt x="1838739" y="2206487"/>
                </a:cubicBezTo>
                <a:cubicBezTo>
                  <a:pt x="1820742" y="2228083"/>
                  <a:pt x="1798982" y="2246244"/>
                  <a:pt x="1779104" y="2266122"/>
                </a:cubicBezTo>
                <a:cubicBezTo>
                  <a:pt x="1733485" y="2380172"/>
                  <a:pt x="1788983" y="2278098"/>
                  <a:pt x="1729408" y="2325757"/>
                </a:cubicBezTo>
                <a:cubicBezTo>
                  <a:pt x="1720080" y="2333219"/>
                  <a:pt x="1716992" y="2346246"/>
                  <a:pt x="1709530" y="2355574"/>
                </a:cubicBezTo>
                <a:cubicBezTo>
                  <a:pt x="1703676" y="2362891"/>
                  <a:pt x="1696278" y="2368827"/>
                  <a:pt x="1689652" y="2375453"/>
                </a:cubicBezTo>
                <a:cubicBezTo>
                  <a:pt x="1669587" y="2435644"/>
                  <a:pt x="1654140" y="2454216"/>
                  <a:pt x="1679713" y="2524540"/>
                </a:cubicBezTo>
                <a:cubicBezTo>
                  <a:pt x="1683795" y="2535766"/>
                  <a:pt x="1699591" y="2537792"/>
                  <a:pt x="1709530" y="2544418"/>
                </a:cubicBezTo>
                <a:cubicBezTo>
                  <a:pt x="1691722" y="2811536"/>
                  <a:pt x="1742729" y="2640428"/>
                  <a:pt x="1669773" y="2713383"/>
                </a:cubicBezTo>
                <a:cubicBezTo>
                  <a:pt x="1661326" y="2721829"/>
                  <a:pt x="1655615" y="2732713"/>
                  <a:pt x="1649895" y="2743200"/>
                </a:cubicBezTo>
                <a:cubicBezTo>
                  <a:pt x="1635705" y="2769214"/>
                  <a:pt x="1610139" y="2822713"/>
                  <a:pt x="1610139" y="2822713"/>
                </a:cubicBezTo>
                <a:cubicBezTo>
                  <a:pt x="1606826" y="2839278"/>
                  <a:pt x="1605542" y="2856383"/>
                  <a:pt x="1600200" y="2872409"/>
                </a:cubicBezTo>
                <a:cubicBezTo>
                  <a:pt x="1595515" y="2886465"/>
                  <a:pt x="1586158" y="2898547"/>
                  <a:pt x="1580321" y="2912166"/>
                </a:cubicBezTo>
                <a:cubicBezTo>
                  <a:pt x="1572658" y="2930046"/>
                  <a:pt x="1564323" y="2964281"/>
                  <a:pt x="1560443" y="2981740"/>
                </a:cubicBezTo>
                <a:cubicBezTo>
                  <a:pt x="1556778" y="2998231"/>
                  <a:pt x="1554303" y="3014975"/>
                  <a:pt x="1550504" y="3031435"/>
                </a:cubicBezTo>
                <a:cubicBezTo>
                  <a:pt x="1544361" y="3058055"/>
                  <a:pt x="1534015" y="3083839"/>
                  <a:pt x="1530626" y="3110948"/>
                </a:cubicBezTo>
                <a:cubicBezTo>
                  <a:pt x="1527018" y="3139806"/>
                  <a:pt x="1523059" y="3197385"/>
                  <a:pt x="1510747" y="3230218"/>
                </a:cubicBezTo>
                <a:cubicBezTo>
                  <a:pt x="1505545" y="3244091"/>
                  <a:pt x="1497495" y="3256722"/>
                  <a:pt x="1490869" y="3269974"/>
                </a:cubicBezTo>
                <a:cubicBezTo>
                  <a:pt x="1469269" y="3399578"/>
                  <a:pt x="1483737" y="3351007"/>
                  <a:pt x="1461052" y="3419061"/>
                </a:cubicBezTo>
                <a:cubicBezTo>
                  <a:pt x="1487171" y="3523541"/>
                  <a:pt x="1448009" y="3404777"/>
                  <a:pt x="1500808" y="3478696"/>
                </a:cubicBezTo>
                <a:cubicBezTo>
                  <a:pt x="1521352" y="3507458"/>
                  <a:pt x="1522496" y="3545570"/>
                  <a:pt x="1530626" y="3578087"/>
                </a:cubicBezTo>
                <a:cubicBezTo>
                  <a:pt x="1537939" y="3607339"/>
                  <a:pt x="1546218" y="3619212"/>
                  <a:pt x="1560443" y="3647661"/>
                </a:cubicBezTo>
                <a:cubicBezTo>
                  <a:pt x="1588765" y="3789271"/>
                  <a:pt x="1577539" y="3713444"/>
                  <a:pt x="1560443" y="3995531"/>
                </a:cubicBezTo>
                <a:cubicBezTo>
                  <a:pt x="1559809" y="4005988"/>
                  <a:pt x="1555702" y="4016252"/>
                  <a:pt x="1550504" y="4025348"/>
                </a:cubicBezTo>
                <a:cubicBezTo>
                  <a:pt x="1533503" y="4055099"/>
                  <a:pt x="1514368" y="4071423"/>
                  <a:pt x="1490869" y="4094922"/>
                </a:cubicBezTo>
                <a:cubicBezTo>
                  <a:pt x="1484243" y="4108174"/>
                  <a:pt x="1478342" y="4121815"/>
                  <a:pt x="1470991" y="4134679"/>
                </a:cubicBezTo>
                <a:cubicBezTo>
                  <a:pt x="1465065" y="4145050"/>
                  <a:pt x="1456455" y="4153812"/>
                  <a:pt x="1451113" y="4164496"/>
                </a:cubicBezTo>
                <a:cubicBezTo>
                  <a:pt x="1446428" y="4173867"/>
                  <a:pt x="1445300" y="4184683"/>
                  <a:pt x="1441173" y="4194313"/>
                </a:cubicBezTo>
                <a:cubicBezTo>
                  <a:pt x="1435336" y="4207931"/>
                  <a:pt x="1426497" y="4220197"/>
                  <a:pt x="1421295" y="4234070"/>
                </a:cubicBezTo>
                <a:cubicBezTo>
                  <a:pt x="1411742" y="4259546"/>
                  <a:pt x="1413431" y="4279616"/>
                  <a:pt x="1401417" y="4303644"/>
                </a:cubicBezTo>
                <a:cubicBezTo>
                  <a:pt x="1396075" y="4314328"/>
                  <a:pt x="1388565" y="4323801"/>
                  <a:pt x="1381539" y="4333461"/>
                </a:cubicBezTo>
                <a:cubicBezTo>
                  <a:pt x="1362053" y="4360255"/>
                  <a:pt x="1340281" y="4385408"/>
                  <a:pt x="1321904" y="4412974"/>
                </a:cubicBezTo>
                <a:cubicBezTo>
                  <a:pt x="1292837" y="4456575"/>
                  <a:pt x="1309193" y="4433236"/>
                  <a:pt x="1272208" y="4482548"/>
                </a:cubicBezTo>
                <a:cubicBezTo>
                  <a:pt x="1268895" y="4492487"/>
                  <a:pt x="1266396" y="4502736"/>
                  <a:pt x="1262269" y="4512366"/>
                </a:cubicBezTo>
                <a:cubicBezTo>
                  <a:pt x="1256433" y="4525984"/>
                  <a:pt x="1244089" y="4537403"/>
                  <a:pt x="1242391" y="4552122"/>
                </a:cubicBezTo>
                <a:cubicBezTo>
                  <a:pt x="1215313" y="4786803"/>
                  <a:pt x="1304063" y="4746913"/>
                  <a:pt x="1202634" y="4780722"/>
                </a:cubicBezTo>
                <a:cubicBezTo>
                  <a:pt x="1123121" y="4777409"/>
                  <a:pt x="1043460" y="4776662"/>
                  <a:pt x="964095" y="4770783"/>
                </a:cubicBezTo>
                <a:cubicBezTo>
                  <a:pt x="953647" y="4770009"/>
                  <a:pt x="944755" y="4760844"/>
                  <a:pt x="934278" y="4760844"/>
                </a:cubicBezTo>
                <a:cubicBezTo>
                  <a:pt x="864625" y="4760844"/>
                  <a:pt x="795130" y="4767470"/>
                  <a:pt x="725556" y="4770783"/>
                </a:cubicBezTo>
                <a:cubicBezTo>
                  <a:pt x="692426" y="4774096"/>
                  <a:pt x="659169" y="4776322"/>
                  <a:pt x="626165" y="4780722"/>
                </a:cubicBezTo>
                <a:cubicBezTo>
                  <a:pt x="599124" y="4784327"/>
                  <a:pt x="563708" y="4793851"/>
                  <a:pt x="536713" y="4800600"/>
                </a:cubicBezTo>
                <a:cubicBezTo>
                  <a:pt x="496956" y="4797287"/>
                  <a:pt x="456795" y="4797220"/>
                  <a:pt x="417443" y="4790661"/>
                </a:cubicBezTo>
                <a:cubicBezTo>
                  <a:pt x="396775" y="4787216"/>
                  <a:pt x="357808" y="4770783"/>
                  <a:pt x="357808" y="4770783"/>
                </a:cubicBezTo>
                <a:cubicBezTo>
                  <a:pt x="312854" y="4703351"/>
                  <a:pt x="334946" y="4728041"/>
                  <a:pt x="298173" y="4691270"/>
                </a:cubicBezTo>
                <a:cubicBezTo>
                  <a:pt x="292074" y="4618085"/>
                  <a:pt x="293838" y="4584477"/>
                  <a:pt x="278295" y="4522305"/>
                </a:cubicBezTo>
                <a:cubicBezTo>
                  <a:pt x="266621" y="4475608"/>
                  <a:pt x="251446" y="4470085"/>
                  <a:pt x="228600" y="4412974"/>
                </a:cubicBezTo>
                <a:cubicBezTo>
                  <a:pt x="221974" y="4396409"/>
                  <a:pt x="216198" y="4379478"/>
                  <a:pt x="208721" y="4363279"/>
                </a:cubicBezTo>
                <a:cubicBezTo>
                  <a:pt x="155395" y="4247740"/>
                  <a:pt x="181477" y="4321302"/>
                  <a:pt x="159026" y="4253948"/>
                </a:cubicBezTo>
                <a:cubicBezTo>
                  <a:pt x="162339" y="4191000"/>
                  <a:pt x="161147" y="4127653"/>
                  <a:pt x="168965" y="4065105"/>
                </a:cubicBezTo>
                <a:cubicBezTo>
                  <a:pt x="171178" y="4047401"/>
                  <a:pt x="176227" y="4028025"/>
                  <a:pt x="188843" y="4015409"/>
                </a:cubicBezTo>
                <a:cubicBezTo>
                  <a:pt x="198502" y="4005750"/>
                  <a:pt x="215348" y="4008783"/>
                  <a:pt x="228600" y="4005470"/>
                </a:cubicBezTo>
                <a:cubicBezTo>
                  <a:pt x="232351" y="3945448"/>
                  <a:pt x="226566" y="3819680"/>
                  <a:pt x="268356" y="3756992"/>
                </a:cubicBezTo>
                <a:cubicBezTo>
                  <a:pt x="301230" y="3707680"/>
                  <a:pt x="279785" y="3735624"/>
                  <a:pt x="337930" y="3677479"/>
                </a:cubicBezTo>
                <a:lnTo>
                  <a:pt x="357808" y="3657600"/>
                </a:lnTo>
                <a:lnTo>
                  <a:pt x="387626" y="3627783"/>
                </a:lnTo>
                <a:cubicBezTo>
                  <a:pt x="390939" y="3617844"/>
                  <a:pt x="392175" y="3606950"/>
                  <a:pt x="397565" y="3597966"/>
                </a:cubicBezTo>
                <a:cubicBezTo>
                  <a:pt x="402386" y="3589931"/>
                  <a:pt x="411589" y="3585404"/>
                  <a:pt x="417443" y="3578087"/>
                </a:cubicBezTo>
                <a:cubicBezTo>
                  <a:pt x="424905" y="3568759"/>
                  <a:pt x="431394" y="3558641"/>
                  <a:pt x="437321" y="3548270"/>
                </a:cubicBezTo>
                <a:cubicBezTo>
                  <a:pt x="444672" y="3535406"/>
                  <a:pt x="448588" y="3520570"/>
                  <a:pt x="457200" y="3508513"/>
                </a:cubicBezTo>
                <a:cubicBezTo>
                  <a:pt x="465370" y="3497075"/>
                  <a:pt x="477870" y="3489368"/>
                  <a:pt x="487017" y="3478696"/>
                </a:cubicBezTo>
                <a:cubicBezTo>
                  <a:pt x="514856" y="3446218"/>
                  <a:pt x="514241" y="3440583"/>
                  <a:pt x="536713" y="3409122"/>
                </a:cubicBezTo>
                <a:cubicBezTo>
                  <a:pt x="546341" y="3395643"/>
                  <a:pt x="556591" y="3382618"/>
                  <a:pt x="566530" y="3369366"/>
                </a:cubicBezTo>
                <a:cubicBezTo>
                  <a:pt x="573156" y="3349488"/>
                  <a:pt x="568973" y="3321354"/>
                  <a:pt x="586408" y="3309731"/>
                </a:cubicBezTo>
                <a:cubicBezTo>
                  <a:pt x="678174" y="3248556"/>
                  <a:pt x="565300" y="3326619"/>
                  <a:pt x="636104" y="3269974"/>
                </a:cubicBezTo>
                <a:cubicBezTo>
                  <a:pt x="698807" y="3219811"/>
                  <a:pt x="637793" y="3278223"/>
                  <a:pt x="685800" y="3230218"/>
                </a:cubicBezTo>
                <a:cubicBezTo>
                  <a:pt x="689113" y="3216966"/>
                  <a:pt x="691986" y="3203596"/>
                  <a:pt x="695739" y="3190461"/>
                </a:cubicBezTo>
                <a:cubicBezTo>
                  <a:pt x="698617" y="3180387"/>
                  <a:pt x="703137" y="3170808"/>
                  <a:pt x="705678" y="3160644"/>
                </a:cubicBezTo>
                <a:cubicBezTo>
                  <a:pt x="724284" y="3086220"/>
                  <a:pt x="707113" y="3117994"/>
                  <a:pt x="735495" y="3021496"/>
                </a:cubicBezTo>
                <a:cubicBezTo>
                  <a:pt x="759995" y="2938197"/>
                  <a:pt x="766800" y="2950318"/>
                  <a:pt x="795130" y="2872409"/>
                </a:cubicBezTo>
                <a:cubicBezTo>
                  <a:pt x="799798" y="2859572"/>
                  <a:pt x="801144" y="2845737"/>
                  <a:pt x="805069" y="2832653"/>
                </a:cubicBezTo>
                <a:cubicBezTo>
                  <a:pt x="811090" y="2812583"/>
                  <a:pt x="818321" y="2792896"/>
                  <a:pt x="824947" y="2773018"/>
                </a:cubicBezTo>
                <a:lnTo>
                  <a:pt x="834886" y="2743200"/>
                </a:lnTo>
                <a:cubicBezTo>
                  <a:pt x="821858" y="2704116"/>
                  <a:pt x="820572" y="2682824"/>
                  <a:pt x="795130" y="2653748"/>
                </a:cubicBezTo>
                <a:cubicBezTo>
                  <a:pt x="779703" y="2636118"/>
                  <a:pt x="745434" y="2604053"/>
                  <a:pt x="745434" y="2604053"/>
                </a:cubicBezTo>
                <a:cubicBezTo>
                  <a:pt x="742879" y="2517195"/>
                  <a:pt x="725556" y="1942634"/>
                  <a:pt x="725556" y="1878496"/>
                </a:cubicBezTo>
                <a:cubicBezTo>
                  <a:pt x="725556" y="1815461"/>
                  <a:pt x="729009" y="1752353"/>
                  <a:pt x="735495" y="1689653"/>
                </a:cubicBezTo>
                <a:cubicBezTo>
                  <a:pt x="738972" y="1656046"/>
                  <a:pt x="755373" y="1590261"/>
                  <a:pt x="755373" y="1590261"/>
                </a:cubicBezTo>
                <a:cubicBezTo>
                  <a:pt x="752060" y="1577009"/>
                  <a:pt x="755805" y="1559395"/>
                  <a:pt x="745434" y="1550505"/>
                </a:cubicBezTo>
                <a:cubicBezTo>
                  <a:pt x="729525" y="1536869"/>
                  <a:pt x="685800" y="1530627"/>
                  <a:pt x="685800" y="1530627"/>
                </a:cubicBezTo>
                <a:cubicBezTo>
                  <a:pt x="632786" y="1451107"/>
                  <a:pt x="702369" y="1547197"/>
                  <a:pt x="636104" y="1480931"/>
                </a:cubicBezTo>
                <a:cubicBezTo>
                  <a:pt x="591147" y="1435973"/>
                  <a:pt x="644457" y="1460523"/>
                  <a:pt x="586408" y="1441174"/>
                </a:cubicBezTo>
                <a:lnTo>
                  <a:pt x="546652" y="1381540"/>
                </a:lnTo>
                <a:cubicBezTo>
                  <a:pt x="533986" y="1362541"/>
                  <a:pt x="517559" y="1333678"/>
                  <a:pt x="496956" y="1321905"/>
                </a:cubicBezTo>
                <a:cubicBezTo>
                  <a:pt x="485096" y="1315128"/>
                  <a:pt x="470452" y="1315279"/>
                  <a:pt x="457200" y="1311966"/>
                </a:cubicBezTo>
                <a:cubicBezTo>
                  <a:pt x="450574" y="1318592"/>
                  <a:pt x="444818" y="1326222"/>
                  <a:pt x="437321" y="1331844"/>
                </a:cubicBezTo>
                <a:cubicBezTo>
                  <a:pt x="418208" y="1346178"/>
                  <a:pt x="377686" y="1371600"/>
                  <a:pt x="377686" y="1371600"/>
                </a:cubicBezTo>
                <a:cubicBezTo>
                  <a:pt x="357808" y="1368287"/>
                  <a:pt x="335549" y="1371659"/>
                  <a:pt x="318052" y="1361661"/>
                </a:cubicBezTo>
                <a:cubicBezTo>
                  <a:pt x="308956" y="1356463"/>
                  <a:pt x="310870" y="1341951"/>
                  <a:pt x="308113" y="1331844"/>
                </a:cubicBezTo>
                <a:cubicBezTo>
                  <a:pt x="300924" y="1305487"/>
                  <a:pt x="293592" y="1279121"/>
                  <a:pt x="288234" y="1252331"/>
                </a:cubicBezTo>
                <a:cubicBezTo>
                  <a:pt x="284921" y="1235766"/>
                  <a:pt x="280684" y="1219359"/>
                  <a:pt x="278295" y="1202635"/>
                </a:cubicBezTo>
                <a:cubicBezTo>
                  <a:pt x="270740" y="1149751"/>
                  <a:pt x="275310" y="1094289"/>
                  <a:pt x="258417" y="1043609"/>
                </a:cubicBezTo>
                <a:cubicBezTo>
                  <a:pt x="255104" y="1033670"/>
                  <a:pt x="253868" y="1022776"/>
                  <a:pt x="248478" y="1013792"/>
                </a:cubicBezTo>
                <a:cubicBezTo>
                  <a:pt x="231130" y="984878"/>
                  <a:pt x="198703" y="983948"/>
                  <a:pt x="168965" y="974035"/>
                </a:cubicBezTo>
                <a:lnTo>
                  <a:pt x="139147" y="964096"/>
                </a:lnTo>
                <a:cubicBezTo>
                  <a:pt x="82661" y="888781"/>
                  <a:pt x="116737" y="939155"/>
                  <a:pt x="49695" y="805070"/>
                </a:cubicBezTo>
                <a:cubicBezTo>
                  <a:pt x="43069" y="791818"/>
                  <a:pt x="34502" y="779369"/>
                  <a:pt x="29817" y="765313"/>
                </a:cubicBezTo>
                <a:lnTo>
                  <a:pt x="9939" y="705679"/>
                </a:lnTo>
                <a:lnTo>
                  <a:pt x="0" y="675861"/>
                </a:lnTo>
                <a:lnTo>
                  <a:pt x="39756" y="596348"/>
                </a:lnTo>
                <a:cubicBezTo>
                  <a:pt x="46382" y="583096"/>
                  <a:pt x="51415" y="568920"/>
                  <a:pt x="59634" y="556592"/>
                </a:cubicBezTo>
                <a:cubicBezTo>
                  <a:pt x="66260" y="546653"/>
                  <a:pt x="71866" y="535951"/>
                  <a:pt x="79513" y="526774"/>
                </a:cubicBezTo>
                <a:cubicBezTo>
                  <a:pt x="143285" y="450248"/>
                  <a:pt x="79855" y="541169"/>
                  <a:pt x="129208" y="467140"/>
                </a:cubicBezTo>
                <a:cubicBezTo>
                  <a:pt x="132521" y="361122"/>
                  <a:pt x="133096" y="254984"/>
                  <a:pt x="139147" y="149087"/>
                </a:cubicBezTo>
                <a:cubicBezTo>
                  <a:pt x="139745" y="138627"/>
                  <a:pt x="146208" y="129343"/>
                  <a:pt x="149086" y="119270"/>
                </a:cubicBezTo>
                <a:cubicBezTo>
                  <a:pt x="152839" y="106135"/>
                  <a:pt x="148532" y="88258"/>
                  <a:pt x="159026" y="79513"/>
                </a:cubicBezTo>
                <a:cubicBezTo>
                  <a:pt x="172004" y="68698"/>
                  <a:pt x="192156" y="72887"/>
                  <a:pt x="208721" y="69574"/>
                </a:cubicBezTo>
                <a:cubicBezTo>
                  <a:pt x="221071" y="20175"/>
                  <a:pt x="218660" y="43478"/>
                  <a:pt x="21866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882348" y="1470991"/>
            <a:ext cx="4959626" cy="4790738"/>
          </a:xfrm>
          <a:custGeom>
            <a:avLst/>
            <a:gdLst>
              <a:gd name="connsiteX0" fmla="*/ 1898374 w 4959626"/>
              <a:gd name="connsiteY0" fmla="*/ 0 h 4790738"/>
              <a:gd name="connsiteX1" fmla="*/ 1918252 w 4959626"/>
              <a:gd name="connsiteY1" fmla="*/ 49696 h 4790738"/>
              <a:gd name="connsiteX2" fmla="*/ 1798982 w 4959626"/>
              <a:gd name="connsiteY2" fmla="*/ 99392 h 4790738"/>
              <a:gd name="connsiteX3" fmla="*/ 1769165 w 4959626"/>
              <a:gd name="connsiteY3" fmla="*/ 139148 h 4790738"/>
              <a:gd name="connsiteX4" fmla="*/ 1709530 w 4959626"/>
              <a:gd name="connsiteY4" fmla="*/ 178905 h 4790738"/>
              <a:gd name="connsiteX5" fmla="*/ 1689652 w 4959626"/>
              <a:gd name="connsiteY5" fmla="*/ 218661 h 4790738"/>
              <a:gd name="connsiteX6" fmla="*/ 1630017 w 4959626"/>
              <a:gd name="connsiteY6" fmla="*/ 268357 h 4790738"/>
              <a:gd name="connsiteX7" fmla="*/ 1560443 w 4959626"/>
              <a:gd name="connsiteY7" fmla="*/ 318052 h 4790738"/>
              <a:gd name="connsiteX8" fmla="*/ 1530626 w 4959626"/>
              <a:gd name="connsiteY8" fmla="*/ 347870 h 4790738"/>
              <a:gd name="connsiteX9" fmla="*/ 1510748 w 4959626"/>
              <a:gd name="connsiteY9" fmla="*/ 407505 h 4790738"/>
              <a:gd name="connsiteX10" fmla="*/ 1500809 w 4959626"/>
              <a:gd name="connsiteY10" fmla="*/ 447261 h 4790738"/>
              <a:gd name="connsiteX11" fmla="*/ 1470991 w 4959626"/>
              <a:gd name="connsiteY11" fmla="*/ 477079 h 4790738"/>
              <a:gd name="connsiteX12" fmla="*/ 1441174 w 4959626"/>
              <a:gd name="connsiteY12" fmla="*/ 487018 h 4790738"/>
              <a:gd name="connsiteX13" fmla="*/ 1411356 w 4959626"/>
              <a:gd name="connsiteY13" fmla="*/ 546652 h 4790738"/>
              <a:gd name="connsiteX14" fmla="*/ 1381539 w 4959626"/>
              <a:gd name="connsiteY14" fmla="*/ 556592 h 4790738"/>
              <a:gd name="connsiteX15" fmla="*/ 1272209 w 4959626"/>
              <a:gd name="connsiteY15" fmla="*/ 675861 h 4790738"/>
              <a:gd name="connsiteX16" fmla="*/ 1232452 w 4959626"/>
              <a:gd name="connsiteY16" fmla="*/ 755374 h 4790738"/>
              <a:gd name="connsiteX17" fmla="*/ 1202635 w 4959626"/>
              <a:gd name="connsiteY17" fmla="*/ 844826 h 4790738"/>
              <a:gd name="connsiteX18" fmla="*/ 1222513 w 4959626"/>
              <a:gd name="connsiteY18" fmla="*/ 914400 h 4790738"/>
              <a:gd name="connsiteX19" fmla="*/ 1242391 w 4959626"/>
              <a:gd name="connsiteY19" fmla="*/ 934279 h 4790738"/>
              <a:gd name="connsiteX20" fmla="*/ 1262269 w 4959626"/>
              <a:gd name="connsiteY20" fmla="*/ 993913 h 4790738"/>
              <a:gd name="connsiteX21" fmla="*/ 1272209 w 4959626"/>
              <a:gd name="connsiteY21" fmla="*/ 1023731 h 4790738"/>
              <a:gd name="connsiteX22" fmla="*/ 1242391 w 4959626"/>
              <a:gd name="connsiteY22" fmla="*/ 1192696 h 4790738"/>
              <a:gd name="connsiteX23" fmla="*/ 1212574 w 4959626"/>
              <a:gd name="connsiteY23" fmla="*/ 1222513 h 4790738"/>
              <a:gd name="connsiteX24" fmla="*/ 1192695 w 4959626"/>
              <a:gd name="connsiteY24" fmla="*/ 1282148 h 4790738"/>
              <a:gd name="connsiteX25" fmla="*/ 1162878 w 4959626"/>
              <a:gd name="connsiteY25" fmla="*/ 1441174 h 4790738"/>
              <a:gd name="connsiteX26" fmla="*/ 1152939 w 4959626"/>
              <a:gd name="connsiteY26" fmla="*/ 1470992 h 4790738"/>
              <a:gd name="connsiteX27" fmla="*/ 1143000 w 4959626"/>
              <a:gd name="connsiteY27" fmla="*/ 1510748 h 4790738"/>
              <a:gd name="connsiteX28" fmla="*/ 1103243 w 4959626"/>
              <a:gd name="connsiteY28" fmla="*/ 1530626 h 4790738"/>
              <a:gd name="connsiteX29" fmla="*/ 964095 w 4959626"/>
              <a:gd name="connsiteY29" fmla="*/ 1550505 h 4790738"/>
              <a:gd name="connsiteX30" fmla="*/ 954156 w 4959626"/>
              <a:gd name="connsiteY30" fmla="*/ 1669774 h 4790738"/>
              <a:gd name="connsiteX31" fmla="*/ 924339 w 4959626"/>
              <a:gd name="connsiteY31" fmla="*/ 1769166 h 4790738"/>
              <a:gd name="connsiteX32" fmla="*/ 914400 w 4959626"/>
              <a:gd name="connsiteY32" fmla="*/ 1818861 h 4790738"/>
              <a:gd name="connsiteX33" fmla="*/ 904461 w 4959626"/>
              <a:gd name="connsiteY33" fmla="*/ 1878496 h 4790738"/>
              <a:gd name="connsiteX34" fmla="*/ 844826 w 4959626"/>
              <a:gd name="connsiteY34" fmla="*/ 1908313 h 4790738"/>
              <a:gd name="connsiteX35" fmla="*/ 735495 w 4959626"/>
              <a:gd name="connsiteY35" fmla="*/ 1948070 h 4790738"/>
              <a:gd name="connsiteX36" fmla="*/ 665922 w 4959626"/>
              <a:gd name="connsiteY36" fmla="*/ 1977887 h 4790738"/>
              <a:gd name="connsiteX37" fmla="*/ 655982 w 4959626"/>
              <a:gd name="connsiteY37" fmla="*/ 2007705 h 4790738"/>
              <a:gd name="connsiteX38" fmla="*/ 636104 w 4959626"/>
              <a:gd name="connsiteY38" fmla="*/ 2107096 h 4790738"/>
              <a:gd name="connsiteX39" fmla="*/ 616226 w 4959626"/>
              <a:gd name="connsiteY39" fmla="*/ 2146852 h 4790738"/>
              <a:gd name="connsiteX40" fmla="*/ 606287 w 4959626"/>
              <a:gd name="connsiteY40" fmla="*/ 2186609 h 4790738"/>
              <a:gd name="connsiteX41" fmla="*/ 566530 w 4959626"/>
              <a:gd name="connsiteY41" fmla="*/ 2266122 h 4790738"/>
              <a:gd name="connsiteX42" fmla="*/ 556591 w 4959626"/>
              <a:gd name="connsiteY42" fmla="*/ 2295939 h 4790738"/>
              <a:gd name="connsiteX43" fmla="*/ 526774 w 4959626"/>
              <a:gd name="connsiteY43" fmla="*/ 2415209 h 4790738"/>
              <a:gd name="connsiteX44" fmla="*/ 506895 w 4959626"/>
              <a:gd name="connsiteY44" fmla="*/ 2445026 h 4790738"/>
              <a:gd name="connsiteX45" fmla="*/ 487017 w 4959626"/>
              <a:gd name="connsiteY45" fmla="*/ 2504661 h 4790738"/>
              <a:gd name="connsiteX46" fmla="*/ 477078 w 4959626"/>
              <a:gd name="connsiteY46" fmla="*/ 2544418 h 4790738"/>
              <a:gd name="connsiteX47" fmla="*/ 437322 w 4959626"/>
              <a:gd name="connsiteY47" fmla="*/ 2623931 h 4790738"/>
              <a:gd name="connsiteX48" fmla="*/ 367748 w 4959626"/>
              <a:gd name="connsiteY48" fmla="*/ 2673626 h 4790738"/>
              <a:gd name="connsiteX49" fmla="*/ 347869 w 4959626"/>
              <a:gd name="connsiteY49" fmla="*/ 2693505 h 4790738"/>
              <a:gd name="connsiteX50" fmla="*/ 308113 w 4959626"/>
              <a:gd name="connsiteY50" fmla="*/ 2763079 h 4790738"/>
              <a:gd name="connsiteX51" fmla="*/ 298174 w 4959626"/>
              <a:gd name="connsiteY51" fmla="*/ 2802835 h 4790738"/>
              <a:gd name="connsiteX52" fmla="*/ 258417 w 4959626"/>
              <a:gd name="connsiteY52" fmla="*/ 2902226 h 4790738"/>
              <a:gd name="connsiteX53" fmla="*/ 218661 w 4959626"/>
              <a:gd name="connsiteY53" fmla="*/ 2961861 h 4790738"/>
              <a:gd name="connsiteX54" fmla="*/ 228600 w 4959626"/>
              <a:gd name="connsiteY54" fmla="*/ 3110948 h 4790738"/>
              <a:gd name="connsiteX55" fmla="*/ 248478 w 4959626"/>
              <a:gd name="connsiteY55" fmla="*/ 3170583 h 4790738"/>
              <a:gd name="connsiteX56" fmla="*/ 258417 w 4959626"/>
              <a:gd name="connsiteY56" fmla="*/ 3200400 h 4790738"/>
              <a:gd name="connsiteX57" fmla="*/ 288235 w 4959626"/>
              <a:gd name="connsiteY57" fmla="*/ 3279913 h 4790738"/>
              <a:gd name="connsiteX58" fmla="*/ 318052 w 4959626"/>
              <a:gd name="connsiteY58" fmla="*/ 3299792 h 4790738"/>
              <a:gd name="connsiteX59" fmla="*/ 327991 w 4959626"/>
              <a:gd name="connsiteY59" fmla="*/ 3329609 h 4790738"/>
              <a:gd name="connsiteX60" fmla="*/ 318052 w 4959626"/>
              <a:gd name="connsiteY60" fmla="*/ 3429000 h 4790738"/>
              <a:gd name="connsiteX61" fmla="*/ 288235 w 4959626"/>
              <a:gd name="connsiteY61" fmla="*/ 3448879 h 4790738"/>
              <a:gd name="connsiteX62" fmla="*/ 218661 w 4959626"/>
              <a:gd name="connsiteY62" fmla="*/ 3478696 h 4790738"/>
              <a:gd name="connsiteX63" fmla="*/ 188843 w 4959626"/>
              <a:gd name="connsiteY63" fmla="*/ 3498574 h 4790738"/>
              <a:gd name="connsiteX64" fmla="*/ 168965 w 4959626"/>
              <a:gd name="connsiteY64" fmla="*/ 3558209 h 4790738"/>
              <a:gd name="connsiteX65" fmla="*/ 159026 w 4959626"/>
              <a:gd name="connsiteY65" fmla="*/ 3617844 h 4790738"/>
              <a:gd name="connsiteX66" fmla="*/ 139148 w 4959626"/>
              <a:gd name="connsiteY66" fmla="*/ 3667539 h 4790738"/>
              <a:gd name="connsiteX67" fmla="*/ 119269 w 4959626"/>
              <a:gd name="connsiteY67" fmla="*/ 3806687 h 4790738"/>
              <a:gd name="connsiteX68" fmla="*/ 99391 w 4959626"/>
              <a:gd name="connsiteY68" fmla="*/ 4124739 h 4790738"/>
              <a:gd name="connsiteX69" fmla="*/ 69574 w 4959626"/>
              <a:gd name="connsiteY69" fmla="*/ 4263887 h 4790738"/>
              <a:gd name="connsiteX70" fmla="*/ 19878 w 4959626"/>
              <a:gd name="connsiteY70" fmla="*/ 4333461 h 4790738"/>
              <a:gd name="connsiteX71" fmla="*/ 9939 w 4959626"/>
              <a:gd name="connsiteY71" fmla="*/ 4373218 h 4790738"/>
              <a:gd name="connsiteX72" fmla="*/ 0 w 4959626"/>
              <a:gd name="connsiteY72" fmla="*/ 4403035 h 4790738"/>
              <a:gd name="connsiteX73" fmla="*/ 19878 w 4959626"/>
              <a:gd name="connsiteY73" fmla="*/ 4512366 h 4790738"/>
              <a:gd name="connsiteX74" fmla="*/ 39756 w 4959626"/>
              <a:gd name="connsiteY74" fmla="*/ 4651513 h 4790738"/>
              <a:gd name="connsiteX75" fmla="*/ 69574 w 4959626"/>
              <a:gd name="connsiteY75" fmla="*/ 4701209 h 4790738"/>
              <a:gd name="connsiteX76" fmla="*/ 139148 w 4959626"/>
              <a:gd name="connsiteY76" fmla="*/ 4711148 h 4790738"/>
              <a:gd name="connsiteX77" fmla="*/ 318052 w 4959626"/>
              <a:gd name="connsiteY77" fmla="*/ 4721087 h 4790738"/>
              <a:gd name="connsiteX78" fmla="*/ 347869 w 4959626"/>
              <a:gd name="connsiteY78" fmla="*/ 4731026 h 4790738"/>
              <a:gd name="connsiteX79" fmla="*/ 367748 w 4959626"/>
              <a:gd name="connsiteY79" fmla="*/ 4750905 h 4790738"/>
              <a:gd name="connsiteX80" fmla="*/ 516835 w 4959626"/>
              <a:gd name="connsiteY80" fmla="*/ 4760844 h 4790738"/>
              <a:gd name="connsiteX81" fmla="*/ 725556 w 4959626"/>
              <a:gd name="connsiteY81" fmla="*/ 4740966 h 4790738"/>
              <a:gd name="connsiteX82" fmla="*/ 755374 w 4959626"/>
              <a:gd name="connsiteY82" fmla="*/ 4721087 h 4790738"/>
              <a:gd name="connsiteX83" fmla="*/ 785191 w 4959626"/>
              <a:gd name="connsiteY83" fmla="*/ 4711148 h 4790738"/>
              <a:gd name="connsiteX84" fmla="*/ 1302026 w 4959626"/>
              <a:gd name="connsiteY84" fmla="*/ 4721087 h 4790738"/>
              <a:gd name="connsiteX85" fmla="*/ 1351722 w 4959626"/>
              <a:gd name="connsiteY85" fmla="*/ 4750905 h 4790738"/>
              <a:gd name="connsiteX86" fmla="*/ 1361661 w 4959626"/>
              <a:gd name="connsiteY86" fmla="*/ 4780722 h 4790738"/>
              <a:gd name="connsiteX87" fmla="*/ 1461052 w 4959626"/>
              <a:gd name="connsiteY87" fmla="*/ 4780722 h 4790738"/>
              <a:gd name="connsiteX88" fmla="*/ 1470991 w 4959626"/>
              <a:gd name="connsiteY88" fmla="*/ 4750905 h 4790738"/>
              <a:gd name="connsiteX89" fmla="*/ 1500809 w 4959626"/>
              <a:gd name="connsiteY89" fmla="*/ 4681331 h 4790738"/>
              <a:gd name="connsiteX90" fmla="*/ 1530626 w 4959626"/>
              <a:gd name="connsiteY90" fmla="*/ 4671392 h 4790738"/>
              <a:gd name="connsiteX91" fmla="*/ 1550504 w 4959626"/>
              <a:gd name="connsiteY91" fmla="*/ 4651513 h 4790738"/>
              <a:gd name="connsiteX92" fmla="*/ 1610139 w 4959626"/>
              <a:gd name="connsiteY92" fmla="*/ 4631635 h 4790738"/>
              <a:gd name="connsiteX93" fmla="*/ 1739348 w 4959626"/>
              <a:gd name="connsiteY93" fmla="*/ 4641574 h 4790738"/>
              <a:gd name="connsiteX94" fmla="*/ 1769165 w 4959626"/>
              <a:gd name="connsiteY94" fmla="*/ 4661452 h 4790738"/>
              <a:gd name="connsiteX95" fmla="*/ 1898374 w 4959626"/>
              <a:gd name="connsiteY95" fmla="*/ 4651513 h 4790738"/>
              <a:gd name="connsiteX96" fmla="*/ 1938130 w 4959626"/>
              <a:gd name="connsiteY96" fmla="*/ 4641574 h 4790738"/>
              <a:gd name="connsiteX97" fmla="*/ 1997765 w 4959626"/>
              <a:gd name="connsiteY97" fmla="*/ 4621696 h 4790738"/>
              <a:gd name="connsiteX98" fmla="*/ 2057400 w 4959626"/>
              <a:gd name="connsiteY98" fmla="*/ 4611757 h 4790738"/>
              <a:gd name="connsiteX99" fmla="*/ 2136913 w 4959626"/>
              <a:gd name="connsiteY99" fmla="*/ 4591879 h 4790738"/>
              <a:gd name="connsiteX100" fmla="*/ 2166730 w 4959626"/>
              <a:gd name="connsiteY100" fmla="*/ 4581939 h 4790738"/>
              <a:gd name="connsiteX101" fmla="*/ 2216426 w 4959626"/>
              <a:gd name="connsiteY101" fmla="*/ 4572000 h 4790738"/>
              <a:gd name="connsiteX102" fmla="*/ 2256182 w 4959626"/>
              <a:gd name="connsiteY102" fmla="*/ 4562061 h 4790738"/>
              <a:gd name="connsiteX103" fmla="*/ 2286000 w 4959626"/>
              <a:gd name="connsiteY103" fmla="*/ 4552122 h 4790738"/>
              <a:gd name="connsiteX104" fmla="*/ 2405269 w 4959626"/>
              <a:gd name="connsiteY104" fmla="*/ 4532244 h 4790738"/>
              <a:gd name="connsiteX105" fmla="*/ 2524539 w 4959626"/>
              <a:gd name="connsiteY105" fmla="*/ 4542183 h 4790738"/>
              <a:gd name="connsiteX106" fmla="*/ 2544417 w 4959626"/>
              <a:gd name="connsiteY106" fmla="*/ 4581939 h 4790738"/>
              <a:gd name="connsiteX107" fmla="*/ 2574235 w 4959626"/>
              <a:gd name="connsiteY107" fmla="*/ 4641574 h 4790738"/>
              <a:gd name="connsiteX108" fmla="*/ 2604052 w 4959626"/>
              <a:gd name="connsiteY108" fmla="*/ 4651513 h 4790738"/>
              <a:gd name="connsiteX109" fmla="*/ 2763078 w 4959626"/>
              <a:gd name="connsiteY109" fmla="*/ 4661452 h 4790738"/>
              <a:gd name="connsiteX110" fmla="*/ 2822713 w 4959626"/>
              <a:gd name="connsiteY110" fmla="*/ 4681331 h 4790738"/>
              <a:gd name="connsiteX111" fmla="*/ 2852530 w 4959626"/>
              <a:gd name="connsiteY111" fmla="*/ 4691270 h 4790738"/>
              <a:gd name="connsiteX112" fmla="*/ 2902226 w 4959626"/>
              <a:gd name="connsiteY112" fmla="*/ 4721087 h 4790738"/>
              <a:gd name="connsiteX113" fmla="*/ 2932043 w 4959626"/>
              <a:gd name="connsiteY113" fmla="*/ 4711148 h 4790738"/>
              <a:gd name="connsiteX114" fmla="*/ 2951922 w 4959626"/>
              <a:gd name="connsiteY114" fmla="*/ 4691270 h 4790738"/>
              <a:gd name="connsiteX115" fmla="*/ 2981739 w 4959626"/>
              <a:gd name="connsiteY115" fmla="*/ 4671392 h 4790738"/>
              <a:gd name="connsiteX116" fmla="*/ 2991678 w 4959626"/>
              <a:gd name="connsiteY116" fmla="*/ 4631635 h 4790738"/>
              <a:gd name="connsiteX117" fmla="*/ 3011556 w 4959626"/>
              <a:gd name="connsiteY117" fmla="*/ 4572000 h 4790738"/>
              <a:gd name="connsiteX118" fmla="*/ 3021495 w 4959626"/>
              <a:gd name="connsiteY118" fmla="*/ 4412974 h 4790738"/>
              <a:gd name="connsiteX119" fmla="*/ 3031435 w 4959626"/>
              <a:gd name="connsiteY119" fmla="*/ 4373218 h 4790738"/>
              <a:gd name="connsiteX120" fmla="*/ 3021495 w 4959626"/>
              <a:gd name="connsiteY120" fmla="*/ 4333461 h 4790738"/>
              <a:gd name="connsiteX121" fmla="*/ 3001617 w 4959626"/>
              <a:gd name="connsiteY121" fmla="*/ 4273826 h 4790738"/>
              <a:gd name="connsiteX122" fmla="*/ 3011556 w 4959626"/>
              <a:gd name="connsiteY122" fmla="*/ 4134679 h 4790738"/>
              <a:gd name="connsiteX123" fmla="*/ 3031435 w 4959626"/>
              <a:gd name="connsiteY123" fmla="*/ 4114800 h 4790738"/>
              <a:gd name="connsiteX124" fmla="*/ 3051313 w 4959626"/>
              <a:gd name="connsiteY124" fmla="*/ 4065105 h 4790738"/>
              <a:gd name="connsiteX125" fmla="*/ 3061252 w 4959626"/>
              <a:gd name="connsiteY125" fmla="*/ 3925957 h 4790738"/>
              <a:gd name="connsiteX126" fmla="*/ 3081130 w 4959626"/>
              <a:gd name="connsiteY126" fmla="*/ 3896139 h 4790738"/>
              <a:gd name="connsiteX127" fmla="*/ 3091069 w 4959626"/>
              <a:gd name="connsiteY127" fmla="*/ 3866322 h 4790738"/>
              <a:gd name="connsiteX128" fmla="*/ 3101009 w 4959626"/>
              <a:gd name="connsiteY128" fmla="*/ 3727174 h 4790738"/>
              <a:gd name="connsiteX129" fmla="*/ 3110948 w 4959626"/>
              <a:gd name="connsiteY129" fmla="*/ 3687418 h 4790738"/>
              <a:gd name="connsiteX130" fmla="*/ 3120887 w 4959626"/>
              <a:gd name="connsiteY130" fmla="*/ 3637722 h 4790738"/>
              <a:gd name="connsiteX131" fmla="*/ 3140765 w 4959626"/>
              <a:gd name="connsiteY131" fmla="*/ 3518452 h 4790738"/>
              <a:gd name="connsiteX132" fmla="*/ 3230217 w 4959626"/>
              <a:gd name="connsiteY132" fmla="*/ 3488635 h 4790738"/>
              <a:gd name="connsiteX133" fmla="*/ 3260035 w 4959626"/>
              <a:gd name="connsiteY133" fmla="*/ 3478696 h 4790738"/>
              <a:gd name="connsiteX134" fmla="*/ 3299791 w 4959626"/>
              <a:gd name="connsiteY134" fmla="*/ 3468757 h 4790738"/>
              <a:gd name="connsiteX135" fmla="*/ 3329609 w 4959626"/>
              <a:gd name="connsiteY135" fmla="*/ 3458818 h 4790738"/>
              <a:gd name="connsiteX136" fmla="*/ 3568148 w 4959626"/>
              <a:gd name="connsiteY136" fmla="*/ 3448879 h 4790738"/>
              <a:gd name="connsiteX137" fmla="*/ 3657600 w 4959626"/>
              <a:gd name="connsiteY137" fmla="*/ 3429000 h 4790738"/>
              <a:gd name="connsiteX138" fmla="*/ 3687417 w 4959626"/>
              <a:gd name="connsiteY138" fmla="*/ 3409122 h 4790738"/>
              <a:gd name="connsiteX139" fmla="*/ 3707295 w 4959626"/>
              <a:gd name="connsiteY139" fmla="*/ 3379305 h 4790738"/>
              <a:gd name="connsiteX140" fmla="*/ 3727174 w 4959626"/>
              <a:gd name="connsiteY140" fmla="*/ 3319670 h 4790738"/>
              <a:gd name="connsiteX141" fmla="*/ 3796748 w 4959626"/>
              <a:gd name="connsiteY141" fmla="*/ 3289852 h 4790738"/>
              <a:gd name="connsiteX142" fmla="*/ 3975652 w 4959626"/>
              <a:gd name="connsiteY142" fmla="*/ 3299792 h 4790738"/>
              <a:gd name="connsiteX143" fmla="*/ 4015409 w 4959626"/>
              <a:gd name="connsiteY143" fmla="*/ 3309731 h 4790738"/>
              <a:gd name="connsiteX144" fmla="*/ 4045226 w 4959626"/>
              <a:gd name="connsiteY144" fmla="*/ 3329609 h 4790738"/>
              <a:gd name="connsiteX145" fmla="*/ 4075043 w 4959626"/>
              <a:gd name="connsiteY145" fmla="*/ 3379305 h 4790738"/>
              <a:gd name="connsiteX146" fmla="*/ 4104861 w 4959626"/>
              <a:gd name="connsiteY146" fmla="*/ 3389244 h 4790738"/>
              <a:gd name="connsiteX147" fmla="*/ 4224130 w 4959626"/>
              <a:gd name="connsiteY147" fmla="*/ 3369366 h 4790738"/>
              <a:gd name="connsiteX148" fmla="*/ 4273826 w 4959626"/>
              <a:gd name="connsiteY148" fmla="*/ 3349487 h 4790738"/>
              <a:gd name="connsiteX149" fmla="*/ 4263887 w 4959626"/>
              <a:gd name="connsiteY149" fmla="*/ 3240157 h 4790738"/>
              <a:gd name="connsiteX150" fmla="*/ 4214191 w 4959626"/>
              <a:gd name="connsiteY150" fmla="*/ 3160644 h 4790738"/>
              <a:gd name="connsiteX151" fmla="*/ 4184374 w 4959626"/>
              <a:gd name="connsiteY151" fmla="*/ 3101009 h 4790738"/>
              <a:gd name="connsiteX152" fmla="*/ 4144617 w 4959626"/>
              <a:gd name="connsiteY152" fmla="*/ 3041374 h 4790738"/>
              <a:gd name="connsiteX153" fmla="*/ 4124739 w 4959626"/>
              <a:gd name="connsiteY153" fmla="*/ 3001618 h 4790738"/>
              <a:gd name="connsiteX154" fmla="*/ 4104861 w 4959626"/>
              <a:gd name="connsiteY154" fmla="*/ 2981739 h 4790738"/>
              <a:gd name="connsiteX155" fmla="*/ 4084982 w 4959626"/>
              <a:gd name="connsiteY155" fmla="*/ 2951922 h 4790738"/>
              <a:gd name="connsiteX156" fmla="*/ 4094922 w 4959626"/>
              <a:gd name="connsiteY156" fmla="*/ 2802835 h 4790738"/>
              <a:gd name="connsiteX157" fmla="*/ 4104861 w 4959626"/>
              <a:gd name="connsiteY157" fmla="*/ 2753139 h 4790738"/>
              <a:gd name="connsiteX158" fmla="*/ 4134678 w 4959626"/>
              <a:gd name="connsiteY158" fmla="*/ 2733261 h 4790738"/>
              <a:gd name="connsiteX159" fmla="*/ 4194313 w 4959626"/>
              <a:gd name="connsiteY159" fmla="*/ 2713383 h 4790738"/>
              <a:gd name="connsiteX160" fmla="*/ 4194313 w 4959626"/>
              <a:gd name="connsiteY160" fmla="*/ 2584174 h 4790738"/>
              <a:gd name="connsiteX161" fmla="*/ 4104861 w 4959626"/>
              <a:gd name="connsiteY161" fmla="*/ 2534479 h 4790738"/>
              <a:gd name="connsiteX162" fmla="*/ 4065104 w 4959626"/>
              <a:gd name="connsiteY162" fmla="*/ 2474844 h 4790738"/>
              <a:gd name="connsiteX163" fmla="*/ 4035287 w 4959626"/>
              <a:gd name="connsiteY163" fmla="*/ 2415209 h 4790738"/>
              <a:gd name="connsiteX164" fmla="*/ 4015409 w 4959626"/>
              <a:gd name="connsiteY164" fmla="*/ 2375452 h 4790738"/>
              <a:gd name="connsiteX165" fmla="*/ 3955774 w 4959626"/>
              <a:gd name="connsiteY165" fmla="*/ 2286000 h 4790738"/>
              <a:gd name="connsiteX166" fmla="*/ 3727174 w 4959626"/>
              <a:gd name="connsiteY166" fmla="*/ 1908313 h 4790738"/>
              <a:gd name="connsiteX167" fmla="*/ 3588026 w 4959626"/>
              <a:gd name="connsiteY167" fmla="*/ 1739348 h 4790738"/>
              <a:gd name="connsiteX168" fmla="*/ 3558209 w 4959626"/>
              <a:gd name="connsiteY168" fmla="*/ 1719470 h 4790738"/>
              <a:gd name="connsiteX169" fmla="*/ 3528391 w 4959626"/>
              <a:gd name="connsiteY169" fmla="*/ 1709531 h 4790738"/>
              <a:gd name="connsiteX170" fmla="*/ 3488635 w 4959626"/>
              <a:gd name="connsiteY170" fmla="*/ 1669774 h 4790738"/>
              <a:gd name="connsiteX171" fmla="*/ 3478695 w 4959626"/>
              <a:gd name="connsiteY171" fmla="*/ 1639957 h 4790738"/>
              <a:gd name="connsiteX172" fmla="*/ 3458817 w 4959626"/>
              <a:gd name="connsiteY172" fmla="*/ 1570383 h 4790738"/>
              <a:gd name="connsiteX173" fmla="*/ 3468756 w 4959626"/>
              <a:gd name="connsiteY173" fmla="*/ 1480931 h 4790738"/>
              <a:gd name="connsiteX174" fmla="*/ 3498574 w 4959626"/>
              <a:gd name="connsiteY174" fmla="*/ 1470992 h 4790738"/>
              <a:gd name="connsiteX175" fmla="*/ 3607904 w 4959626"/>
              <a:gd name="connsiteY175" fmla="*/ 1480931 h 4790738"/>
              <a:gd name="connsiteX176" fmla="*/ 3637722 w 4959626"/>
              <a:gd name="connsiteY176" fmla="*/ 1510748 h 4790738"/>
              <a:gd name="connsiteX177" fmla="*/ 3717235 w 4959626"/>
              <a:gd name="connsiteY177" fmla="*/ 1530626 h 4790738"/>
              <a:gd name="connsiteX178" fmla="*/ 3747052 w 4959626"/>
              <a:gd name="connsiteY178" fmla="*/ 1540566 h 4790738"/>
              <a:gd name="connsiteX179" fmla="*/ 3766930 w 4959626"/>
              <a:gd name="connsiteY179" fmla="*/ 1570383 h 4790738"/>
              <a:gd name="connsiteX180" fmla="*/ 3776869 w 4959626"/>
              <a:gd name="connsiteY180" fmla="*/ 1600200 h 4790738"/>
              <a:gd name="connsiteX181" fmla="*/ 3826565 w 4959626"/>
              <a:gd name="connsiteY181" fmla="*/ 1639957 h 4790738"/>
              <a:gd name="connsiteX182" fmla="*/ 3886200 w 4959626"/>
              <a:gd name="connsiteY182" fmla="*/ 1679713 h 4790738"/>
              <a:gd name="connsiteX183" fmla="*/ 4075043 w 4959626"/>
              <a:gd name="connsiteY183" fmla="*/ 1679713 h 4790738"/>
              <a:gd name="connsiteX184" fmla="*/ 4094922 w 4959626"/>
              <a:gd name="connsiteY184" fmla="*/ 1699592 h 4790738"/>
              <a:gd name="connsiteX185" fmla="*/ 4134678 w 4959626"/>
              <a:gd name="connsiteY185" fmla="*/ 1759226 h 4790738"/>
              <a:gd name="connsiteX186" fmla="*/ 4174435 w 4959626"/>
              <a:gd name="connsiteY186" fmla="*/ 1808922 h 4790738"/>
              <a:gd name="connsiteX187" fmla="*/ 4234069 w 4959626"/>
              <a:gd name="connsiteY187" fmla="*/ 1868557 h 4790738"/>
              <a:gd name="connsiteX188" fmla="*/ 4263887 w 4959626"/>
              <a:gd name="connsiteY188" fmla="*/ 1967948 h 4790738"/>
              <a:gd name="connsiteX189" fmla="*/ 4293704 w 4959626"/>
              <a:gd name="connsiteY189" fmla="*/ 1997766 h 4790738"/>
              <a:gd name="connsiteX190" fmla="*/ 4333461 w 4959626"/>
              <a:gd name="connsiteY190" fmla="*/ 2017644 h 4790738"/>
              <a:gd name="connsiteX191" fmla="*/ 4393095 w 4959626"/>
              <a:gd name="connsiteY191" fmla="*/ 2047461 h 4790738"/>
              <a:gd name="connsiteX192" fmla="*/ 4403035 w 4959626"/>
              <a:gd name="connsiteY192" fmla="*/ 2077279 h 4790738"/>
              <a:gd name="connsiteX193" fmla="*/ 4492487 w 4959626"/>
              <a:gd name="connsiteY193" fmla="*/ 2087218 h 4790738"/>
              <a:gd name="connsiteX194" fmla="*/ 4522304 w 4959626"/>
              <a:gd name="connsiteY194" fmla="*/ 2067339 h 4790738"/>
              <a:gd name="connsiteX195" fmla="*/ 4581939 w 4959626"/>
              <a:gd name="connsiteY195" fmla="*/ 2047461 h 4790738"/>
              <a:gd name="connsiteX196" fmla="*/ 4601817 w 4959626"/>
              <a:gd name="connsiteY196" fmla="*/ 2017644 h 4790738"/>
              <a:gd name="connsiteX197" fmla="*/ 4621695 w 4959626"/>
              <a:gd name="connsiteY197" fmla="*/ 1928192 h 4790738"/>
              <a:gd name="connsiteX198" fmla="*/ 4631635 w 4959626"/>
              <a:gd name="connsiteY198" fmla="*/ 1848679 h 4790738"/>
              <a:gd name="connsiteX199" fmla="*/ 4661452 w 4959626"/>
              <a:gd name="connsiteY199" fmla="*/ 1818861 h 4790738"/>
              <a:gd name="connsiteX200" fmla="*/ 4681330 w 4959626"/>
              <a:gd name="connsiteY200" fmla="*/ 1759226 h 4790738"/>
              <a:gd name="connsiteX201" fmla="*/ 4721087 w 4959626"/>
              <a:gd name="connsiteY201" fmla="*/ 1699592 h 4790738"/>
              <a:gd name="connsiteX202" fmla="*/ 4740965 w 4959626"/>
              <a:gd name="connsiteY202" fmla="*/ 1639957 h 4790738"/>
              <a:gd name="connsiteX203" fmla="*/ 4790661 w 4959626"/>
              <a:gd name="connsiteY203" fmla="*/ 1590261 h 4790738"/>
              <a:gd name="connsiteX204" fmla="*/ 4820478 w 4959626"/>
              <a:gd name="connsiteY204" fmla="*/ 1570383 h 4790738"/>
              <a:gd name="connsiteX205" fmla="*/ 4850295 w 4959626"/>
              <a:gd name="connsiteY205" fmla="*/ 1560444 h 4790738"/>
              <a:gd name="connsiteX206" fmla="*/ 4909930 w 4959626"/>
              <a:gd name="connsiteY206" fmla="*/ 1520687 h 4790738"/>
              <a:gd name="connsiteX207" fmla="*/ 4959626 w 4959626"/>
              <a:gd name="connsiteY207" fmla="*/ 1500809 h 479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4959626" h="4790738">
                <a:moveTo>
                  <a:pt x="1898374" y="0"/>
                </a:moveTo>
                <a:cubicBezTo>
                  <a:pt x="1905000" y="16565"/>
                  <a:pt x="1916282" y="31964"/>
                  <a:pt x="1918252" y="49696"/>
                </a:cubicBezTo>
                <a:cubicBezTo>
                  <a:pt x="1926342" y="122507"/>
                  <a:pt x="1849841" y="94768"/>
                  <a:pt x="1798982" y="99392"/>
                </a:cubicBezTo>
                <a:cubicBezTo>
                  <a:pt x="1789043" y="112644"/>
                  <a:pt x="1781546" y="128143"/>
                  <a:pt x="1769165" y="139148"/>
                </a:cubicBezTo>
                <a:cubicBezTo>
                  <a:pt x="1751309" y="155020"/>
                  <a:pt x="1709530" y="178905"/>
                  <a:pt x="1709530" y="178905"/>
                </a:cubicBezTo>
                <a:cubicBezTo>
                  <a:pt x="1702904" y="192157"/>
                  <a:pt x="1698264" y="206605"/>
                  <a:pt x="1689652" y="218661"/>
                </a:cubicBezTo>
                <a:cubicBezTo>
                  <a:pt x="1664028" y="254535"/>
                  <a:pt x="1660789" y="242715"/>
                  <a:pt x="1630017" y="268357"/>
                </a:cubicBezTo>
                <a:cubicBezTo>
                  <a:pt x="1569574" y="318725"/>
                  <a:pt x="1634011" y="281269"/>
                  <a:pt x="1560443" y="318052"/>
                </a:cubicBezTo>
                <a:cubicBezTo>
                  <a:pt x="1550504" y="327991"/>
                  <a:pt x="1537452" y="335583"/>
                  <a:pt x="1530626" y="347870"/>
                </a:cubicBezTo>
                <a:cubicBezTo>
                  <a:pt x="1520450" y="366187"/>
                  <a:pt x="1515830" y="387177"/>
                  <a:pt x="1510748" y="407505"/>
                </a:cubicBezTo>
                <a:cubicBezTo>
                  <a:pt x="1507435" y="420757"/>
                  <a:pt x="1507586" y="435401"/>
                  <a:pt x="1500809" y="447261"/>
                </a:cubicBezTo>
                <a:cubicBezTo>
                  <a:pt x="1493835" y="459465"/>
                  <a:pt x="1482687" y="469282"/>
                  <a:pt x="1470991" y="477079"/>
                </a:cubicBezTo>
                <a:cubicBezTo>
                  <a:pt x="1462274" y="482890"/>
                  <a:pt x="1451113" y="483705"/>
                  <a:pt x="1441174" y="487018"/>
                </a:cubicBezTo>
                <a:cubicBezTo>
                  <a:pt x="1434626" y="506662"/>
                  <a:pt x="1428873" y="532638"/>
                  <a:pt x="1411356" y="546652"/>
                </a:cubicBezTo>
                <a:cubicBezTo>
                  <a:pt x="1403175" y="553197"/>
                  <a:pt x="1391478" y="553279"/>
                  <a:pt x="1381539" y="556592"/>
                </a:cubicBezTo>
                <a:cubicBezTo>
                  <a:pt x="1348528" y="589602"/>
                  <a:pt x="1297173" y="638415"/>
                  <a:pt x="1272209" y="675861"/>
                </a:cubicBezTo>
                <a:cubicBezTo>
                  <a:pt x="1255772" y="700517"/>
                  <a:pt x="1243735" y="727973"/>
                  <a:pt x="1232452" y="755374"/>
                </a:cubicBezTo>
                <a:cubicBezTo>
                  <a:pt x="1220485" y="784437"/>
                  <a:pt x="1202635" y="844826"/>
                  <a:pt x="1202635" y="844826"/>
                </a:cubicBezTo>
                <a:cubicBezTo>
                  <a:pt x="1204492" y="852253"/>
                  <a:pt x="1216402" y="904214"/>
                  <a:pt x="1222513" y="914400"/>
                </a:cubicBezTo>
                <a:cubicBezTo>
                  <a:pt x="1227334" y="922435"/>
                  <a:pt x="1235765" y="927653"/>
                  <a:pt x="1242391" y="934279"/>
                </a:cubicBezTo>
                <a:lnTo>
                  <a:pt x="1262269" y="993913"/>
                </a:lnTo>
                <a:lnTo>
                  <a:pt x="1272209" y="1023731"/>
                </a:lnTo>
                <a:cubicBezTo>
                  <a:pt x="1267044" y="1090868"/>
                  <a:pt x="1279559" y="1140660"/>
                  <a:pt x="1242391" y="1192696"/>
                </a:cubicBezTo>
                <a:cubicBezTo>
                  <a:pt x="1234221" y="1204134"/>
                  <a:pt x="1222513" y="1212574"/>
                  <a:pt x="1212574" y="1222513"/>
                </a:cubicBezTo>
                <a:cubicBezTo>
                  <a:pt x="1205948" y="1242391"/>
                  <a:pt x="1196140" y="1261479"/>
                  <a:pt x="1192695" y="1282148"/>
                </a:cubicBezTo>
                <a:cubicBezTo>
                  <a:pt x="1182204" y="1345096"/>
                  <a:pt x="1178650" y="1385971"/>
                  <a:pt x="1162878" y="1441174"/>
                </a:cubicBezTo>
                <a:cubicBezTo>
                  <a:pt x="1160000" y="1451248"/>
                  <a:pt x="1155817" y="1460918"/>
                  <a:pt x="1152939" y="1470992"/>
                </a:cubicBezTo>
                <a:cubicBezTo>
                  <a:pt x="1149186" y="1484126"/>
                  <a:pt x="1151745" y="1500254"/>
                  <a:pt x="1143000" y="1510748"/>
                </a:cubicBezTo>
                <a:cubicBezTo>
                  <a:pt x="1133515" y="1522130"/>
                  <a:pt x="1117299" y="1525941"/>
                  <a:pt x="1103243" y="1530626"/>
                </a:cubicBezTo>
                <a:cubicBezTo>
                  <a:pt x="1071591" y="1541177"/>
                  <a:pt x="986049" y="1548066"/>
                  <a:pt x="964095" y="1550505"/>
                </a:cubicBezTo>
                <a:cubicBezTo>
                  <a:pt x="960782" y="1590261"/>
                  <a:pt x="959104" y="1630188"/>
                  <a:pt x="954156" y="1669774"/>
                </a:cubicBezTo>
                <a:cubicBezTo>
                  <a:pt x="948646" y="1713853"/>
                  <a:pt x="933948" y="1721123"/>
                  <a:pt x="924339" y="1769166"/>
                </a:cubicBezTo>
                <a:cubicBezTo>
                  <a:pt x="921026" y="1785731"/>
                  <a:pt x="917422" y="1802240"/>
                  <a:pt x="914400" y="1818861"/>
                </a:cubicBezTo>
                <a:cubicBezTo>
                  <a:pt x="910795" y="1838688"/>
                  <a:pt x="911537" y="1859627"/>
                  <a:pt x="904461" y="1878496"/>
                </a:cubicBezTo>
                <a:cubicBezTo>
                  <a:pt x="895017" y="1903680"/>
                  <a:pt x="864382" y="1902446"/>
                  <a:pt x="844826" y="1908313"/>
                </a:cubicBezTo>
                <a:cubicBezTo>
                  <a:pt x="821638" y="1915269"/>
                  <a:pt x="759201" y="1936217"/>
                  <a:pt x="735495" y="1948070"/>
                </a:cubicBezTo>
                <a:cubicBezTo>
                  <a:pt x="666855" y="1982389"/>
                  <a:pt x="748665" y="1957201"/>
                  <a:pt x="665922" y="1977887"/>
                </a:cubicBezTo>
                <a:cubicBezTo>
                  <a:pt x="662609" y="1987826"/>
                  <a:pt x="658255" y="1997477"/>
                  <a:pt x="655982" y="2007705"/>
                </a:cubicBezTo>
                <a:cubicBezTo>
                  <a:pt x="649736" y="2035812"/>
                  <a:pt x="646905" y="2078293"/>
                  <a:pt x="636104" y="2107096"/>
                </a:cubicBezTo>
                <a:cubicBezTo>
                  <a:pt x="630902" y="2120969"/>
                  <a:pt x="622852" y="2133600"/>
                  <a:pt x="616226" y="2146852"/>
                </a:cubicBezTo>
                <a:cubicBezTo>
                  <a:pt x="612913" y="2160104"/>
                  <a:pt x="611541" y="2174000"/>
                  <a:pt x="606287" y="2186609"/>
                </a:cubicBezTo>
                <a:cubicBezTo>
                  <a:pt x="594890" y="2213962"/>
                  <a:pt x="575901" y="2238010"/>
                  <a:pt x="566530" y="2266122"/>
                </a:cubicBezTo>
                <a:lnTo>
                  <a:pt x="556591" y="2295939"/>
                </a:lnTo>
                <a:cubicBezTo>
                  <a:pt x="551623" y="2325745"/>
                  <a:pt x="544274" y="2388960"/>
                  <a:pt x="526774" y="2415209"/>
                </a:cubicBezTo>
                <a:lnTo>
                  <a:pt x="506895" y="2445026"/>
                </a:lnTo>
                <a:cubicBezTo>
                  <a:pt x="500269" y="2464904"/>
                  <a:pt x="493038" y="2484591"/>
                  <a:pt x="487017" y="2504661"/>
                </a:cubicBezTo>
                <a:cubicBezTo>
                  <a:pt x="483092" y="2517745"/>
                  <a:pt x="481398" y="2531459"/>
                  <a:pt x="477078" y="2544418"/>
                </a:cubicBezTo>
                <a:cubicBezTo>
                  <a:pt x="466931" y="2574861"/>
                  <a:pt x="457611" y="2599585"/>
                  <a:pt x="437322" y="2623931"/>
                </a:cubicBezTo>
                <a:cubicBezTo>
                  <a:pt x="396626" y="2672766"/>
                  <a:pt x="420499" y="2638458"/>
                  <a:pt x="367748" y="2673626"/>
                </a:cubicBezTo>
                <a:cubicBezTo>
                  <a:pt x="359951" y="2678824"/>
                  <a:pt x="353723" y="2686187"/>
                  <a:pt x="347869" y="2693505"/>
                </a:cubicBezTo>
                <a:cubicBezTo>
                  <a:pt x="334298" y="2710468"/>
                  <a:pt x="315315" y="2743873"/>
                  <a:pt x="308113" y="2763079"/>
                </a:cubicBezTo>
                <a:cubicBezTo>
                  <a:pt x="303317" y="2775869"/>
                  <a:pt x="302099" y="2789751"/>
                  <a:pt x="298174" y="2802835"/>
                </a:cubicBezTo>
                <a:cubicBezTo>
                  <a:pt x="286796" y="2840760"/>
                  <a:pt x="278342" y="2869018"/>
                  <a:pt x="258417" y="2902226"/>
                </a:cubicBezTo>
                <a:cubicBezTo>
                  <a:pt x="246125" y="2922712"/>
                  <a:pt x="218661" y="2961861"/>
                  <a:pt x="218661" y="2961861"/>
                </a:cubicBezTo>
                <a:cubicBezTo>
                  <a:pt x="221974" y="3011557"/>
                  <a:pt x="221556" y="3061643"/>
                  <a:pt x="228600" y="3110948"/>
                </a:cubicBezTo>
                <a:cubicBezTo>
                  <a:pt x="231563" y="3131691"/>
                  <a:pt x="241852" y="3150705"/>
                  <a:pt x="248478" y="3170583"/>
                </a:cubicBezTo>
                <a:cubicBezTo>
                  <a:pt x="251791" y="3180522"/>
                  <a:pt x="255876" y="3190236"/>
                  <a:pt x="258417" y="3200400"/>
                </a:cubicBezTo>
                <a:cubicBezTo>
                  <a:pt x="265105" y="3227151"/>
                  <a:pt x="269671" y="3257636"/>
                  <a:pt x="288235" y="3279913"/>
                </a:cubicBezTo>
                <a:cubicBezTo>
                  <a:pt x="295882" y="3289090"/>
                  <a:pt x="308113" y="3293166"/>
                  <a:pt x="318052" y="3299792"/>
                </a:cubicBezTo>
                <a:cubicBezTo>
                  <a:pt x="321365" y="3309731"/>
                  <a:pt x="327991" y="3319132"/>
                  <a:pt x="327991" y="3329609"/>
                </a:cubicBezTo>
                <a:cubicBezTo>
                  <a:pt x="327991" y="3362905"/>
                  <a:pt x="328581" y="3397413"/>
                  <a:pt x="318052" y="3429000"/>
                </a:cubicBezTo>
                <a:cubicBezTo>
                  <a:pt x="314275" y="3440332"/>
                  <a:pt x="298606" y="3442952"/>
                  <a:pt x="288235" y="3448879"/>
                </a:cubicBezTo>
                <a:cubicBezTo>
                  <a:pt x="143498" y="3531587"/>
                  <a:pt x="330139" y="3422958"/>
                  <a:pt x="218661" y="3478696"/>
                </a:cubicBezTo>
                <a:cubicBezTo>
                  <a:pt x="207977" y="3484038"/>
                  <a:pt x="198782" y="3491948"/>
                  <a:pt x="188843" y="3498574"/>
                </a:cubicBezTo>
                <a:cubicBezTo>
                  <a:pt x="182217" y="3518452"/>
                  <a:pt x="172410" y="3537541"/>
                  <a:pt x="168965" y="3558209"/>
                </a:cubicBezTo>
                <a:cubicBezTo>
                  <a:pt x="165652" y="3578087"/>
                  <a:pt x="164328" y="3598402"/>
                  <a:pt x="159026" y="3617844"/>
                </a:cubicBezTo>
                <a:cubicBezTo>
                  <a:pt x="154332" y="3635056"/>
                  <a:pt x="145774" y="3650974"/>
                  <a:pt x="139148" y="3667539"/>
                </a:cubicBezTo>
                <a:cubicBezTo>
                  <a:pt x="132522" y="3713922"/>
                  <a:pt x="121142" y="3759871"/>
                  <a:pt x="119269" y="3806687"/>
                </a:cubicBezTo>
                <a:cubicBezTo>
                  <a:pt x="110465" y="4026790"/>
                  <a:pt x="120467" y="3987741"/>
                  <a:pt x="99391" y="4124739"/>
                </a:cubicBezTo>
                <a:cubicBezTo>
                  <a:pt x="95786" y="4148172"/>
                  <a:pt x="79664" y="4250433"/>
                  <a:pt x="69574" y="4263887"/>
                </a:cubicBezTo>
                <a:cubicBezTo>
                  <a:pt x="32589" y="4313200"/>
                  <a:pt x="48945" y="4289861"/>
                  <a:pt x="19878" y="4333461"/>
                </a:cubicBezTo>
                <a:cubicBezTo>
                  <a:pt x="16565" y="4346713"/>
                  <a:pt x="13692" y="4360083"/>
                  <a:pt x="9939" y="4373218"/>
                </a:cubicBezTo>
                <a:cubicBezTo>
                  <a:pt x="7061" y="4383292"/>
                  <a:pt x="0" y="4392558"/>
                  <a:pt x="0" y="4403035"/>
                </a:cubicBezTo>
                <a:cubicBezTo>
                  <a:pt x="0" y="4459227"/>
                  <a:pt x="5901" y="4470433"/>
                  <a:pt x="19878" y="4512366"/>
                </a:cubicBezTo>
                <a:cubicBezTo>
                  <a:pt x="27799" y="4591576"/>
                  <a:pt x="23127" y="4593311"/>
                  <a:pt x="39756" y="4651513"/>
                </a:cubicBezTo>
                <a:cubicBezTo>
                  <a:pt x="44199" y="4667064"/>
                  <a:pt x="49853" y="4694635"/>
                  <a:pt x="69574" y="4701209"/>
                </a:cubicBezTo>
                <a:cubicBezTo>
                  <a:pt x="91799" y="4708617"/>
                  <a:pt x="115796" y="4709280"/>
                  <a:pt x="139148" y="4711148"/>
                </a:cubicBezTo>
                <a:cubicBezTo>
                  <a:pt x="198684" y="4715911"/>
                  <a:pt x="258417" y="4717774"/>
                  <a:pt x="318052" y="4721087"/>
                </a:cubicBezTo>
                <a:cubicBezTo>
                  <a:pt x="327991" y="4724400"/>
                  <a:pt x="338885" y="4725636"/>
                  <a:pt x="347869" y="4731026"/>
                </a:cubicBezTo>
                <a:cubicBezTo>
                  <a:pt x="355905" y="4735847"/>
                  <a:pt x="358520" y="4749276"/>
                  <a:pt x="367748" y="4750905"/>
                </a:cubicBezTo>
                <a:cubicBezTo>
                  <a:pt x="416796" y="4759561"/>
                  <a:pt x="467139" y="4757531"/>
                  <a:pt x="516835" y="4760844"/>
                </a:cubicBezTo>
                <a:cubicBezTo>
                  <a:pt x="523359" y="4760342"/>
                  <a:pt x="695510" y="4749161"/>
                  <a:pt x="725556" y="4740966"/>
                </a:cubicBezTo>
                <a:cubicBezTo>
                  <a:pt x="737081" y="4737823"/>
                  <a:pt x="744690" y="4726429"/>
                  <a:pt x="755374" y="4721087"/>
                </a:cubicBezTo>
                <a:cubicBezTo>
                  <a:pt x="764745" y="4716402"/>
                  <a:pt x="775252" y="4714461"/>
                  <a:pt x="785191" y="4711148"/>
                </a:cubicBezTo>
                <a:lnTo>
                  <a:pt x="1302026" y="4721087"/>
                </a:lnTo>
                <a:cubicBezTo>
                  <a:pt x="1328805" y="4722061"/>
                  <a:pt x="1335105" y="4734288"/>
                  <a:pt x="1351722" y="4750905"/>
                </a:cubicBezTo>
                <a:cubicBezTo>
                  <a:pt x="1355035" y="4760844"/>
                  <a:pt x="1353480" y="4774177"/>
                  <a:pt x="1361661" y="4780722"/>
                </a:cubicBezTo>
                <a:cubicBezTo>
                  <a:pt x="1387224" y="4801173"/>
                  <a:pt x="1437725" y="4784610"/>
                  <a:pt x="1461052" y="4780722"/>
                </a:cubicBezTo>
                <a:cubicBezTo>
                  <a:pt x="1464365" y="4770783"/>
                  <a:pt x="1468450" y="4761069"/>
                  <a:pt x="1470991" y="4750905"/>
                </a:cubicBezTo>
                <a:cubicBezTo>
                  <a:pt x="1479483" y="4716938"/>
                  <a:pt x="1470807" y="4699332"/>
                  <a:pt x="1500809" y="4681331"/>
                </a:cubicBezTo>
                <a:cubicBezTo>
                  <a:pt x="1509793" y="4675941"/>
                  <a:pt x="1520687" y="4674705"/>
                  <a:pt x="1530626" y="4671392"/>
                </a:cubicBezTo>
                <a:cubicBezTo>
                  <a:pt x="1537252" y="4664766"/>
                  <a:pt x="1542123" y="4655704"/>
                  <a:pt x="1550504" y="4651513"/>
                </a:cubicBezTo>
                <a:cubicBezTo>
                  <a:pt x="1569245" y="4642142"/>
                  <a:pt x="1610139" y="4631635"/>
                  <a:pt x="1610139" y="4631635"/>
                </a:cubicBezTo>
                <a:cubicBezTo>
                  <a:pt x="1653209" y="4634948"/>
                  <a:pt x="1696891" y="4633613"/>
                  <a:pt x="1739348" y="4641574"/>
                </a:cubicBezTo>
                <a:cubicBezTo>
                  <a:pt x="1751089" y="4643775"/>
                  <a:pt x="1757243" y="4660707"/>
                  <a:pt x="1769165" y="4661452"/>
                </a:cubicBezTo>
                <a:cubicBezTo>
                  <a:pt x="1812278" y="4664147"/>
                  <a:pt x="1855304" y="4654826"/>
                  <a:pt x="1898374" y="4651513"/>
                </a:cubicBezTo>
                <a:cubicBezTo>
                  <a:pt x="1911626" y="4648200"/>
                  <a:pt x="1925046" y="4645499"/>
                  <a:pt x="1938130" y="4641574"/>
                </a:cubicBezTo>
                <a:cubicBezTo>
                  <a:pt x="1958200" y="4635553"/>
                  <a:pt x="1977097" y="4625141"/>
                  <a:pt x="1997765" y="4621696"/>
                </a:cubicBezTo>
                <a:lnTo>
                  <a:pt x="2057400" y="4611757"/>
                </a:lnTo>
                <a:cubicBezTo>
                  <a:pt x="2125566" y="4589035"/>
                  <a:pt x="2040949" y="4615871"/>
                  <a:pt x="2136913" y="4591879"/>
                </a:cubicBezTo>
                <a:cubicBezTo>
                  <a:pt x="2147077" y="4589338"/>
                  <a:pt x="2156566" y="4584480"/>
                  <a:pt x="2166730" y="4581939"/>
                </a:cubicBezTo>
                <a:cubicBezTo>
                  <a:pt x="2183119" y="4577842"/>
                  <a:pt x="2199935" y="4575665"/>
                  <a:pt x="2216426" y="4572000"/>
                </a:cubicBezTo>
                <a:cubicBezTo>
                  <a:pt x="2229761" y="4569037"/>
                  <a:pt x="2243048" y="4565814"/>
                  <a:pt x="2256182" y="4562061"/>
                </a:cubicBezTo>
                <a:cubicBezTo>
                  <a:pt x="2266256" y="4559183"/>
                  <a:pt x="2275836" y="4554663"/>
                  <a:pt x="2286000" y="4552122"/>
                </a:cubicBezTo>
                <a:cubicBezTo>
                  <a:pt x="2324757" y="4542433"/>
                  <a:pt x="2365996" y="4537854"/>
                  <a:pt x="2405269" y="4532244"/>
                </a:cubicBezTo>
                <a:cubicBezTo>
                  <a:pt x="2445026" y="4535557"/>
                  <a:pt x="2486969" y="4528765"/>
                  <a:pt x="2524539" y="4542183"/>
                </a:cubicBezTo>
                <a:cubicBezTo>
                  <a:pt x="2538492" y="4547166"/>
                  <a:pt x="2538581" y="4568321"/>
                  <a:pt x="2544417" y="4581939"/>
                </a:cubicBezTo>
                <a:cubicBezTo>
                  <a:pt x="2553812" y="4603861"/>
                  <a:pt x="2553471" y="4624963"/>
                  <a:pt x="2574235" y="4641574"/>
                </a:cubicBezTo>
                <a:cubicBezTo>
                  <a:pt x="2582416" y="4648119"/>
                  <a:pt x="2593633" y="4650416"/>
                  <a:pt x="2604052" y="4651513"/>
                </a:cubicBezTo>
                <a:cubicBezTo>
                  <a:pt x="2656872" y="4657073"/>
                  <a:pt x="2710069" y="4658139"/>
                  <a:pt x="2763078" y="4661452"/>
                </a:cubicBezTo>
                <a:lnTo>
                  <a:pt x="2822713" y="4681331"/>
                </a:lnTo>
                <a:lnTo>
                  <a:pt x="2852530" y="4691270"/>
                </a:lnTo>
                <a:cubicBezTo>
                  <a:pt x="2868276" y="4707015"/>
                  <a:pt x="2876422" y="4721087"/>
                  <a:pt x="2902226" y="4721087"/>
                </a:cubicBezTo>
                <a:cubicBezTo>
                  <a:pt x="2912703" y="4721087"/>
                  <a:pt x="2922104" y="4714461"/>
                  <a:pt x="2932043" y="4711148"/>
                </a:cubicBezTo>
                <a:cubicBezTo>
                  <a:pt x="2938669" y="4704522"/>
                  <a:pt x="2944605" y="4697124"/>
                  <a:pt x="2951922" y="4691270"/>
                </a:cubicBezTo>
                <a:cubicBezTo>
                  <a:pt x="2961250" y="4683808"/>
                  <a:pt x="2975113" y="4681331"/>
                  <a:pt x="2981739" y="4671392"/>
                </a:cubicBezTo>
                <a:cubicBezTo>
                  <a:pt x="2989316" y="4660026"/>
                  <a:pt x="2987753" y="4644719"/>
                  <a:pt x="2991678" y="4631635"/>
                </a:cubicBezTo>
                <a:cubicBezTo>
                  <a:pt x="2997699" y="4611565"/>
                  <a:pt x="3011556" y="4572000"/>
                  <a:pt x="3011556" y="4572000"/>
                </a:cubicBezTo>
                <a:cubicBezTo>
                  <a:pt x="3014869" y="4518991"/>
                  <a:pt x="3016210" y="4465822"/>
                  <a:pt x="3021495" y="4412974"/>
                </a:cubicBezTo>
                <a:cubicBezTo>
                  <a:pt x="3022854" y="4399382"/>
                  <a:pt x="3031435" y="4386878"/>
                  <a:pt x="3031435" y="4373218"/>
                </a:cubicBezTo>
                <a:cubicBezTo>
                  <a:pt x="3031435" y="4359558"/>
                  <a:pt x="3025420" y="4346545"/>
                  <a:pt x="3021495" y="4333461"/>
                </a:cubicBezTo>
                <a:cubicBezTo>
                  <a:pt x="3015474" y="4313391"/>
                  <a:pt x="3001617" y="4273826"/>
                  <a:pt x="3001617" y="4273826"/>
                </a:cubicBezTo>
                <a:cubicBezTo>
                  <a:pt x="3004930" y="4227444"/>
                  <a:pt x="3002986" y="4180383"/>
                  <a:pt x="3011556" y="4134679"/>
                </a:cubicBezTo>
                <a:cubicBezTo>
                  <a:pt x="3013283" y="4125468"/>
                  <a:pt x="3026786" y="4122936"/>
                  <a:pt x="3031435" y="4114800"/>
                </a:cubicBezTo>
                <a:cubicBezTo>
                  <a:pt x="3040287" y="4099310"/>
                  <a:pt x="3044687" y="4081670"/>
                  <a:pt x="3051313" y="4065105"/>
                </a:cubicBezTo>
                <a:cubicBezTo>
                  <a:pt x="3054626" y="4018722"/>
                  <a:pt x="3053171" y="3971750"/>
                  <a:pt x="3061252" y="3925957"/>
                </a:cubicBezTo>
                <a:cubicBezTo>
                  <a:pt x="3063328" y="3914193"/>
                  <a:pt x="3075788" y="3906823"/>
                  <a:pt x="3081130" y="3896139"/>
                </a:cubicBezTo>
                <a:cubicBezTo>
                  <a:pt x="3085815" y="3886768"/>
                  <a:pt x="3087756" y="3876261"/>
                  <a:pt x="3091069" y="3866322"/>
                </a:cubicBezTo>
                <a:cubicBezTo>
                  <a:pt x="3094382" y="3819939"/>
                  <a:pt x="3095874" y="3773390"/>
                  <a:pt x="3101009" y="3727174"/>
                </a:cubicBezTo>
                <a:cubicBezTo>
                  <a:pt x="3102518" y="3713598"/>
                  <a:pt x="3107985" y="3700753"/>
                  <a:pt x="3110948" y="3687418"/>
                </a:cubicBezTo>
                <a:cubicBezTo>
                  <a:pt x="3114613" y="3670927"/>
                  <a:pt x="3117951" y="3654358"/>
                  <a:pt x="3120887" y="3637722"/>
                </a:cubicBezTo>
                <a:cubicBezTo>
                  <a:pt x="3127891" y="3598030"/>
                  <a:pt x="3104715" y="3536477"/>
                  <a:pt x="3140765" y="3518452"/>
                </a:cubicBezTo>
                <a:cubicBezTo>
                  <a:pt x="3206897" y="3485387"/>
                  <a:pt x="3153149" y="3507902"/>
                  <a:pt x="3230217" y="3488635"/>
                </a:cubicBezTo>
                <a:cubicBezTo>
                  <a:pt x="3240381" y="3486094"/>
                  <a:pt x="3249961" y="3481574"/>
                  <a:pt x="3260035" y="3478696"/>
                </a:cubicBezTo>
                <a:cubicBezTo>
                  <a:pt x="3273169" y="3474943"/>
                  <a:pt x="3286657" y="3472510"/>
                  <a:pt x="3299791" y="3468757"/>
                </a:cubicBezTo>
                <a:cubicBezTo>
                  <a:pt x="3309865" y="3465879"/>
                  <a:pt x="3319161" y="3459592"/>
                  <a:pt x="3329609" y="3458818"/>
                </a:cubicBezTo>
                <a:cubicBezTo>
                  <a:pt x="3408974" y="3452939"/>
                  <a:pt x="3488635" y="3452192"/>
                  <a:pt x="3568148" y="3448879"/>
                </a:cubicBezTo>
                <a:cubicBezTo>
                  <a:pt x="3591048" y="3445062"/>
                  <a:pt x="3633134" y="3441233"/>
                  <a:pt x="3657600" y="3429000"/>
                </a:cubicBezTo>
                <a:cubicBezTo>
                  <a:pt x="3668284" y="3423658"/>
                  <a:pt x="3677478" y="3415748"/>
                  <a:pt x="3687417" y="3409122"/>
                </a:cubicBezTo>
                <a:cubicBezTo>
                  <a:pt x="3694043" y="3399183"/>
                  <a:pt x="3702444" y="3390221"/>
                  <a:pt x="3707295" y="3379305"/>
                </a:cubicBezTo>
                <a:cubicBezTo>
                  <a:pt x="3715805" y="3360157"/>
                  <a:pt x="3708432" y="3329041"/>
                  <a:pt x="3727174" y="3319670"/>
                </a:cubicBezTo>
                <a:cubicBezTo>
                  <a:pt x="3776301" y="3295107"/>
                  <a:pt x="3752874" y="3304478"/>
                  <a:pt x="3796748" y="3289852"/>
                </a:cubicBezTo>
                <a:cubicBezTo>
                  <a:pt x="3856383" y="3293165"/>
                  <a:pt x="3916171" y="3294384"/>
                  <a:pt x="3975652" y="3299792"/>
                </a:cubicBezTo>
                <a:cubicBezTo>
                  <a:pt x="3989256" y="3301029"/>
                  <a:pt x="4002853" y="3304350"/>
                  <a:pt x="4015409" y="3309731"/>
                </a:cubicBezTo>
                <a:cubicBezTo>
                  <a:pt x="4026388" y="3314436"/>
                  <a:pt x="4035287" y="3322983"/>
                  <a:pt x="4045226" y="3329609"/>
                </a:cubicBezTo>
                <a:cubicBezTo>
                  <a:pt x="4053043" y="3353061"/>
                  <a:pt x="4052305" y="3365662"/>
                  <a:pt x="4075043" y="3379305"/>
                </a:cubicBezTo>
                <a:cubicBezTo>
                  <a:pt x="4084027" y="3384695"/>
                  <a:pt x="4094922" y="3385931"/>
                  <a:pt x="4104861" y="3389244"/>
                </a:cubicBezTo>
                <a:cubicBezTo>
                  <a:pt x="4146562" y="3384031"/>
                  <a:pt x="4184730" y="3382500"/>
                  <a:pt x="4224130" y="3369366"/>
                </a:cubicBezTo>
                <a:cubicBezTo>
                  <a:pt x="4241056" y="3363724"/>
                  <a:pt x="4257261" y="3356113"/>
                  <a:pt x="4273826" y="3349487"/>
                </a:cubicBezTo>
                <a:cubicBezTo>
                  <a:pt x="4270513" y="3313044"/>
                  <a:pt x="4271064" y="3276040"/>
                  <a:pt x="4263887" y="3240157"/>
                </a:cubicBezTo>
                <a:cubicBezTo>
                  <a:pt x="4257696" y="3209199"/>
                  <a:pt x="4229315" y="3185850"/>
                  <a:pt x="4214191" y="3160644"/>
                </a:cubicBezTo>
                <a:cubicBezTo>
                  <a:pt x="4202756" y="3141587"/>
                  <a:pt x="4195572" y="3120206"/>
                  <a:pt x="4184374" y="3101009"/>
                </a:cubicBezTo>
                <a:cubicBezTo>
                  <a:pt x="4172336" y="3080373"/>
                  <a:pt x="4156909" y="3061860"/>
                  <a:pt x="4144617" y="3041374"/>
                </a:cubicBezTo>
                <a:cubicBezTo>
                  <a:pt x="4136994" y="3028669"/>
                  <a:pt x="4132957" y="3013946"/>
                  <a:pt x="4124739" y="3001618"/>
                </a:cubicBezTo>
                <a:cubicBezTo>
                  <a:pt x="4119541" y="2993821"/>
                  <a:pt x="4110715" y="2989056"/>
                  <a:pt x="4104861" y="2981739"/>
                </a:cubicBezTo>
                <a:cubicBezTo>
                  <a:pt x="4097399" y="2972411"/>
                  <a:pt x="4091608" y="2961861"/>
                  <a:pt x="4084982" y="2951922"/>
                </a:cubicBezTo>
                <a:cubicBezTo>
                  <a:pt x="4088295" y="2902226"/>
                  <a:pt x="4089966" y="2852394"/>
                  <a:pt x="4094922" y="2802835"/>
                </a:cubicBezTo>
                <a:cubicBezTo>
                  <a:pt x="4096603" y="2786025"/>
                  <a:pt x="4096480" y="2767807"/>
                  <a:pt x="4104861" y="2753139"/>
                </a:cubicBezTo>
                <a:cubicBezTo>
                  <a:pt x="4110787" y="2742768"/>
                  <a:pt x="4123762" y="2738112"/>
                  <a:pt x="4134678" y="2733261"/>
                </a:cubicBezTo>
                <a:cubicBezTo>
                  <a:pt x="4153826" y="2724751"/>
                  <a:pt x="4194313" y="2713383"/>
                  <a:pt x="4194313" y="2713383"/>
                </a:cubicBezTo>
                <a:cubicBezTo>
                  <a:pt x="4202365" y="2673123"/>
                  <a:pt x="4217614" y="2624118"/>
                  <a:pt x="4194313" y="2584174"/>
                </a:cubicBezTo>
                <a:cubicBezTo>
                  <a:pt x="4177815" y="2555891"/>
                  <a:pt x="4134604" y="2544393"/>
                  <a:pt x="4104861" y="2534479"/>
                </a:cubicBezTo>
                <a:cubicBezTo>
                  <a:pt x="4091609" y="2514601"/>
                  <a:pt x="4072659" y="2497509"/>
                  <a:pt x="4065104" y="2474844"/>
                </a:cubicBezTo>
                <a:cubicBezTo>
                  <a:pt x="4046881" y="2420174"/>
                  <a:pt x="4066115" y="2469158"/>
                  <a:pt x="4035287" y="2415209"/>
                </a:cubicBezTo>
                <a:cubicBezTo>
                  <a:pt x="4027936" y="2402345"/>
                  <a:pt x="4022605" y="2388404"/>
                  <a:pt x="4015409" y="2375452"/>
                </a:cubicBezTo>
                <a:cubicBezTo>
                  <a:pt x="3930995" y="2223508"/>
                  <a:pt x="4036689" y="2416710"/>
                  <a:pt x="3955774" y="2286000"/>
                </a:cubicBezTo>
                <a:cubicBezTo>
                  <a:pt x="3878316" y="2160875"/>
                  <a:pt x="3815470" y="2026041"/>
                  <a:pt x="3727174" y="1908313"/>
                </a:cubicBezTo>
                <a:cubicBezTo>
                  <a:pt x="3672746" y="1835743"/>
                  <a:pt x="3649725" y="1793335"/>
                  <a:pt x="3588026" y="1739348"/>
                </a:cubicBezTo>
                <a:cubicBezTo>
                  <a:pt x="3579036" y="1731482"/>
                  <a:pt x="3568893" y="1724812"/>
                  <a:pt x="3558209" y="1719470"/>
                </a:cubicBezTo>
                <a:cubicBezTo>
                  <a:pt x="3548838" y="1714785"/>
                  <a:pt x="3538330" y="1712844"/>
                  <a:pt x="3528391" y="1709531"/>
                </a:cubicBezTo>
                <a:cubicBezTo>
                  <a:pt x="3515139" y="1696279"/>
                  <a:pt x="3499528" y="1685024"/>
                  <a:pt x="3488635" y="1669774"/>
                </a:cubicBezTo>
                <a:cubicBezTo>
                  <a:pt x="3482546" y="1661249"/>
                  <a:pt x="3481573" y="1650031"/>
                  <a:pt x="3478695" y="1639957"/>
                </a:cubicBezTo>
                <a:cubicBezTo>
                  <a:pt x="3453726" y="1552570"/>
                  <a:pt x="3482654" y="1641894"/>
                  <a:pt x="3458817" y="1570383"/>
                </a:cubicBezTo>
                <a:cubicBezTo>
                  <a:pt x="3462130" y="1540566"/>
                  <a:pt x="3457614" y="1508786"/>
                  <a:pt x="3468756" y="1480931"/>
                </a:cubicBezTo>
                <a:cubicBezTo>
                  <a:pt x="3472647" y="1471203"/>
                  <a:pt x="3488097" y="1470992"/>
                  <a:pt x="3498574" y="1470992"/>
                </a:cubicBezTo>
                <a:cubicBezTo>
                  <a:pt x="3535168" y="1470992"/>
                  <a:pt x="3571461" y="1477618"/>
                  <a:pt x="3607904" y="1480931"/>
                </a:cubicBezTo>
                <a:cubicBezTo>
                  <a:pt x="3617843" y="1490870"/>
                  <a:pt x="3624926" y="1504932"/>
                  <a:pt x="3637722" y="1510748"/>
                </a:cubicBezTo>
                <a:cubicBezTo>
                  <a:pt x="3662593" y="1522053"/>
                  <a:pt x="3691317" y="1521986"/>
                  <a:pt x="3717235" y="1530626"/>
                </a:cubicBezTo>
                <a:lnTo>
                  <a:pt x="3747052" y="1540566"/>
                </a:lnTo>
                <a:cubicBezTo>
                  <a:pt x="3753678" y="1550505"/>
                  <a:pt x="3761588" y="1559699"/>
                  <a:pt x="3766930" y="1570383"/>
                </a:cubicBezTo>
                <a:cubicBezTo>
                  <a:pt x="3771615" y="1579754"/>
                  <a:pt x="3771479" y="1591216"/>
                  <a:pt x="3776869" y="1600200"/>
                </a:cubicBezTo>
                <a:cubicBezTo>
                  <a:pt x="3788436" y="1619478"/>
                  <a:pt x="3810313" y="1626413"/>
                  <a:pt x="3826565" y="1639957"/>
                </a:cubicBezTo>
                <a:cubicBezTo>
                  <a:pt x="3876198" y="1681318"/>
                  <a:pt x="3833799" y="1662246"/>
                  <a:pt x="3886200" y="1679713"/>
                </a:cubicBezTo>
                <a:cubicBezTo>
                  <a:pt x="3964517" y="1664050"/>
                  <a:pt x="3965774" y="1659225"/>
                  <a:pt x="4075043" y="1679713"/>
                </a:cubicBezTo>
                <a:cubicBezTo>
                  <a:pt x="4084254" y="1681440"/>
                  <a:pt x="4089299" y="1692095"/>
                  <a:pt x="4094922" y="1699592"/>
                </a:cubicBezTo>
                <a:cubicBezTo>
                  <a:pt x="4109256" y="1718704"/>
                  <a:pt x="4121426" y="1739348"/>
                  <a:pt x="4134678" y="1759226"/>
                </a:cubicBezTo>
                <a:cubicBezTo>
                  <a:pt x="4183833" y="1832959"/>
                  <a:pt x="4127220" y="1752264"/>
                  <a:pt x="4174435" y="1808922"/>
                </a:cubicBezTo>
                <a:cubicBezTo>
                  <a:pt x="4220668" y="1864401"/>
                  <a:pt x="4183800" y="1835044"/>
                  <a:pt x="4234069" y="1868557"/>
                </a:cubicBezTo>
                <a:cubicBezTo>
                  <a:pt x="4238573" y="1886573"/>
                  <a:pt x="4255824" y="1959884"/>
                  <a:pt x="4263887" y="1967948"/>
                </a:cubicBezTo>
                <a:cubicBezTo>
                  <a:pt x="4273826" y="1977887"/>
                  <a:pt x="4282266" y="1989596"/>
                  <a:pt x="4293704" y="1997766"/>
                </a:cubicBezTo>
                <a:cubicBezTo>
                  <a:pt x="4305761" y="2006378"/>
                  <a:pt x="4320597" y="2010293"/>
                  <a:pt x="4333461" y="2017644"/>
                </a:cubicBezTo>
                <a:cubicBezTo>
                  <a:pt x="4387411" y="2048472"/>
                  <a:pt x="4338426" y="2029238"/>
                  <a:pt x="4393095" y="2047461"/>
                </a:cubicBezTo>
                <a:cubicBezTo>
                  <a:pt x="4396408" y="2057400"/>
                  <a:pt x="4396490" y="2069098"/>
                  <a:pt x="4403035" y="2077279"/>
                </a:cubicBezTo>
                <a:cubicBezTo>
                  <a:pt x="4430438" y="2111533"/>
                  <a:pt x="4453431" y="2093727"/>
                  <a:pt x="4492487" y="2087218"/>
                </a:cubicBezTo>
                <a:cubicBezTo>
                  <a:pt x="4502426" y="2080592"/>
                  <a:pt x="4511388" y="2072191"/>
                  <a:pt x="4522304" y="2067339"/>
                </a:cubicBezTo>
                <a:cubicBezTo>
                  <a:pt x="4541452" y="2058829"/>
                  <a:pt x="4581939" y="2047461"/>
                  <a:pt x="4581939" y="2047461"/>
                </a:cubicBezTo>
                <a:cubicBezTo>
                  <a:pt x="4588565" y="2037522"/>
                  <a:pt x="4596475" y="2028328"/>
                  <a:pt x="4601817" y="2017644"/>
                </a:cubicBezTo>
                <a:cubicBezTo>
                  <a:pt x="4613654" y="1993971"/>
                  <a:pt x="4618641" y="1949568"/>
                  <a:pt x="4621695" y="1928192"/>
                </a:cubicBezTo>
                <a:cubicBezTo>
                  <a:pt x="4625473" y="1901750"/>
                  <a:pt x="4622507" y="1873781"/>
                  <a:pt x="4631635" y="1848679"/>
                </a:cubicBezTo>
                <a:cubicBezTo>
                  <a:pt x="4636439" y="1835469"/>
                  <a:pt x="4651513" y="1828800"/>
                  <a:pt x="4661452" y="1818861"/>
                </a:cubicBezTo>
                <a:cubicBezTo>
                  <a:pt x="4668078" y="1798983"/>
                  <a:pt x="4669707" y="1776660"/>
                  <a:pt x="4681330" y="1759226"/>
                </a:cubicBezTo>
                <a:lnTo>
                  <a:pt x="4721087" y="1699592"/>
                </a:lnTo>
                <a:cubicBezTo>
                  <a:pt x="4727713" y="1679714"/>
                  <a:pt x="4726149" y="1654773"/>
                  <a:pt x="4740965" y="1639957"/>
                </a:cubicBezTo>
                <a:cubicBezTo>
                  <a:pt x="4757530" y="1623392"/>
                  <a:pt x="4771169" y="1603256"/>
                  <a:pt x="4790661" y="1590261"/>
                </a:cubicBezTo>
                <a:cubicBezTo>
                  <a:pt x="4800600" y="1583635"/>
                  <a:pt x="4809794" y="1575725"/>
                  <a:pt x="4820478" y="1570383"/>
                </a:cubicBezTo>
                <a:cubicBezTo>
                  <a:pt x="4829849" y="1565698"/>
                  <a:pt x="4841137" y="1565532"/>
                  <a:pt x="4850295" y="1560444"/>
                </a:cubicBezTo>
                <a:cubicBezTo>
                  <a:pt x="4871179" y="1548842"/>
                  <a:pt x="4887265" y="1528242"/>
                  <a:pt x="4909930" y="1520687"/>
                </a:cubicBezTo>
                <a:cubicBezTo>
                  <a:pt x="4946776" y="1508405"/>
                  <a:pt x="4930377" y="1515433"/>
                  <a:pt x="4959626" y="1500809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136913" y="1441174"/>
            <a:ext cx="1769165" cy="1987862"/>
          </a:xfrm>
          <a:custGeom>
            <a:avLst/>
            <a:gdLst>
              <a:gd name="connsiteX0" fmla="*/ 248478 w 1769165"/>
              <a:gd name="connsiteY0" fmla="*/ 109330 h 1987862"/>
              <a:gd name="connsiteX1" fmla="*/ 238539 w 1769165"/>
              <a:gd name="connsiteY1" fmla="*/ 327991 h 1987862"/>
              <a:gd name="connsiteX2" fmla="*/ 228600 w 1769165"/>
              <a:gd name="connsiteY2" fmla="*/ 357809 h 1987862"/>
              <a:gd name="connsiteX3" fmla="*/ 188844 w 1769165"/>
              <a:gd name="connsiteY3" fmla="*/ 437322 h 1987862"/>
              <a:gd name="connsiteX4" fmla="*/ 139148 w 1769165"/>
              <a:gd name="connsiteY4" fmla="*/ 477078 h 1987862"/>
              <a:gd name="connsiteX5" fmla="*/ 129209 w 1769165"/>
              <a:gd name="connsiteY5" fmla="*/ 536713 h 1987862"/>
              <a:gd name="connsiteX6" fmla="*/ 99391 w 1769165"/>
              <a:gd name="connsiteY6" fmla="*/ 546652 h 1987862"/>
              <a:gd name="connsiteX7" fmla="*/ 79513 w 1769165"/>
              <a:gd name="connsiteY7" fmla="*/ 576469 h 1987862"/>
              <a:gd name="connsiteX8" fmla="*/ 79513 w 1769165"/>
              <a:gd name="connsiteY8" fmla="*/ 993913 h 1987862"/>
              <a:gd name="connsiteX9" fmla="*/ 149087 w 1769165"/>
              <a:gd name="connsiteY9" fmla="*/ 1003852 h 1987862"/>
              <a:gd name="connsiteX10" fmla="*/ 168965 w 1769165"/>
              <a:gd name="connsiteY10" fmla="*/ 1033669 h 1987862"/>
              <a:gd name="connsiteX11" fmla="*/ 109330 w 1769165"/>
              <a:gd name="connsiteY11" fmla="*/ 1242391 h 1987862"/>
              <a:gd name="connsiteX12" fmla="*/ 79513 w 1769165"/>
              <a:gd name="connsiteY12" fmla="*/ 1252330 h 1987862"/>
              <a:gd name="connsiteX13" fmla="*/ 49696 w 1769165"/>
              <a:gd name="connsiteY13" fmla="*/ 1311965 h 1987862"/>
              <a:gd name="connsiteX14" fmla="*/ 0 w 1769165"/>
              <a:gd name="connsiteY14" fmla="*/ 1401417 h 1987862"/>
              <a:gd name="connsiteX15" fmla="*/ 59635 w 1769165"/>
              <a:gd name="connsiteY15" fmla="*/ 1451113 h 1987862"/>
              <a:gd name="connsiteX16" fmla="*/ 69574 w 1769165"/>
              <a:gd name="connsiteY16" fmla="*/ 1480930 h 1987862"/>
              <a:gd name="connsiteX17" fmla="*/ 89452 w 1769165"/>
              <a:gd name="connsiteY17" fmla="*/ 1500809 h 1987862"/>
              <a:gd name="connsiteX18" fmla="*/ 119270 w 1769165"/>
              <a:gd name="connsiteY18" fmla="*/ 1610139 h 1987862"/>
              <a:gd name="connsiteX19" fmla="*/ 129209 w 1769165"/>
              <a:gd name="connsiteY19" fmla="*/ 1639956 h 1987862"/>
              <a:gd name="connsiteX20" fmla="*/ 178904 w 1769165"/>
              <a:gd name="connsiteY20" fmla="*/ 1709530 h 1987862"/>
              <a:gd name="connsiteX21" fmla="*/ 218661 w 1769165"/>
              <a:gd name="connsiteY21" fmla="*/ 1808922 h 1987862"/>
              <a:gd name="connsiteX22" fmla="*/ 278296 w 1769165"/>
              <a:gd name="connsiteY22" fmla="*/ 1828800 h 1987862"/>
              <a:gd name="connsiteX23" fmla="*/ 407504 w 1769165"/>
              <a:gd name="connsiteY23" fmla="*/ 1818861 h 1987862"/>
              <a:gd name="connsiteX24" fmla="*/ 437322 w 1769165"/>
              <a:gd name="connsiteY24" fmla="*/ 1749287 h 1987862"/>
              <a:gd name="connsiteX25" fmla="*/ 487017 w 1769165"/>
              <a:gd name="connsiteY25" fmla="*/ 1709530 h 1987862"/>
              <a:gd name="connsiteX26" fmla="*/ 576470 w 1769165"/>
              <a:gd name="connsiteY26" fmla="*/ 1739348 h 1987862"/>
              <a:gd name="connsiteX27" fmla="*/ 586409 w 1769165"/>
              <a:gd name="connsiteY27" fmla="*/ 1789043 h 1987862"/>
              <a:gd name="connsiteX28" fmla="*/ 606287 w 1769165"/>
              <a:gd name="connsiteY28" fmla="*/ 1848678 h 1987862"/>
              <a:gd name="connsiteX29" fmla="*/ 616226 w 1769165"/>
              <a:gd name="connsiteY29" fmla="*/ 1977887 h 1987862"/>
              <a:gd name="connsiteX30" fmla="*/ 695739 w 1769165"/>
              <a:gd name="connsiteY30" fmla="*/ 1967948 h 1987862"/>
              <a:gd name="connsiteX31" fmla="*/ 725557 w 1769165"/>
              <a:gd name="connsiteY31" fmla="*/ 1888435 h 1987862"/>
              <a:gd name="connsiteX32" fmla="*/ 775252 w 1769165"/>
              <a:gd name="connsiteY32" fmla="*/ 1838739 h 1987862"/>
              <a:gd name="connsiteX33" fmla="*/ 805070 w 1769165"/>
              <a:gd name="connsiteY33" fmla="*/ 1808922 h 1987862"/>
              <a:gd name="connsiteX34" fmla="*/ 824948 w 1769165"/>
              <a:gd name="connsiteY34" fmla="*/ 1699591 h 1987862"/>
              <a:gd name="connsiteX35" fmla="*/ 834887 w 1769165"/>
              <a:gd name="connsiteY35" fmla="*/ 1649896 h 1987862"/>
              <a:gd name="connsiteX36" fmla="*/ 844826 w 1769165"/>
              <a:gd name="connsiteY36" fmla="*/ 1371600 h 1987862"/>
              <a:gd name="connsiteX37" fmla="*/ 914400 w 1769165"/>
              <a:gd name="connsiteY37" fmla="*/ 1282148 h 1987862"/>
              <a:gd name="connsiteX38" fmla="*/ 974035 w 1769165"/>
              <a:gd name="connsiteY38" fmla="*/ 1222513 h 1987862"/>
              <a:gd name="connsiteX39" fmla="*/ 1013791 w 1769165"/>
              <a:gd name="connsiteY39" fmla="*/ 1182756 h 1987862"/>
              <a:gd name="connsiteX40" fmla="*/ 1033670 w 1769165"/>
              <a:gd name="connsiteY40" fmla="*/ 1162878 h 1987862"/>
              <a:gd name="connsiteX41" fmla="*/ 1063487 w 1769165"/>
              <a:gd name="connsiteY41" fmla="*/ 1143000 h 1987862"/>
              <a:gd name="connsiteX42" fmla="*/ 1083365 w 1769165"/>
              <a:gd name="connsiteY42" fmla="*/ 1083365 h 1987862"/>
              <a:gd name="connsiteX43" fmla="*/ 1093304 w 1769165"/>
              <a:gd name="connsiteY43" fmla="*/ 964096 h 1987862"/>
              <a:gd name="connsiteX44" fmla="*/ 1103244 w 1769165"/>
              <a:gd name="connsiteY44" fmla="*/ 934278 h 1987862"/>
              <a:gd name="connsiteX45" fmla="*/ 1133061 w 1769165"/>
              <a:gd name="connsiteY45" fmla="*/ 924339 h 1987862"/>
              <a:gd name="connsiteX46" fmla="*/ 1152939 w 1769165"/>
              <a:gd name="connsiteY46" fmla="*/ 894522 h 1987862"/>
              <a:gd name="connsiteX47" fmla="*/ 1212574 w 1769165"/>
              <a:gd name="connsiteY47" fmla="*/ 874643 h 1987862"/>
              <a:gd name="connsiteX48" fmla="*/ 1252330 w 1769165"/>
              <a:gd name="connsiteY48" fmla="*/ 844826 h 1987862"/>
              <a:gd name="connsiteX49" fmla="*/ 1321904 w 1769165"/>
              <a:gd name="connsiteY49" fmla="*/ 815009 h 1987862"/>
              <a:gd name="connsiteX50" fmla="*/ 1371600 w 1769165"/>
              <a:gd name="connsiteY50" fmla="*/ 844826 h 1987862"/>
              <a:gd name="connsiteX51" fmla="*/ 1411357 w 1769165"/>
              <a:gd name="connsiteY51" fmla="*/ 924339 h 1987862"/>
              <a:gd name="connsiteX52" fmla="*/ 1441174 w 1769165"/>
              <a:gd name="connsiteY52" fmla="*/ 934278 h 1987862"/>
              <a:gd name="connsiteX53" fmla="*/ 1490870 w 1769165"/>
              <a:gd name="connsiteY53" fmla="*/ 924339 h 1987862"/>
              <a:gd name="connsiteX54" fmla="*/ 1500809 w 1769165"/>
              <a:gd name="connsiteY54" fmla="*/ 884583 h 1987862"/>
              <a:gd name="connsiteX55" fmla="*/ 1540565 w 1769165"/>
              <a:gd name="connsiteY55" fmla="*/ 824948 h 1987862"/>
              <a:gd name="connsiteX56" fmla="*/ 1560444 w 1769165"/>
              <a:gd name="connsiteY56" fmla="*/ 805069 h 1987862"/>
              <a:gd name="connsiteX57" fmla="*/ 1610139 w 1769165"/>
              <a:gd name="connsiteY57" fmla="*/ 765313 h 1987862"/>
              <a:gd name="connsiteX58" fmla="*/ 1639957 w 1769165"/>
              <a:gd name="connsiteY58" fmla="*/ 725556 h 1987862"/>
              <a:gd name="connsiteX59" fmla="*/ 1649896 w 1769165"/>
              <a:gd name="connsiteY59" fmla="*/ 695739 h 1987862"/>
              <a:gd name="connsiteX60" fmla="*/ 1679713 w 1769165"/>
              <a:gd name="connsiteY60" fmla="*/ 636104 h 1987862"/>
              <a:gd name="connsiteX61" fmla="*/ 1689652 w 1769165"/>
              <a:gd name="connsiteY61" fmla="*/ 586409 h 1987862"/>
              <a:gd name="connsiteX62" fmla="*/ 1709530 w 1769165"/>
              <a:gd name="connsiteY62" fmla="*/ 526774 h 1987862"/>
              <a:gd name="connsiteX63" fmla="*/ 1739348 w 1769165"/>
              <a:gd name="connsiteY63" fmla="*/ 417443 h 1987862"/>
              <a:gd name="connsiteX64" fmla="*/ 1749287 w 1769165"/>
              <a:gd name="connsiteY64" fmla="*/ 347869 h 1987862"/>
              <a:gd name="connsiteX65" fmla="*/ 1759226 w 1769165"/>
              <a:gd name="connsiteY65" fmla="*/ 308113 h 1987862"/>
              <a:gd name="connsiteX66" fmla="*/ 1769165 w 1769165"/>
              <a:gd name="connsiteY66" fmla="*/ 248478 h 1987862"/>
              <a:gd name="connsiteX67" fmla="*/ 1759226 w 1769165"/>
              <a:gd name="connsiteY67" fmla="*/ 168965 h 1987862"/>
              <a:gd name="connsiteX68" fmla="*/ 1719470 w 1769165"/>
              <a:gd name="connsiteY68" fmla="*/ 139148 h 1987862"/>
              <a:gd name="connsiteX69" fmla="*/ 1699591 w 1769165"/>
              <a:gd name="connsiteY69" fmla="*/ 119269 h 1987862"/>
              <a:gd name="connsiteX70" fmla="*/ 1709530 w 1769165"/>
              <a:gd name="connsiteY70" fmla="*/ 49696 h 1987862"/>
              <a:gd name="connsiteX71" fmla="*/ 1719470 w 1769165"/>
              <a:gd name="connsiteY71" fmla="*/ 19878 h 1987862"/>
              <a:gd name="connsiteX72" fmla="*/ 1659835 w 1769165"/>
              <a:gd name="connsiteY72" fmla="*/ 39756 h 1987862"/>
              <a:gd name="connsiteX73" fmla="*/ 1411357 w 1769165"/>
              <a:gd name="connsiteY73" fmla="*/ 29817 h 1987862"/>
              <a:gd name="connsiteX74" fmla="*/ 1371600 w 1769165"/>
              <a:gd name="connsiteY74" fmla="*/ 19878 h 1987862"/>
              <a:gd name="connsiteX75" fmla="*/ 1262270 w 1769165"/>
              <a:gd name="connsiteY75" fmla="*/ 0 h 1987862"/>
              <a:gd name="connsiteX76" fmla="*/ 983974 w 1769165"/>
              <a:gd name="connsiteY76" fmla="*/ 9939 h 1987862"/>
              <a:gd name="connsiteX77" fmla="*/ 974035 w 1769165"/>
              <a:gd name="connsiteY77" fmla="*/ 39756 h 1987862"/>
              <a:gd name="connsiteX78" fmla="*/ 964096 w 1769165"/>
              <a:gd name="connsiteY78" fmla="*/ 119269 h 1987862"/>
              <a:gd name="connsiteX79" fmla="*/ 805070 w 1769165"/>
              <a:gd name="connsiteY79" fmla="*/ 149087 h 1987862"/>
              <a:gd name="connsiteX80" fmla="*/ 725557 w 1769165"/>
              <a:gd name="connsiteY80" fmla="*/ 139148 h 1987862"/>
              <a:gd name="connsiteX81" fmla="*/ 685800 w 1769165"/>
              <a:gd name="connsiteY81" fmla="*/ 79513 h 1987862"/>
              <a:gd name="connsiteX82" fmla="*/ 655983 w 1769165"/>
              <a:gd name="connsiteY82" fmla="*/ 69574 h 1987862"/>
              <a:gd name="connsiteX83" fmla="*/ 586409 w 1769165"/>
              <a:gd name="connsiteY83" fmla="*/ 59635 h 198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69165" h="1987862">
                <a:moveTo>
                  <a:pt x="248478" y="109330"/>
                </a:moveTo>
                <a:cubicBezTo>
                  <a:pt x="245165" y="182217"/>
                  <a:pt x="244357" y="255261"/>
                  <a:pt x="238539" y="327991"/>
                </a:cubicBezTo>
                <a:cubicBezTo>
                  <a:pt x="237704" y="338435"/>
                  <a:pt x="232279" y="347999"/>
                  <a:pt x="228600" y="357809"/>
                </a:cubicBezTo>
                <a:cubicBezTo>
                  <a:pt x="214996" y="394088"/>
                  <a:pt x="211447" y="409068"/>
                  <a:pt x="188844" y="437322"/>
                </a:cubicBezTo>
                <a:cubicBezTo>
                  <a:pt x="172660" y="457552"/>
                  <a:pt x="161284" y="462320"/>
                  <a:pt x="139148" y="477078"/>
                </a:cubicBezTo>
                <a:cubicBezTo>
                  <a:pt x="135835" y="496956"/>
                  <a:pt x="139208" y="519216"/>
                  <a:pt x="129209" y="536713"/>
                </a:cubicBezTo>
                <a:cubicBezTo>
                  <a:pt x="124011" y="545810"/>
                  <a:pt x="107572" y="540107"/>
                  <a:pt x="99391" y="546652"/>
                </a:cubicBezTo>
                <a:cubicBezTo>
                  <a:pt x="90063" y="554114"/>
                  <a:pt x="86139" y="566530"/>
                  <a:pt x="79513" y="576469"/>
                </a:cubicBezTo>
                <a:cubicBezTo>
                  <a:pt x="63951" y="716529"/>
                  <a:pt x="45128" y="847776"/>
                  <a:pt x="79513" y="993913"/>
                </a:cubicBezTo>
                <a:cubicBezTo>
                  <a:pt x="84879" y="1016717"/>
                  <a:pt x="125896" y="1000539"/>
                  <a:pt x="149087" y="1003852"/>
                </a:cubicBezTo>
                <a:cubicBezTo>
                  <a:pt x="155713" y="1013791"/>
                  <a:pt x="168337" y="1021740"/>
                  <a:pt x="168965" y="1033669"/>
                </a:cubicBezTo>
                <a:cubicBezTo>
                  <a:pt x="171382" y="1079597"/>
                  <a:pt x="190488" y="1215338"/>
                  <a:pt x="109330" y="1242391"/>
                </a:cubicBezTo>
                <a:lnTo>
                  <a:pt x="79513" y="1252330"/>
                </a:lnTo>
                <a:cubicBezTo>
                  <a:pt x="33220" y="1298625"/>
                  <a:pt x="86333" y="1238691"/>
                  <a:pt x="49696" y="1311965"/>
                </a:cubicBezTo>
                <a:cubicBezTo>
                  <a:pt x="-18656" y="1448667"/>
                  <a:pt x="27485" y="1318962"/>
                  <a:pt x="0" y="1401417"/>
                </a:cubicBezTo>
                <a:cubicBezTo>
                  <a:pt x="52895" y="1507210"/>
                  <a:pt x="-19304" y="1387963"/>
                  <a:pt x="59635" y="1451113"/>
                </a:cubicBezTo>
                <a:cubicBezTo>
                  <a:pt x="67816" y="1457658"/>
                  <a:pt x="64184" y="1471946"/>
                  <a:pt x="69574" y="1480930"/>
                </a:cubicBezTo>
                <a:cubicBezTo>
                  <a:pt x="74395" y="1488965"/>
                  <a:pt x="82826" y="1494183"/>
                  <a:pt x="89452" y="1500809"/>
                </a:cubicBezTo>
                <a:cubicBezTo>
                  <a:pt x="103501" y="1571052"/>
                  <a:pt x="94048" y="1534476"/>
                  <a:pt x="119270" y="1610139"/>
                </a:cubicBezTo>
                <a:cubicBezTo>
                  <a:pt x="122583" y="1620078"/>
                  <a:pt x="123398" y="1631239"/>
                  <a:pt x="129209" y="1639956"/>
                </a:cubicBezTo>
                <a:cubicBezTo>
                  <a:pt x="158275" y="1683557"/>
                  <a:pt x="141920" y="1660218"/>
                  <a:pt x="178904" y="1709530"/>
                </a:cubicBezTo>
                <a:cubicBezTo>
                  <a:pt x="180487" y="1714278"/>
                  <a:pt x="205663" y="1799173"/>
                  <a:pt x="218661" y="1808922"/>
                </a:cubicBezTo>
                <a:cubicBezTo>
                  <a:pt x="235424" y="1821494"/>
                  <a:pt x="278296" y="1828800"/>
                  <a:pt x="278296" y="1828800"/>
                </a:cubicBezTo>
                <a:cubicBezTo>
                  <a:pt x="321365" y="1825487"/>
                  <a:pt x="365766" y="1829991"/>
                  <a:pt x="407504" y="1818861"/>
                </a:cubicBezTo>
                <a:cubicBezTo>
                  <a:pt x="427628" y="1813495"/>
                  <a:pt x="432870" y="1759675"/>
                  <a:pt x="437322" y="1749287"/>
                </a:cubicBezTo>
                <a:cubicBezTo>
                  <a:pt x="452308" y="1714320"/>
                  <a:pt x="455255" y="1720117"/>
                  <a:pt x="487017" y="1709530"/>
                </a:cubicBezTo>
                <a:cubicBezTo>
                  <a:pt x="510412" y="1712872"/>
                  <a:pt x="562209" y="1706073"/>
                  <a:pt x="576470" y="1739348"/>
                </a:cubicBezTo>
                <a:cubicBezTo>
                  <a:pt x="583125" y="1754875"/>
                  <a:pt x="581964" y="1772745"/>
                  <a:pt x="586409" y="1789043"/>
                </a:cubicBezTo>
                <a:cubicBezTo>
                  <a:pt x="591922" y="1809258"/>
                  <a:pt x="606287" y="1848678"/>
                  <a:pt x="606287" y="1848678"/>
                </a:cubicBezTo>
                <a:cubicBezTo>
                  <a:pt x="609600" y="1891748"/>
                  <a:pt x="590308" y="1943329"/>
                  <a:pt x="616226" y="1977887"/>
                </a:cubicBezTo>
                <a:cubicBezTo>
                  <a:pt x="632252" y="1999256"/>
                  <a:pt x="672835" y="1981691"/>
                  <a:pt x="695739" y="1967948"/>
                </a:cubicBezTo>
                <a:cubicBezTo>
                  <a:pt x="706198" y="1961672"/>
                  <a:pt x="717790" y="1903968"/>
                  <a:pt x="725557" y="1888435"/>
                </a:cubicBezTo>
                <a:cubicBezTo>
                  <a:pt x="746383" y="1846784"/>
                  <a:pt x="741174" y="1867137"/>
                  <a:pt x="775252" y="1838739"/>
                </a:cubicBezTo>
                <a:cubicBezTo>
                  <a:pt x="786050" y="1829741"/>
                  <a:pt x="795131" y="1818861"/>
                  <a:pt x="805070" y="1808922"/>
                </a:cubicBezTo>
                <a:cubicBezTo>
                  <a:pt x="825345" y="1748096"/>
                  <a:pt x="808893" y="1803951"/>
                  <a:pt x="824948" y="1699591"/>
                </a:cubicBezTo>
                <a:cubicBezTo>
                  <a:pt x="827517" y="1682894"/>
                  <a:pt x="831574" y="1666461"/>
                  <a:pt x="834887" y="1649896"/>
                </a:cubicBezTo>
                <a:cubicBezTo>
                  <a:pt x="838200" y="1557131"/>
                  <a:pt x="838850" y="1464232"/>
                  <a:pt x="844826" y="1371600"/>
                </a:cubicBezTo>
                <a:cubicBezTo>
                  <a:pt x="847423" y="1331345"/>
                  <a:pt x="890912" y="1305636"/>
                  <a:pt x="914400" y="1282148"/>
                </a:cubicBezTo>
                <a:lnTo>
                  <a:pt x="974035" y="1222513"/>
                </a:lnTo>
                <a:lnTo>
                  <a:pt x="1013791" y="1182756"/>
                </a:lnTo>
                <a:cubicBezTo>
                  <a:pt x="1020417" y="1176130"/>
                  <a:pt x="1025873" y="1168076"/>
                  <a:pt x="1033670" y="1162878"/>
                </a:cubicBezTo>
                <a:lnTo>
                  <a:pt x="1063487" y="1143000"/>
                </a:lnTo>
                <a:cubicBezTo>
                  <a:pt x="1070113" y="1123122"/>
                  <a:pt x="1081625" y="1104246"/>
                  <a:pt x="1083365" y="1083365"/>
                </a:cubicBezTo>
                <a:cubicBezTo>
                  <a:pt x="1086678" y="1043609"/>
                  <a:pt x="1088031" y="1003640"/>
                  <a:pt x="1093304" y="964096"/>
                </a:cubicBezTo>
                <a:cubicBezTo>
                  <a:pt x="1094689" y="953711"/>
                  <a:pt x="1095836" y="941686"/>
                  <a:pt x="1103244" y="934278"/>
                </a:cubicBezTo>
                <a:cubicBezTo>
                  <a:pt x="1110652" y="926870"/>
                  <a:pt x="1123122" y="927652"/>
                  <a:pt x="1133061" y="924339"/>
                </a:cubicBezTo>
                <a:cubicBezTo>
                  <a:pt x="1139687" y="914400"/>
                  <a:pt x="1142810" y="900853"/>
                  <a:pt x="1152939" y="894522"/>
                </a:cubicBezTo>
                <a:cubicBezTo>
                  <a:pt x="1170708" y="883417"/>
                  <a:pt x="1212574" y="874643"/>
                  <a:pt x="1212574" y="874643"/>
                </a:cubicBezTo>
                <a:cubicBezTo>
                  <a:pt x="1225826" y="864704"/>
                  <a:pt x="1237514" y="852234"/>
                  <a:pt x="1252330" y="844826"/>
                </a:cubicBezTo>
                <a:cubicBezTo>
                  <a:pt x="1380691" y="780646"/>
                  <a:pt x="1213375" y="887362"/>
                  <a:pt x="1321904" y="815009"/>
                </a:cubicBezTo>
                <a:cubicBezTo>
                  <a:pt x="1338469" y="824948"/>
                  <a:pt x="1359740" y="829577"/>
                  <a:pt x="1371600" y="844826"/>
                </a:cubicBezTo>
                <a:cubicBezTo>
                  <a:pt x="1406295" y="889433"/>
                  <a:pt x="1371360" y="900341"/>
                  <a:pt x="1411357" y="924339"/>
                </a:cubicBezTo>
                <a:cubicBezTo>
                  <a:pt x="1420341" y="929729"/>
                  <a:pt x="1431235" y="930965"/>
                  <a:pt x="1441174" y="934278"/>
                </a:cubicBezTo>
                <a:cubicBezTo>
                  <a:pt x="1457739" y="930965"/>
                  <a:pt x="1477892" y="935154"/>
                  <a:pt x="1490870" y="924339"/>
                </a:cubicBezTo>
                <a:cubicBezTo>
                  <a:pt x="1501364" y="915594"/>
                  <a:pt x="1494700" y="896801"/>
                  <a:pt x="1500809" y="884583"/>
                </a:cubicBezTo>
                <a:cubicBezTo>
                  <a:pt x="1511493" y="863215"/>
                  <a:pt x="1523672" y="841841"/>
                  <a:pt x="1540565" y="824948"/>
                </a:cubicBezTo>
                <a:cubicBezTo>
                  <a:pt x="1547191" y="818322"/>
                  <a:pt x="1553329" y="811168"/>
                  <a:pt x="1560444" y="805069"/>
                </a:cubicBezTo>
                <a:cubicBezTo>
                  <a:pt x="1576551" y="791263"/>
                  <a:pt x="1595139" y="780313"/>
                  <a:pt x="1610139" y="765313"/>
                </a:cubicBezTo>
                <a:cubicBezTo>
                  <a:pt x="1621853" y="753599"/>
                  <a:pt x="1630018" y="738808"/>
                  <a:pt x="1639957" y="725556"/>
                </a:cubicBezTo>
                <a:cubicBezTo>
                  <a:pt x="1643270" y="715617"/>
                  <a:pt x="1645211" y="705110"/>
                  <a:pt x="1649896" y="695739"/>
                </a:cubicBezTo>
                <a:cubicBezTo>
                  <a:pt x="1674189" y="647153"/>
                  <a:pt x="1667222" y="686071"/>
                  <a:pt x="1679713" y="636104"/>
                </a:cubicBezTo>
                <a:cubicBezTo>
                  <a:pt x="1683810" y="619715"/>
                  <a:pt x="1685207" y="602707"/>
                  <a:pt x="1689652" y="586409"/>
                </a:cubicBezTo>
                <a:cubicBezTo>
                  <a:pt x="1695165" y="566194"/>
                  <a:pt x="1704448" y="547102"/>
                  <a:pt x="1709530" y="526774"/>
                </a:cubicBezTo>
                <a:cubicBezTo>
                  <a:pt x="1731950" y="437097"/>
                  <a:pt x="1720770" y="473179"/>
                  <a:pt x="1739348" y="417443"/>
                </a:cubicBezTo>
                <a:cubicBezTo>
                  <a:pt x="1742661" y="394252"/>
                  <a:pt x="1745096" y="370918"/>
                  <a:pt x="1749287" y="347869"/>
                </a:cubicBezTo>
                <a:cubicBezTo>
                  <a:pt x="1751731" y="334429"/>
                  <a:pt x="1756547" y="321508"/>
                  <a:pt x="1759226" y="308113"/>
                </a:cubicBezTo>
                <a:cubicBezTo>
                  <a:pt x="1763178" y="288352"/>
                  <a:pt x="1765852" y="268356"/>
                  <a:pt x="1769165" y="248478"/>
                </a:cubicBezTo>
                <a:cubicBezTo>
                  <a:pt x="1765852" y="221974"/>
                  <a:pt x="1770279" y="193281"/>
                  <a:pt x="1759226" y="168965"/>
                </a:cubicBezTo>
                <a:cubicBezTo>
                  <a:pt x="1752371" y="153885"/>
                  <a:pt x="1732196" y="149753"/>
                  <a:pt x="1719470" y="139148"/>
                </a:cubicBezTo>
                <a:cubicBezTo>
                  <a:pt x="1712271" y="133149"/>
                  <a:pt x="1706217" y="125895"/>
                  <a:pt x="1699591" y="119269"/>
                </a:cubicBezTo>
                <a:cubicBezTo>
                  <a:pt x="1684139" y="57460"/>
                  <a:pt x="1684363" y="100030"/>
                  <a:pt x="1709530" y="49696"/>
                </a:cubicBezTo>
                <a:cubicBezTo>
                  <a:pt x="1714216" y="40325"/>
                  <a:pt x="1729744" y="21933"/>
                  <a:pt x="1719470" y="19878"/>
                </a:cubicBezTo>
                <a:cubicBezTo>
                  <a:pt x="1698923" y="15768"/>
                  <a:pt x="1659835" y="39756"/>
                  <a:pt x="1659835" y="39756"/>
                </a:cubicBezTo>
                <a:cubicBezTo>
                  <a:pt x="1577009" y="36443"/>
                  <a:pt x="1494053" y="35520"/>
                  <a:pt x="1411357" y="29817"/>
                </a:cubicBezTo>
                <a:cubicBezTo>
                  <a:pt x="1397729" y="28877"/>
                  <a:pt x="1385040" y="22322"/>
                  <a:pt x="1371600" y="19878"/>
                </a:cubicBezTo>
                <a:cubicBezTo>
                  <a:pt x="1241024" y="-3863"/>
                  <a:pt x="1352438" y="22542"/>
                  <a:pt x="1262270" y="0"/>
                </a:cubicBezTo>
                <a:cubicBezTo>
                  <a:pt x="1169505" y="3313"/>
                  <a:pt x="1075928" y="-2744"/>
                  <a:pt x="983974" y="9939"/>
                </a:cubicBezTo>
                <a:cubicBezTo>
                  <a:pt x="973596" y="11370"/>
                  <a:pt x="975909" y="29448"/>
                  <a:pt x="974035" y="39756"/>
                </a:cubicBezTo>
                <a:cubicBezTo>
                  <a:pt x="969257" y="66036"/>
                  <a:pt x="979413" y="97387"/>
                  <a:pt x="964096" y="119269"/>
                </a:cubicBezTo>
                <a:cubicBezTo>
                  <a:pt x="948074" y="142157"/>
                  <a:pt x="805817" y="149012"/>
                  <a:pt x="805070" y="149087"/>
                </a:cubicBezTo>
                <a:cubicBezTo>
                  <a:pt x="778566" y="145774"/>
                  <a:pt x="748629" y="152607"/>
                  <a:pt x="725557" y="139148"/>
                </a:cubicBezTo>
                <a:cubicBezTo>
                  <a:pt x="704921" y="127110"/>
                  <a:pt x="708465" y="87068"/>
                  <a:pt x="685800" y="79513"/>
                </a:cubicBezTo>
                <a:cubicBezTo>
                  <a:pt x="675861" y="76200"/>
                  <a:pt x="666256" y="71629"/>
                  <a:pt x="655983" y="69574"/>
                </a:cubicBezTo>
                <a:cubicBezTo>
                  <a:pt x="633011" y="64980"/>
                  <a:pt x="586409" y="59635"/>
                  <a:pt x="586409" y="59635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324600" y="5029200"/>
            <a:ext cx="381000" cy="5532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416248" y="3733800"/>
            <a:ext cx="381000" cy="5532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33422" y="4479273"/>
            <a:ext cx="381000" cy="5532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143000" y="2819400"/>
            <a:ext cx="1447800" cy="89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5627" y="2525925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8200" y="2105799"/>
            <a:ext cx="3276600" cy="139940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192427" y="1648599"/>
            <a:ext cx="1600200" cy="4572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24800" y="1463356"/>
            <a:ext cx="1066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Large deposition of </a:t>
            </a:r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714422" y="4001725"/>
            <a:ext cx="486189" cy="47754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5627" y="1600200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714422" y="4572000"/>
            <a:ext cx="486189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00611" y="4277228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>
                <a:solidFill>
                  <a:prstClr val="black"/>
                </a:solidFill>
              </a:rPr>
              <a:t>E</a:t>
            </a:r>
            <a:r>
              <a:rPr lang="en-GB" sz="1200" dirty="0" err="1" smtClean="0">
                <a:solidFill>
                  <a:prstClr val="black"/>
                </a:solidFill>
              </a:rPr>
              <a:t>ttringite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6729620" y="4572000"/>
            <a:ext cx="1576180" cy="82473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0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Nagai\Downloads\Study at UT\Concrete\Concrete sleepers\SEM\sleeper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572000" cy="342900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43600" y="6223986"/>
            <a:ext cx="3048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More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3075" name="Picture 3" descr="C:\Users\Nagai\Downloads\Study at UT\Concrete\Concrete sleepers\SEM\sleeper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606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35052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971800" y="1828800"/>
            <a:ext cx="2286000" cy="16764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71800" y="4343400"/>
            <a:ext cx="2286000" cy="1905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874643" y="2007704"/>
            <a:ext cx="3349487" cy="3389244"/>
          </a:xfrm>
          <a:custGeom>
            <a:avLst/>
            <a:gdLst>
              <a:gd name="connsiteX0" fmla="*/ 0 w 3349487"/>
              <a:gd name="connsiteY0" fmla="*/ 3389244 h 3389244"/>
              <a:gd name="connsiteX1" fmla="*/ 59635 w 3349487"/>
              <a:gd name="connsiteY1" fmla="*/ 3339548 h 3389244"/>
              <a:gd name="connsiteX2" fmla="*/ 109331 w 3349487"/>
              <a:gd name="connsiteY2" fmla="*/ 3289853 h 3389244"/>
              <a:gd name="connsiteX3" fmla="*/ 129209 w 3349487"/>
              <a:gd name="connsiteY3" fmla="*/ 3269974 h 3389244"/>
              <a:gd name="connsiteX4" fmla="*/ 188844 w 3349487"/>
              <a:gd name="connsiteY4" fmla="*/ 3250096 h 3389244"/>
              <a:gd name="connsiteX5" fmla="*/ 208722 w 3349487"/>
              <a:gd name="connsiteY5" fmla="*/ 3210339 h 3389244"/>
              <a:gd name="connsiteX6" fmla="*/ 238540 w 3349487"/>
              <a:gd name="connsiteY6" fmla="*/ 3140766 h 3389244"/>
              <a:gd name="connsiteX7" fmla="*/ 258418 w 3349487"/>
              <a:gd name="connsiteY7" fmla="*/ 3110948 h 3389244"/>
              <a:gd name="connsiteX8" fmla="*/ 288235 w 3349487"/>
              <a:gd name="connsiteY8" fmla="*/ 3101009 h 3389244"/>
              <a:gd name="connsiteX9" fmla="*/ 308114 w 3349487"/>
              <a:gd name="connsiteY9" fmla="*/ 3081131 h 3389244"/>
              <a:gd name="connsiteX10" fmla="*/ 347870 w 3349487"/>
              <a:gd name="connsiteY10" fmla="*/ 3061253 h 3389244"/>
              <a:gd name="connsiteX11" fmla="*/ 377687 w 3349487"/>
              <a:gd name="connsiteY11" fmla="*/ 3021496 h 3389244"/>
              <a:gd name="connsiteX12" fmla="*/ 387627 w 3349487"/>
              <a:gd name="connsiteY12" fmla="*/ 2991679 h 3389244"/>
              <a:gd name="connsiteX13" fmla="*/ 407505 w 3349487"/>
              <a:gd name="connsiteY13" fmla="*/ 2971800 h 3389244"/>
              <a:gd name="connsiteX14" fmla="*/ 496957 w 3349487"/>
              <a:gd name="connsiteY14" fmla="*/ 2941983 h 3389244"/>
              <a:gd name="connsiteX15" fmla="*/ 526774 w 3349487"/>
              <a:gd name="connsiteY15" fmla="*/ 2932044 h 3389244"/>
              <a:gd name="connsiteX16" fmla="*/ 596348 w 3349487"/>
              <a:gd name="connsiteY16" fmla="*/ 2842592 h 3389244"/>
              <a:gd name="connsiteX17" fmla="*/ 626166 w 3349487"/>
              <a:gd name="connsiteY17" fmla="*/ 2832653 h 3389244"/>
              <a:gd name="connsiteX18" fmla="*/ 695740 w 3349487"/>
              <a:gd name="connsiteY18" fmla="*/ 2782957 h 3389244"/>
              <a:gd name="connsiteX19" fmla="*/ 735496 w 3349487"/>
              <a:gd name="connsiteY19" fmla="*/ 2723322 h 3389244"/>
              <a:gd name="connsiteX20" fmla="*/ 755374 w 3349487"/>
              <a:gd name="connsiteY20" fmla="*/ 2693505 h 3389244"/>
              <a:gd name="connsiteX21" fmla="*/ 795131 w 3349487"/>
              <a:gd name="connsiteY21" fmla="*/ 2643809 h 3389244"/>
              <a:gd name="connsiteX22" fmla="*/ 815009 w 3349487"/>
              <a:gd name="connsiteY22" fmla="*/ 2594113 h 3389244"/>
              <a:gd name="connsiteX23" fmla="*/ 924340 w 3349487"/>
              <a:gd name="connsiteY23" fmla="*/ 2544418 h 3389244"/>
              <a:gd name="connsiteX24" fmla="*/ 944218 w 3349487"/>
              <a:gd name="connsiteY24" fmla="*/ 2524539 h 3389244"/>
              <a:gd name="connsiteX25" fmla="*/ 983974 w 3349487"/>
              <a:gd name="connsiteY25" fmla="*/ 2504661 h 3389244"/>
              <a:gd name="connsiteX26" fmla="*/ 1003853 w 3349487"/>
              <a:gd name="connsiteY26" fmla="*/ 2445026 h 3389244"/>
              <a:gd name="connsiteX27" fmla="*/ 1033670 w 3349487"/>
              <a:gd name="connsiteY27" fmla="*/ 2395331 h 3389244"/>
              <a:gd name="connsiteX28" fmla="*/ 1043609 w 3349487"/>
              <a:gd name="connsiteY28" fmla="*/ 2365513 h 3389244"/>
              <a:gd name="connsiteX29" fmla="*/ 1103244 w 3349487"/>
              <a:gd name="connsiteY29" fmla="*/ 2335696 h 3389244"/>
              <a:gd name="connsiteX30" fmla="*/ 1152940 w 3349487"/>
              <a:gd name="connsiteY30" fmla="*/ 2295939 h 3389244"/>
              <a:gd name="connsiteX31" fmla="*/ 1192696 w 3349487"/>
              <a:gd name="connsiteY31" fmla="*/ 2206487 h 3389244"/>
              <a:gd name="connsiteX32" fmla="*/ 1202635 w 3349487"/>
              <a:gd name="connsiteY32" fmla="*/ 2156792 h 3389244"/>
              <a:gd name="connsiteX33" fmla="*/ 1222514 w 3349487"/>
              <a:gd name="connsiteY33" fmla="*/ 2136913 h 3389244"/>
              <a:gd name="connsiteX34" fmla="*/ 1292087 w 3349487"/>
              <a:gd name="connsiteY34" fmla="*/ 2107096 h 3389244"/>
              <a:gd name="connsiteX35" fmla="*/ 1331844 w 3349487"/>
              <a:gd name="connsiteY35" fmla="*/ 2057400 h 3389244"/>
              <a:gd name="connsiteX36" fmla="*/ 1351722 w 3349487"/>
              <a:gd name="connsiteY36" fmla="*/ 1977887 h 3389244"/>
              <a:gd name="connsiteX37" fmla="*/ 1411357 w 3349487"/>
              <a:gd name="connsiteY37" fmla="*/ 1948070 h 3389244"/>
              <a:gd name="connsiteX38" fmla="*/ 1441174 w 3349487"/>
              <a:gd name="connsiteY38" fmla="*/ 1908313 h 3389244"/>
              <a:gd name="connsiteX39" fmla="*/ 1451114 w 3349487"/>
              <a:gd name="connsiteY39" fmla="*/ 1878496 h 3389244"/>
              <a:gd name="connsiteX40" fmla="*/ 1480931 w 3349487"/>
              <a:gd name="connsiteY40" fmla="*/ 1779105 h 3389244"/>
              <a:gd name="connsiteX41" fmla="*/ 1520687 w 3349487"/>
              <a:gd name="connsiteY41" fmla="*/ 1719470 h 3389244"/>
              <a:gd name="connsiteX42" fmla="*/ 1590261 w 3349487"/>
              <a:gd name="connsiteY42" fmla="*/ 1689653 h 3389244"/>
              <a:gd name="connsiteX43" fmla="*/ 1630018 w 3349487"/>
              <a:gd name="connsiteY43" fmla="*/ 1639957 h 3389244"/>
              <a:gd name="connsiteX44" fmla="*/ 1649896 w 3349487"/>
              <a:gd name="connsiteY44" fmla="*/ 1570383 h 3389244"/>
              <a:gd name="connsiteX45" fmla="*/ 1679714 w 3349487"/>
              <a:gd name="connsiteY45" fmla="*/ 1480931 h 3389244"/>
              <a:gd name="connsiteX46" fmla="*/ 1689653 w 3349487"/>
              <a:gd name="connsiteY46" fmla="*/ 1451113 h 3389244"/>
              <a:gd name="connsiteX47" fmla="*/ 1709531 w 3349487"/>
              <a:gd name="connsiteY47" fmla="*/ 1421296 h 3389244"/>
              <a:gd name="connsiteX48" fmla="*/ 1719470 w 3349487"/>
              <a:gd name="connsiteY48" fmla="*/ 1391479 h 3389244"/>
              <a:gd name="connsiteX49" fmla="*/ 1789044 w 3349487"/>
              <a:gd name="connsiteY49" fmla="*/ 1361661 h 3389244"/>
              <a:gd name="connsiteX50" fmla="*/ 1828800 w 3349487"/>
              <a:gd name="connsiteY50" fmla="*/ 1341783 h 3389244"/>
              <a:gd name="connsiteX51" fmla="*/ 1868557 w 3349487"/>
              <a:gd name="connsiteY51" fmla="*/ 1302026 h 3389244"/>
              <a:gd name="connsiteX52" fmla="*/ 1888435 w 3349487"/>
              <a:gd name="connsiteY52" fmla="*/ 1242392 h 3389244"/>
              <a:gd name="connsiteX53" fmla="*/ 1908314 w 3349487"/>
              <a:gd name="connsiteY53" fmla="*/ 1172818 h 3389244"/>
              <a:gd name="connsiteX54" fmla="*/ 1948070 w 3349487"/>
              <a:gd name="connsiteY54" fmla="*/ 1103244 h 3389244"/>
              <a:gd name="connsiteX55" fmla="*/ 1967948 w 3349487"/>
              <a:gd name="connsiteY55" fmla="*/ 1003853 h 3389244"/>
              <a:gd name="connsiteX56" fmla="*/ 1977887 w 3349487"/>
              <a:gd name="connsiteY56" fmla="*/ 974035 h 3389244"/>
              <a:gd name="connsiteX57" fmla="*/ 1997766 w 3349487"/>
              <a:gd name="connsiteY57" fmla="*/ 954157 h 3389244"/>
              <a:gd name="connsiteX58" fmla="*/ 2047461 w 3349487"/>
              <a:gd name="connsiteY58" fmla="*/ 894522 h 3389244"/>
              <a:gd name="connsiteX59" fmla="*/ 2107096 w 3349487"/>
              <a:gd name="connsiteY59" fmla="*/ 805070 h 3389244"/>
              <a:gd name="connsiteX60" fmla="*/ 2136914 w 3349487"/>
              <a:gd name="connsiteY60" fmla="*/ 715618 h 3389244"/>
              <a:gd name="connsiteX61" fmla="*/ 2156792 w 3349487"/>
              <a:gd name="connsiteY61" fmla="*/ 695739 h 3389244"/>
              <a:gd name="connsiteX62" fmla="*/ 2216427 w 3349487"/>
              <a:gd name="connsiteY62" fmla="*/ 685800 h 3389244"/>
              <a:gd name="connsiteX63" fmla="*/ 2246244 w 3349487"/>
              <a:gd name="connsiteY63" fmla="*/ 626166 h 3389244"/>
              <a:gd name="connsiteX64" fmla="*/ 2305879 w 3349487"/>
              <a:gd name="connsiteY64" fmla="*/ 606287 h 3389244"/>
              <a:gd name="connsiteX65" fmla="*/ 2375453 w 3349487"/>
              <a:gd name="connsiteY65" fmla="*/ 616226 h 3389244"/>
              <a:gd name="connsiteX66" fmla="*/ 2415209 w 3349487"/>
              <a:gd name="connsiteY66" fmla="*/ 636105 h 3389244"/>
              <a:gd name="connsiteX67" fmla="*/ 2445027 w 3349487"/>
              <a:gd name="connsiteY67" fmla="*/ 646044 h 3389244"/>
              <a:gd name="connsiteX68" fmla="*/ 2474844 w 3349487"/>
              <a:gd name="connsiteY68" fmla="*/ 665922 h 3389244"/>
              <a:gd name="connsiteX69" fmla="*/ 2504661 w 3349487"/>
              <a:gd name="connsiteY69" fmla="*/ 675861 h 3389244"/>
              <a:gd name="connsiteX70" fmla="*/ 2524540 w 3349487"/>
              <a:gd name="connsiteY70" fmla="*/ 695739 h 3389244"/>
              <a:gd name="connsiteX71" fmla="*/ 2584174 w 3349487"/>
              <a:gd name="connsiteY71" fmla="*/ 725557 h 3389244"/>
              <a:gd name="connsiteX72" fmla="*/ 2623931 w 3349487"/>
              <a:gd name="connsiteY72" fmla="*/ 665922 h 3389244"/>
              <a:gd name="connsiteX73" fmla="*/ 2653748 w 3349487"/>
              <a:gd name="connsiteY73" fmla="*/ 655983 h 3389244"/>
              <a:gd name="connsiteX74" fmla="*/ 2713383 w 3349487"/>
              <a:gd name="connsiteY74" fmla="*/ 616226 h 3389244"/>
              <a:gd name="connsiteX75" fmla="*/ 2743200 w 3349487"/>
              <a:gd name="connsiteY75" fmla="*/ 586409 h 3389244"/>
              <a:gd name="connsiteX76" fmla="*/ 2763079 w 3349487"/>
              <a:gd name="connsiteY76" fmla="*/ 556592 h 3389244"/>
              <a:gd name="connsiteX77" fmla="*/ 2822714 w 3349487"/>
              <a:gd name="connsiteY77" fmla="*/ 487018 h 3389244"/>
              <a:gd name="connsiteX78" fmla="*/ 2852531 w 3349487"/>
              <a:gd name="connsiteY78" fmla="*/ 437322 h 3389244"/>
              <a:gd name="connsiteX79" fmla="*/ 2981740 w 3349487"/>
              <a:gd name="connsiteY79" fmla="*/ 347870 h 3389244"/>
              <a:gd name="connsiteX80" fmla="*/ 3021496 w 3349487"/>
              <a:gd name="connsiteY80" fmla="*/ 308113 h 3389244"/>
              <a:gd name="connsiteX81" fmla="*/ 3110948 w 3349487"/>
              <a:gd name="connsiteY81" fmla="*/ 258418 h 3389244"/>
              <a:gd name="connsiteX82" fmla="*/ 3140766 w 3349487"/>
              <a:gd name="connsiteY82" fmla="*/ 238539 h 3389244"/>
              <a:gd name="connsiteX83" fmla="*/ 3220279 w 3349487"/>
              <a:gd name="connsiteY83" fmla="*/ 228600 h 3389244"/>
              <a:gd name="connsiteX84" fmla="*/ 3279914 w 3349487"/>
              <a:gd name="connsiteY84" fmla="*/ 208722 h 3389244"/>
              <a:gd name="connsiteX85" fmla="*/ 3349487 w 3349487"/>
              <a:gd name="connsiteY85" fmla="*/ 168966 h 3389244"/>
              <a:gd name="connsiteX86" fmla="*/ 3339548 w 3349487"/>
              <a:gd name="connsiteY86" fmla="*/ 49696 h 3389244"/>
              <a:gd name="connsiteX87" fmla="*/ 3329609 w 3349487"/>
              <a:gd name="connsiteY87" fmla="*/ 0 h 338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349487" h="3389244">
                <a:moveTo>
                  <a:pt x="0" y="3389244"/>
                </a:moveTo>
                <a:cubicBezTo>
                  <a:pt x="19878" y="3372679"/>
                  <a:pt x="42444" y="3358888"/>
                  <a:pt x="59635" y="3339548"/>
                </a:cubicBezTo>
                <a:cubicBezTo>
                  <a:pt x="111348" y="3281372"/>
                  <a:pt x="46262" y="3310876"/>
                  <a:pt x="109331" y="3289853"/>
                </a:cubicBezTo>
                <a:cubicBezTo>
                  <a:pt x="115957" y="3283227"/>
                  <a:pt x="120828" y="3274165"/>
                  <a:pt x="129209" y="3269974"/>
                </a:cubicBezTo>
                <a:cubicBezTo>
                  <a:pt x="147950" y="3260603"/>
                  <a:pt x="188844" y="3250096"/>
                  <a:pt x="188844" y="3250096"/>
                </a:cubicBezTo>
                <a:cubicBezTo>
                  <a:pt x="195470" y="3236844"/>
                  <a:pt x="202886" y="3223958"/>
                  <a:pt x="208722" y="3210339"/>
                </a:cubicBezTo>
                <a:cubicBezTo>
                  <a:pt x="232617" y="3154584"/>
                  <a:pt x="200865" y="3206696"/>
                  <a:pt x="238540" y="3140766"/>
                </a:cubicBezTo>
                <a:cubicBezTo>
                  <a:pt x="244467" y="3130394"/>
                  <a:pt x="249090" y="3118410"/>
                  <a:pt x="258418" y="3110948"/>
                </a:cubicBezTo>
                <a:cubicBezTo>
                  <a:pt x="266599" y="3104403"/>
                  <a:pt x="278296" y="3104322"/>
                  <a:pt x="288235" y="3101009"/>
                </a:cubicBezTo>
                <a:cubicBezTo>
                  <a:pt x="294861" y="3094383"/>
                  <a:pt x="300317" y="3086329"/>
                  <a:pt x="308114" y="3081131"/>
                </a:cubicBezTo>
                <a:cubicBezTo>
                  <a:pt x="320442" y="3072913"/>
                  <a:pt x="336621" y="3070895"/>
                  <a:pt x="347870" y="3061253"/>
                </a:cubicBezTo>
                <a:cubicBezTo>
                  <a:pt x="360447" y="3050472"/>
                  <a:pt x="367748" y="3034748"/>
                  <a:pt x="377687" y="3021496"/>
                </a:cubicBezTo>
                <a:cubicBezTo>
                  <a:pt x="381000" y="3011557"/>
                  <a:pt x="382237" y="3000663"/>
                  <a:pt x="387627" y="2991679"/>
                </a:cubicBezTo>
                <a:cubicBezTo>
                  <a:pt x="392448" y="2983644"/>
                  <a:pt x="400188" y="2977654"/>
                  <a:pt x="407505" y="2971800"/>
                </a:cubicBezTo>
                <a:cubicBezTo>
                  <a:pt x="444281" y="2942378"/>
                  <a:pt x="442087" y="2951128"/>
                  <a:pt x="496957" y="2941983"/>
                </a:cubicBezTo>
                <a:cubicBezTo>
                  <a:pt x="506896" y="2938670"/>
                  <a:pt x="519366" y="2939452"/>
                  <a:pt x="526774" y="2932044"/>
                </a:cubicBezTo>
                <a:cubicBezTo>
                  <a:pt x="566260" y="2892558"/>
                  <a:pt x="554384" y="2870568"/>
                  <a:pt x="596348" y="2842592"/>
                </a:cubicBezTo>
                <a:cubicBezTo>
                  <a:pt x="605065" y="2836781"/>
                  <a:pt x="616227" y="2835966"/>
                  <a:pt x="626166" y="2832653"/>
                </a:cubicBezTo>
                <a:cubicBezTo>
                  <a:pt x="640668" y="2822985"/>
                  <a:pt x="686779" y="2793038"/>
                  <a:pt x="695740" y="2782957"/>
                </a:cubicBezTo>
                <a:cubicBezTo>
                  <a:pt x="711612" y="2765101"/>
                  <a:pt x="722244" y="2743200"/>
                  <a:pt x="735496" y="2723322"/>
                </a:cubicBezTo>
                <a:cubicBezTo>
                  <a:pt x="742122" y="2713383"/>
                  <a:pt x="746927" y="2701952"/>
                  <a:pt x="755374" y="2693505"/>
                </a:cubicBezTo>
                <a:cubicBezTo>
                  <a:pt x="773863" y="2675016"/>
                  <a:pt x="782593" y="2668885"/>
                  <a:pt x="795131" y="2643809"/>
                </a:cubicBezTo>
                <a:cubicBezTo>
                  <a:pt x="803110" y="2627851"/>
                  <a:pt x="803156" y="2607448"/>
                  <a:pt x="815009" y="2594113"/>
                </a:cubicBezTo>
                <a:cubicBezTo>
                  <a:pt x="852186" y="2552289"/>
                  <a:pt x="877037" y="2553878"/>
                  <a:pt x="924340" y="2544418"/>
                </a:cubicBezTo>
                <a:cubicBezTo>
                  <a:pt x="930966" y="2537792"/>
                  <a:pt x="936421" y="2529737"/>
                  <a:pt x="944218" y="2524539"/>
                </a:cubicBezTo>
                <a:cubicBezTo>
                  <a:pt x="956546" y="2516320"/>
                  <a:pt x="975084" y="2516514"/>
                  <a:pt x="983974" y="2504661"/>
                </a:cubicBezTo>
                <a:cubicBezTo>
                  <a:pt x="996546" y="2487898"/>
                  <a:pt x="993072" y="2462994"/>
                  <a:pt x="1003853" y="2445026"/>
                </a:cubicBezTo>
                <a:cubicBezTo>
                  <a:pt x="1013792" y="2428461"/>
                  <a:pt x="1025031" y="2412610"/>
                  <a:pt x="1033670" y="2395331"/>
                </a:cubicBezTo>
                <a:cubicBezTo>
                  <a:pt x="1038355" y="2385960"/>
                  <a:pt x="1037064" y="2373694"/>
                  <a:pt x="1043609" y="2365513"/>
                </a:cubicBezTo>
                <a:cubicBezTo>
                  <a:pt x="1062598" y="2341777"/>
                  <a:pt x="1079237" y="2347699"/>
                  <a:pt x="1103244" y="2335696"/>
                </a:cubicBezTo>
                <a:cubicBezTo>
                  <a:pt x="1120464" y="2327086"/>
                  <a:pt x="1140614" y="2311347"/>
                  <a:pt x="1152940" y="2295939"/>
                </a:cubicBezTo>
                <a:cubicBezTo>
                  <a:pt x="1175149" y="2268178"/>
                  <a:pt x="1185340" y="2243265"/>
                  <a:pt x="1192696" y="2206487"/>
                </a:cubicBezTo>
                <a:cubicBezTo>
                  <a:pt x="1196009" y="2189922"/>
                  <a:pt x="1195980" y="2172319"/>
                  <a:pt x="1202635" y="2156792"/>
                </a:cubicBezTo>
                <a:cubicBezTo>
                  <a:pt x="1206326" y="2148179"/>
                  <a:pt x="1215196" y="2142767"/>
                  <a:pt x="1222514" y="2136913"/>
                </a:cubicBezTo>
                <a:cubicBezTo>
                  <a:pt x="1253713" y="2111954"/>
                  <a:pt x="1252159" y="2117078"/>
                  <a:pt x="1292087" y="2107096"/>
                </a:cubicBezTo>
                <a:cubicBezTo>
                  <a:pt x="1327147" y="2083723"/>
                  <a:pt x="1321175" y="2096519"/>
                  <a:pt x="1331844" y="2057400"/>
                </a:cubicBezTo>
                <a:cubicBezTo>
                  <a:pt x="1339032" y="2031043"/>
                  <a:pt x="1328990" y="1993041"/>
                  <a:pt x="1351722" y="1977887"/>
                </a:cubicBezTo>
                <a:cubicBezTo>
                  <a:pt x="1390257" y="1952198"/>
                  <a:pt x="1370208" y="1961786"/>
                  <a:pt x="1411357" y="1948070"/>
                </a:cubicBezTo>
                <a:cubicBezTo>
                  <a:pt x="1421296" y="1934818"/>
                  <a:pt x="1432955" y="1922696"/>
                  <a:pt x="1441174" y="1908313"/>
                </a:cubicBezTo>
                <a:cubicBezTo>
                  <a:pt x="1446372" y="1899217"/>
                  <a:pt x="1448236" y="1888570"/>
                  <a:pt x="1451114" y="1878496"/>
                </a:cubicBezTo>
                <a:cubicBezTo>
                  <a:pt x="1458060" y="1854187"/>
                  <a:pt x="1469120" y="1796823"/>
                  <a:pt x="1480931" y="1779105"/>
                </a:cubicBezTo>
                <a:cubicBezTo>
                  <a:pt x="1494183" y="1759227"/>
                  <a:pt x="1499318" y="1730154"/>
                  <a:pt x="1520687" y="1719470"/>
                </a:cubicBezTo>
                <a:cubicBezTo>
                  <a:pt x="1569815" y="1694907"/>
                  <a:pt x="1546388" y="1704277"/>
                  <a:pt x="1590261" y="1689653"/>
                </a:cubicBezTo>
                <a:cubicBezTo>
                  <a:pt x="1608750" y="1671164"/>
                  <a:pt x="1617480" y="1665033"/>
                  <a:pt x="1630018" y="1639957"/>
                </a:cubicBezTo>
                <a:cubicBezTo>
                  <a:pt x="1638368" y="1623257"/>
                  <a:pt x="1645120" y="1586304"/>
                  <a:pt x="1649896" y="1570383"/>
                </a:cubicBezTo>
                <a:cubicBezTo>
                  <a:pt x="1649926" y="1570281"/>
                  <a:pt x="1674727" y="1495890"/>
                  <a:pt x="1679714" y="1480931"/>
                </a:cubicBezTo>
                <a:cubicBezTo>
                  <a:pt x="1683027" y="1470992"/>
                  <a:pt x="1683841" y="1459830"/>
                  <a:pt x="1689653" y="1451113"/>
                </a:cubicBezTo>
                <a:cubicBezTo>
                  <a:pt x="1696279" y="1441174"/>
                  <a:pt x="1704189" y="1431980"/>
                  <a:pt x="1709531" y="1421296"/>
                </a:cubicBezTo>
                <a:cubicBezTo>
                  <a:pt x="1714216" y="1411925"/>
                  <a:pt x="1712925" y="1399660"/>
                  <a:pt x="1719470" y="1391479"/>
                </a:cubicBezTo>
                <a:cubicBezTo>
                  <a:pt x="1736631" y="1370028"/>
                  <a:pt x="1765169" y="1367630"/>
                  <a:pt x="1789044" y="1361661"/>
                </a:cubicBezTo>
                <a:cubicBezTo>
                  <a:pt x="1802296" y="1355035"/>
                  <a:pt x="1816947" y="1350673"/>
                  <a:pt x="1828800" y="1341783"/>
                </a:cubicBezTo>
                <a:cubicBezTo>
                  <a:pt x="1843793" y="1330538"/>
                  <a:pt x="1868557" y="1302026"/>
                  <a:pt x="1868557" y="1302026"/>
                </a:cubicBezTo>
                <a:cubicBezTo>
                  <a:pt x="1875183" y="1282148"/>
                  <a:pt x="1883353" y="1262720"/>
                  <a:pt x="1888435" y="1242392"/>
                </a:cubicBezTo>
                <a:cubicBezTo>
                  <a:pt x="1893481" y="1222207"/>
                  <a:pt x="1899755" y="1192788"/>
                  <a:pt x="1908314" y="1172818"/>
                </a:cubicBezTo>
                <a:cubicBezTo>
                  <a:pt x="1923448" y="1137505"/>
                  <a:pt x="1928104" y="1133192"/>
                  <a:pt x="1948070" y="1103244"/>
                </a:cubicBezTo>
                <a:cubicBezTo>
                  <a:pt x="1954696" y="1070114"/>
                  <a:pt x="1957264" y="1035906"/>
                  <a:pt x="1967948" y="1003853"/>
                </a:cubicBezTo>
                <a:cubicBezTo>
                  <a:pt x="1971261" y="993914"/>
                  <a:pt x="1972497" y="983019"/>
                  <a:pt x="1977887" y="974035"/>
                </a:cubicBezTo>
                <a:cubicBezTo>
                  <a:pt x="1982708" y="966000"/>
                  <a:pt x="1991140" y="960783"/>
                  <a:pt x="1997766" y="954157"/>
                </a:cubicBezTo>
                <a:cubicBezTo>
                  <a:pt x="2016748" y="897208"/>
                  <a:pt x="1993307" y="948675"/>
                  <a:pt x="2047461" y="894522"/>
                </a:cubicBezTo>
                <a:cubicBezTo>
                  <a:pt x="2068169" y="873814"/>
                  <a:pt x="2092898" y="828734"/>
                  <a:pt x="2107096" y="805070"/>
                </a:cubicBezTo>
                <a:cubicBezTo>
                  <a:pt x="2115473" y="763184"/>
                  <a:pt x="2113398" y="750892"/>
                  <a:pt x="2136914" y="715618"/>
                </a:cubicBezTo>
                <a:cubicBezTo>
                  <a:pt x="2142112" y="707821"/>
                  <a:pt x="2148018" y="699029"/>
                  <a:pt x="2156792" y="695739"/>
                </a:cubicBezTo>
                <a:cubicBezTo>
                  <a:pt x="2175661" y="688663"/>
                  <a:pt x="2196549" y="689113"/>
                  <a:pt x="2216427" y="685800"/>
                </a:cubicBezTo>
                <a:cubicBezTo>
                  <a:pt x="2221843" y="669553"/>
                  <a:pt x="2230019" y="636307"/>
                  <a:pt x="2246244" y="626166"/>
                </a:cubicBezTo>
                <a:cubicBezTo>
                  <a:pt x="2264013" y="615061"/>
                  <a:pt x="2305879" y="606287"/>
                  <a:pt x="2305879" y="606287"/>
                </a:cubicBezTo>
                <a:cubicBezTo>
                  <a:pt x="2329070" y="609600"/>
                  <a:pt x="2352852" y="610062"/>
                  <a:pt x="2375453" y="616226"/>
                </a:cubicBezTo>
                <a:cubicBezTo>
                  <a:pt x="2389747" y="620125"/>
                  <a:pt x="2401591" y="630268"/>
                  <a:pt x="2415209" y="636105"/>
                </a:cubicBezTo>
                <a:cubicBezTo>
                  <a:pt x="2424839" y="640232"/>
                  <a:pt x="2435088" y="642731"/>
                  <a:pt x="2445027" y="646044"/>
                </a:cubicBezTo>
                <a:cubicBezTo>
                  <a:pt x="2454966" y="652670"/>
                  <a:pt x="2464160" y="660580"/>
                  <a:pt x="2474844" y="665922"/>
                </a:cubicBezTo>
                <a:cubicBezTo>
                  <a:pt x="2484215" y="670607"/>
                  <a:pt x="2495677" y="670471"/>
                  <a:pt x="2504661" y="675861"/>
                </a:cubicBezTo>
                <a:cubicBezTo>
                  <a:pt x="2512696" y="680682"/>
                  <a:pt x="2517223" y="689885"/>
                  <a:pt x="2524540" y="695739"/>
                </a:cubicBezTo>
                <a:cubicBezTo>
                  <a:pt x="2552067" y="717761"/>
                  <a:pt x="2552678" y="715058"/>
                  <a:pt x="2584174" y="725557"/>
                </a:cubicBezTo>
                <a:cubicBezTo>
                  <a:pt x="2594595" y="694296"/>
                  <a:pt x="2592024" y="687193"/>
                  <a:pt x="2623931" y="665922"/>
                </a:cubicBezTo>
                <a:cubicBezTo>
                  <a:pt x="2632648" y="660111"/>
                  <a:pt x="2643809" y="659296"/>
                  <a:pt x="2653748" y="655983"/>
                </a:cubicBezTo>
                <a:cubicBezTo>
                  <a:pt x="2706942" y="602792"/>
                  <a:pt x="2629136" y="676404"/>
                  <a:pt x="2713383" y="616226"/>
                </a:cubicBezTo>
                <a:cubicBezTo>
                  <a:pt x="2724821" y="608056"/>
                  <a:pt x="2734202" y="597207"/>
                  <a:pt x="2743200" y="586409"/>
                </a:cubicBezTo>
                <a:cubicBezTo>
                  <a:pt x="2750847" y="577232"/>
                  <a:pt x="2755432" y="565769"/>
                  <a:pt x="2763079" y="556592"/>
                </a:cubicBezTo>
                <a:cubicBezTo>
                  <a:pt x="2814255" y="495181"/>
                  <a:pt x="2773095" y="561446"/>
                  <a:pt x="2822714" y="487018"/>
                </a:cubicBezTo>
                <a:cubicBezTo>
                  <a:pt x="2833430" y="470944"/>
                  <a:pt x="2839697" y="451761"/>
                  <a:pt x="2852531" y="437322"/>
                </a:cubicBezTo>
                <a:cubicBezTo>
                  <a:pt x="2884467" y="401394"/>
                  <a:pt x="2946363" y="374403"/>
                  <a:pt x="2981740" y="347870"/>
                </a:cubicBezTo>
                <a:cubicBezTo>
                  <a:pt x="2996733" y="336625"/>
                  <a:pt x="3006702" y="319619"/>
                  <a:pt x="3021496" y="308113"/>
                </a:cubicBezTo>
                <a:cubicBezTo>
                  <a:pt x="3055875" y="281373"/>
                  <a:pt x="3075404" y="278729"/>
                  <a:pt x="3110948" y="258418"/>
                </a:cubicBezTo>
                <a:cubicBezTo>
                  <a:pt x="3121320" y="252491"/>
                  <a:pt x="3129241" y="241682"/>
                  <a:pt x="3140766" y="238539"/>
                </a:cubicBezTo>
                <a:cubicBezTo>
                  <a:pt x="3166535" y="231511"/>
                  <a:pt x="3193775" y="231913"/>
                  <a:pt x="3220279" y="228600"/>
                </a:cubicBezTo>
                <a:cubicBezTo>
                  <a:pt x="3240157" y="221974"/>
                  <a:pt x="3261173" y="218093"/>
                  <a:pt x="3279914" y="208722"/>
                </a:cubicBezTo>
                <a:cubicBezTo>
                  <a:pt x="3330354" y="183502"/>
                  <a:pt x="3307342" y="197063"/>
                  <a:pt x="3349487" y="168966"/>
                </a:cubicBezTo>
                <a:cubicBezTo>
                  <a:pt x="3346174" y="129209"/>
                  <a:pt x="3344821" y="89241"/>
                  <a:pt x="3339548" y="49696"/>
                </a:cubicBezTo>
                <a:cubicBezTo>
                  <a:pt x="3327514" y="-40563"/>
                  <a:pt x="3329609" y="64609"/>
                  <a:pt x="3329609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74643" y="3810000"/>
            <a:ext cx="26504" cy="20415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7747" y="5851531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43200" y="4169153"/>
            <a:ext cx="1371600" cy="166917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14800" y="5838326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105400" y="3604063"/>
            <a:ext cx="1447800" cy="22342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09800" y="6085486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362200" y="5003739"/>
            <a:ext cx="573156" cy="103212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1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 IMAGE </a:t>
            </a:r>
            <a:r>
              <a:rPr lang="en-GB" dirty="0" smtClean="0"/>
              <a:t>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Nagai\Downloads\Study at UT\Concrete\Concrete sleepers\SEM\sleeper1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401417" y="1371600"/>
            <a:ext cx="5986588" cy="5345075"/>
          </a:xfrm>
          <a:custGeom>
            <a:avLst/>
            <a:gdLst>
              <a:gd name="connsiteX0" fmla="*/ 1600200 w 5986588"/>
              <a:gd name="connsiteY0" fmla="*/ 0 h 5345075"/>
              <a:gd name="connsiteX1" fmla="*/ 1540566 w 5986588"/>
              <a:gd name="connsiteY1" fmla="*/ 139148 h 5345075"/>
              <a:gd name="connsiteX2" fmla="*/ 1490870 w 5986588"/>
              <a:gd name="connsiteY2" fmla="*/ 149087 h 5345075"/>
              <a:gd name="connsiteX3" fmla="*/ 1461053 w 5986588"/>
              <a:gd name="connsiteY3" fmla="*/ 168965 h 5345075"/>
              <a:gd name="connsiteX4" fmla="*/ 1361661 w 5986588"/>
              <a:gd name="connsiteY4" fmla="*/ 198783 h 5345075"/>
              <a:gd name="connsiteX5" fmla="*/ 1311966 w 5986588"/>
              <a:gd name="connsiteY5" fmla="*/ 208722 h 5345075"/>
              <a:gd name="connsiteX6" fmla="*/ 1272209 w 5986588"/>
              <a:gd name="connsiteY6" fmla="*/ 218661 h 5345075"/>
              <a:gd name="connsiteX7" fmla="*/ 964096 w 5986588"/>
              <a:gd name="connsiteY7" fmla="*/ 228600 h 5345075"/>
              <a:gd name="connsiteX8" fmla="*/ 934279 w 5986588"/>
              <a:gd name="connsiteY8" fmla="*/ 238539 h 5345075"/>
              <a:gd name="connsiteX9" fmla="*/ 884583 w 5986588"/>
              <a:gd name="connsiteY9" fmla="*/ 288235 h 5345075"/>
              <a:gd name="connsiteX10" fmla="*/ 735496 w 5986588"/>
              <a:gd name="connsiteY10" fmla="*/ 308113 h 5345075"/>
              <a:gd name="connsiteX11" fmla="*/ 705679 w 5986588"/>
              <a:gd name="connsiteY11" fmla="*/ 407504 h 5345075"/>
              <a:gd name="connsiteX12" fmla="*/ 685800 w 5986588"/>
              <a:gd name="connsiteY12" fmla="*/ 427383 h 5345075"/>
              <a:gd name="connsiteX13" fmla="*/ 665922 w 5986588"/>
              <a:gd name="connsiteY13" fmla="*/ 457200 h 5345075"/>
              <a:gd name="connsiteX14" fmla="*/ 606287 w 5986588"/>
              <a:gd name="connsiteY14" fmla="*/ 477078 h 5345075"/>
              <a:gd name="connsiteX15" fmla="*/ 596348 w 5986588"/>
              <a:gd name="connsiteY15" fmla="*/ 626165 h 5345075"/>
              <a:gd name="connsiteX16" fmla="*/ 655983 w 5986588"/>
              <a:gd name="connsiteY16" fmla="*/ 655983 h 5345075"/>
              <a:gd name="connsiteX17" fmla="*/ 675861 w 5986588"/>
              <a:gd name="connsiteY17" fmla="*/ 685800 h 5345075"/>
              <a:gd name="connsiteX18" fmla="*/ 675861 w 5986588"/>
              <a:gd name="connsiteY18" fmla="*/ 834887 h 5345075"/>
              <a:gd name="connsiteX19" fmla="*/ 655983 w 5986588"/>
              <a:gd name="connsiteY19" fmla="*/ 894522 h 5345075"/>
              <a:gd name="connsiteX20" fmla="*/ 705679 w 5986588"/>
              <a:gd name="connsiteY20" fmla="*/ 1013791 h 5345075"/>
              <a:gd name="connsiteX21" fmla="*/ 735496 w 5986588"/>
              <a:gd name="connsiteY21" fmla="*/ 1023730 h 5345075"/>
              <a:gd name="connsiteX22" fmla="*/ 785192 w 5986588"/>
              <a:gd name="connsiteY22" fmla="*/ 1073426 h 5345075"/>
              <a:gd name="connsiteX23" fmla="*/ 824948 w 5986588"/>
              <a:gd name="connsiteY23" fmla="*/ 1123122 h 5345075"/>
              <a:gd name="connsiteX24" fmla="*/ 844826 w 5986588"/>
              <a:gd name="connsiteY24" fmla="*/ 1152939 h 5345075"/>
              <a:gd name="connsiteX25" fmla="*/ 894522 w 5986588"/>
              <a:gd name="connsiteY25" fmla="*/ 1202635 h 5345075"/>
              <a:gd name="connsiteX26" fmla="*/ 934279 w 5986588"/>
              <a:gd name="connsiteY26" fmla="*/ 1252330 h 5345075"/>
              <a:gd name="connsiteX27" fmla="*/ 964096 w 5986588"/>
              <a:gd name="connsiteY27" fmla="*/ 1262270 h 5345075"/>
              <a:gd name="connsiteX28" fmla="*/ 1113183 w 5986588"/>
              <a:gd name="connsiteY28" fmla="*/ 1272209 h 5345075"/>
              <a:gd name="connsiteX29" fmla="*/ 1152940 w 5986588"/>
              <a:gd name="connsiteY29" fmla="*/ 1321904 h 5345075"/>
              <a:gd name="connsiteX30" fmla="*/ 1272209 w 5986588"/>
              <a:gd name="connsiteY30" fmla="*/ 1431235 h 5345075"/>
              <a:gd name="connsiteX31" fmla="*/ 1331844 w 5986588"/>
              <a:gd name="connsiteY31" fmla="*/ 1480930 h 5345075"/>
              <a:gd name="connsiteX32" fmla="*/ 1391479 w 5986588"/>
              <a:gd name="connsiteY32" fmla="*/ 1500809 h 5345075"/>
              <a:gd name="connsiteX33" fmla="*/ 1421296 w 5986588"/>
              <a:gd name="connsiteY33" fmla="*/ 1510748 h 5345075"/>
              <a:gd name="connsiteX34" fmla="*/ 1451113 w 5986588"/>
              <a:gd name="connsiteY34" fmla="*/ 1520687 h 5345075"/>
              <a:gd name="connsiteX35" fmla="*/ 1371600 w 5986588"/>
              <a:gd name="connsiteY35" fmla="*/ 1580322 h 5345075"/>
              <a:gd name="connsiteX36" fmla="*/ 1351722 w 5986588"/>
              <a:gd name="connsiteY36" fmla="*/ 1610139 h 5345075"/>
              <a:gd name="connsiteX37" fmla="*/ 1272209 w 5986588"/>
              <a:gd name="connsiteY37" fmla="*/ 1639957 h 5345075"/>
              <a:gd name="connsiteX38" fmla="*/ 1232453 w 5986588"/>
              <a:gd name="connsiteY38" fmla="*/ 1669774 h 5345075"/>
              <a:gd name="connsiteX39" fmla="*/ 1202635 w 5986588"/>
              <a:gd name="connsiteY39" fmla="*/ 1679713 h 5345075"/>
              <a:gd name="connsiteX40" fmla="*/ 1143000 w 5986588"/>
              <a:gd name="connsiteY40" fmla="*/ 1749287 h 5345075"/>
              <a:gd name="connsiteX41" fmla="*/ 1103244 w 5986588"/>
              <a:gd name="connsiteY41" fmla="*/ 1779104 h 5345075"/>
              <a:gd name="connsiteX42" fmla="*/ 1073426 w 5986588"/>
              <a:gd name="connsiteY42" fmla="*/ 1848678 h 5345075"/>
              <a:gd name="connsiteX43" fmla="*/ 1043609 w 5986588"/>
              <a:gd name="connsiteY43" fmla="*/ 1908313 h 5345075"/>
              <a:gd name="connsiteX44" fmla="*/ 1003853 w 5986588"/>
              <a:gd name="connsiteY44" fmla="*/ 1928191 h 5345075"/>
              <a:gd name="connsiteX45" fmla="*/ 944218 w 5986588"/>
              <a:gd name="connsiteY45" fmla="*/ 1967948 h 5345075"/>
              <a:gd name="connsiteX46" fmla="*/ 864705 w 5986588"/>
              <a:gd name="connsiteY46" fmla="*/ 1987826 h 5345075"/>
              <a:gd name="connsiteX47" fmla="*/ 834887 w 5986588"/>
              <a:gd name="connsiteY47" fmla="*/ 2126974 h 5345075"/>
              <a:gd name="connsiteX48" fmla="*/ 854766 w 5986588"/>
              <a:gd name="connsiteY48" fmla="*/ 2156791 h 5345075"/>
              <a:gd name="connsiteX49" fmla="*/ 934279 w 5986588"/>
              <a:gd name="connsiteY49" fmla="*/ 2186609 h 5345075"/>
              <a:gd name="connsiteX50" fmla="*/ 993913 w 5986588"/>
              <a:gd name="connsiteY50" fmla="*/ 2206487 h 5345075"/>
              <a:gd name="connsiteX51" fmla="*/ 1073426 w 5986588"/>
              <a:gd name="connsiteY51" fmla="*/ 2196548 h 5345075"/>
              <a:gd name="connsiteX52" fmla="*/ 1103244 w 5986588"/>
              <a:gd name="connsiteY52" fmla="*/ 2186609 h 5345075"/>
              <a:gd name="connsiteX53" fmla="*/ 1152940 w 5986588"/>
              <a:gd name="connsiteY53" fmla="*/ 2176670 h 5345075"/>
              <a:gd name="connsiteX54" fmla="*/ 1212574 w 5986588"/>
              <a:gd name="connsiteY54" fmla="*/ 2136913 h 5345075"/>
              <a:gd name="connsiteX55" fmla="*/ 1232453 w 5986588"/>
              <a:gd name="connsiteY55" fmla="*/ 2117035 h 5345075"/>
              <a:gd name="connsiteX56" fmla="*/ 1262270 w 5986588"/>
              <a:gd name="connsiteY56" fmla="*/ 2097157 h 5345075"/>
              <a:gd name="connsiteX57" fmla="*/ 1321905 w 5986588"/>
              <a:gd name="connsiteY57" fmla="*/ 2087217 h 5345075"/>
              <a:gd name="connsiteX58" fmla="*/ 1371600 w 5986588"/>
              <a:gd name="connsiteY58" fmla="*/ 2077278 h 5345075"/>
              <a:gd name="connsiteX59" fmla="*/ 1401418 w 5986588"/>
              <a:gd name="connsiteY59" fmla="*/ 2067339 h 5345075"/>
              <a:gd name="connsiteX60" fmla="*/ 1480931 w 5986588"/>
              <a:gd name="connsiteY60" fmla="*/ 2047461 h 5345075"/>
              <a:gd name="connsiteX61" fmla="*/ 1520687 w 5986588"/>
              <a:gd name="connsiteY61" fmla="*/ 2037522 h 5345075"/>
              <a:gd name="connsiteX62" fmla="*/ 1550505 w 5986588"/>
              <a:gd name="connsiteY62" fmla="*/ 2027583 h 5345075"/>
              <a:gd name="connsiteX63" fmla="*/ 1918253 w 5986588"/>
              <a:gd name="connsiteY63" fmla="*/ 2007704 h 5345075"/>
              <a:gd name="connsiteX64" fmla="*/ 1948070 w 5986588"/>
              <a:gd name="connsiteY64" fmla="*/ 1997765 h 5345075"/>
              <a:gd name="connsiteX65" fmla="*/ 1997766 w 5986588"/>
              <a:gd name="connsiteY65" fmla="*/ 1948070 h 5345075"/>
              <a:gd name="connsiteX66" fmla="*/ 2017644 w 5986588"/>
              <a:gd name="connsiteY66" fmla="*/ 1918252 h 5345075"/>
              <a:gd name="connsiteX67" fmla="*/ 2047461 w 5986588"/>
              <a:gd name="connsiteY67" fmla="*/ 1898374 h 5345075"/>
              <a:gd name="connsiteX68" fmla="*/ 2176670 w 5986588"/>
              <a:gd name="connsiteY68" fmla="*/ 1908313 h 5345075"/>
              <a:gd name="connsiteX69" fmla="*/ 2226366 w 5986588"/>
              <a:gd name="connsiteY69" fmla="*/ 1938130 h 5345075"/>
              <a:gd name="connsiteX70" fmla="*/ 2286000 w 5986588"/>
              <a:gd name="connsiteY70" fmla="*/ 1967948 h 5345075"/>
              <a:gd name="connsiteX71" fmla="*/ 2335696 w 5986588"/>
              <a:gd name="connsiteY71" fmla="*/ 1997765 h 5345075"/>
              <a:gd name="connsiteX72" fmla="*/ 2405270 w 5986588"/>
              <a:gd name="connsiteY72" fmla="*/ 2027583 h 5345075"/>
              <a:gd name="connsiteX73" fmla="*/ 2464905 w 5986588"/>
              <a:gd name="connsiteY73" fmla="*/ 2047461 h 5345075"/>
              <a:gd name="connsiteX74" fmla="*/ 2445026 w 5986588"/>
              <a:gd name="connsiteY74" fmla="*/ 2097157 h 5345075"/>
              <a:gd name="connsiteX75" fmla="*/ 2375453 w 5986588"/>
              <a:gd name="connsiteY75" fmla="*/ 2176670 h 5345075"/>
              <a:gd name="connsiteX76" fmla="*/ 2355574 w 5986588"/>
              <a:gd name="connsiteY76" fmla="*/ 2246243 h 5345075"/>
              <a:gd name="connsiteX77" fmla="*/ 2365513 w 5986588"/>
              <a:gd name="connsiteY77" fmla="*/ 2305878 h 5345075"/>
              <a:gd name="connsiteX78" fmla="*/ 2405270 w 5986588"/>
              <a:gd name="connsiteY78" fmla="*/ 2315817 h 5345075"/>
              <a:gd name="connsiteX79" fmla="*/ 2077279 w 5986588"/>
              <a:gd name="connsiteY79" fmla="*/ 2325757 h 5345075"/>
              <a:gd name="connsiteX80" fmla="*/ 2037522 w 5986588"/>
              <a:gd name="connsiteY80" fmla="*/ 2335696 h 5345075"/>
              <a:gd name="connsiteX81" fmla="*/ 1958009 w 5986588"/>
              <a:gd name="connsiteY81" fmla="*/ 2375452 h 5345075"/>
              <a:gd name="connsiteX82" fmla="*/ 1918253 w 5986588"/>
              <a:gd name="connsiteY82" fmla="*/ 2425148 h 5345075"/>
              <a:gd name="connsiteX83" fmla="*/ 1838740 w 5986588"/>
              <a:gd name="connsiteY83" fmla="*/ 2504661 h 5345075"/>
              <a:gd name="connsiteX84" fmla="*/ 1808922 w 5986588"/>
              <a:gd name="connsiteY84" fmla="*/ 2544417 h 5345075"/>
              <a:gd name="connsiteX85" fmla="*/ 1729409 w 5986588"/>
              <a:gd name="connsiteY85" fmla="*/ 2604052 h 5345075"/>
              <a:gd name="connsiteX86" fmla="*/ 1679713 w 5986588"/>
              <a:gd name="connsiteY86" fmla="*/ 2613991 h 5345075"/>
              <a:gd name="connsiteX87" fmla="*/ 1649896 w 5986588"/>
              <a:gd name="connsiteY87" fmla="*/ 2623930 h 5345075"/>
              <a:gd name="connsiteX88" fmla="*/ 1620079 w 5986588"/>
              <a:gd name="connsiteY88" fmla="*/ 2643809 h 5345075"/>
              <a:gd name="connsiteX89" fmla="*/ 1590261 w 5986588"/>
              <a:gd name="connsiteY89" fmla="*/ 2653748 h 5345075"/>
              <a:gd name="connsiteX90" fmla="*/ 1570383 w 5986588"/>
              <a:gd name="connsiteY90" fmla="*/ 2683565 h 5345075"/>
              <a:gd name="connsiteX91" fmla="*/ 1530626 w 5986588"/>
              <a:gd name="connsiteY91" fmla="*/ 2713383 h 5345075"/>
              <a:gd name="connsiteX92" fmla="*/ 1510748 w 5986588"/>
              <a:gd name="connsiteY92" fmla="*/ 2753139 h 5345075"/>
              <a:gd name="connsiteX93" fmla="*/ 1500809 w 5986588"/>
              <a:gd name="connsiteY93" fmla="*/ 2782957 h 5345075"/>
              <a:gd name="connsiteX94" fmla="*/ 1411357 w 5986588"/>
              <a:gd name="connsiteY94" fmla="*/ 2842591 h 5345075"/>
              <a:gd name="connsiteX95" fmla="*/ 1341783 w 5986588"/>
              <a:gd name="connsiteY95" fmla="*/ 2922104 h 5345075"/>
              <a:gd name="connsiteX96" fmla="*/ 1282148 w 5986588"/>
              <a:gd name="connsiteY96" fmla="*/ 2981739 h 5345075"/>
              <a:gd name="connsiteX97" fmla="*/ 1242392 w 5986588"/>
              <a:gd name="connsiteY97" fmla="*/ 3031435 h 5345075"/>
              <a:gd name="connsiteX98" fmla="*/ 1202635 w 5986588"/>
              <a:gd name="connsiteY98" fmla="*/ 3081130 h 5345075"/>
              <a:gd name="connsiteX99" fmla="*/ 1212574 w 5986588"/>
              <a:gd name="connsiteY99" fmla="*/ 3110948 h 5345075"/>
              <a:gd name="connsiteX100" fmla="*/ 1242392 w 5986588"/>
              <a:gd name="connsiteY100" fmla="*/ 3120887 h 5345075"/>
              <a:gd name="connsiteX101" fmla="*/ 1212574 w 5986588"/>
              <a:gd name="connsiteY101" fmla="*/ 3180522 h 5345075"/>
              <a:gd name="connsiteX102" fmla="*/ 1133061 w 5986588"/>
              <a:gd name="connsiteY102" fmla="*/ 3210339 h 5345075"/>
              <a:gd name="connsiteX103" fmla="*/ 1063487 w 5986588"/>
              <a:gd name="connsiteY103" fmla="*/ 3230217 h 5345075"/>
              <a:gd name="connsiteX104" fmla="*/ 1053548 w 5986588"/>
              <a:gd name="connsiteY104" fmla="*/ 3369365 h 5345075"/>
              <a:gd name="connsiteX105" fmla="*/ 1063487 w 5986588"/>
              <a:gd name="connsiteY105" fmla="*/ 3409122 h 5345075"/>
              <a:gd name="connsiteX106" fmla="*/ 1123122 w 5986588"/>
              <a:gd name="connsiteY106" fmla="*/ 3429000 h 5345075"/>
              <a:gd name="connsiteX107" fmla="*/ 1172818 w 5986588"/>
              <a:gd name="connsiteY107" fmla="*/ 3488635 h 5345075"/>
              <a:gd name="connsiteX108" fmla="*/ 1232453 w 5986588"/>
              <a:gd name="connsiteY108" fmla="*/ 3568148 h 5345075"/>
              <a:gd name="connsiteX109" fmla="*/ 1242392 w 5986588"/>
              <a:gd name="connsiteY109" fmla="*/ 3597965 h 5345075"/>
              <a:gd name="connsiteX110" fmla="*/ 1262270 w 5986588"/>
              <a:gd name="connsiteY110" fmla="*/ 3627783 h 5345075"/>
              <a:gd name="connsiteX111" fmla="*/ 1272209 w 5986588"/>
              <a:gd name="connsiteY111" fmla="*/ 3697357 h 5345075"/>
              <a:gd name="connsiteX112" fmla="*/ 1282148 w 5986588"/>
              <a:gd name="connsiteY112" fmla="*/ 3727174 h 5345075"/>
              <a:gd name="connsiteX113" fmla="*/ 1272209 w 5986588"/>
              <a:gd name="connsiteY113" fmla="*/ 3756991 h 5345075"/>
              <a:gd name="connsiteX114" fmla="*/ 1093305 w 5986588"/>
              <a:gd name="connsiteY114" fmla="*/ 3747052 h 5345075"/>
              <a:gd name="connsiteX115" fmla="*/ 1073426 w 5986588"/>
              <a:gd name="connsiteY115" fmla="*/ 3687417 h 5345075"/>
              <a:gd name="connsiteX116" fmla="*/ 1063487 w 5986588"/>
              <a:gd name="connsiteY116" fmla="*/ 3647661 h 5345075"/>
              <a:gd name="connsiteX117" fmla="*/ 1033670 w 5986588"/>
              <a:gd name="connsiteY117" fmla="*/ 3637722 h 5345075"/>
              <a:gd name="connsiteX118" fmla="*/ 914400 w 5986588"/>
              <a:gd name="connsiteY118" fmla="*/ 3647661 h 5345075"/>
              <a:gd name="connsiteX119" fmla="*/ 904461 w 5986588"/>
              <a:gd name="connsiteY119" fmla="*/ 3677478 h 5345075"/>
              <a:gd name="connsiteX120" fmla="*/ 884583 w 5986588"/>
              <a:gd name="connsiteY120" fmla="*/ 3707296 h 5345075"/>
              <a:gd name="connsiteX121" fmla="*/ 785192 w 5986588"/>
              <a:gd name="connsiteY121" fmla="*/ 3786809 h 5345075"/>
              <a:gd name="connsiteX122" fmla="*/ 765313 w 5986588"/>
              <a:gd name="connsiteY122" fmla="*/ 3806687 h 5345075"/>
              <a:gd name="connsiteX123" fmla="*/ 735496 w 5986588"/>
              <a:gd name="connsiteY123" fmla="*/ 3826565 h 5345075"/>
              <a:gd name="connsiteX124" fmla="*/ 725557 w 5986588"/>
              <a:gd name="connsiteY124" fmla="*/ 3856383 h 5345075"/>
              <a:gd name="connsiteX125" fmla="*/ 715618 w 5986588"/>
              <a:gd name="connsiteY125" fmla="*/ 3896139 h 5345075"/>
              <a:gd name="connsiteX126" fmla="*/ 695740 w 5986588"/>
              <a:gd name="connsiteY126" fmla="*/ 3925957 h 5345075"/>
              <a:gd name="connsiteX127" fmla="*/ 685800 w 5986588"/>
              <a:gd name="connsiteY127" fmla="*/ 3955774 h 5345075"/>
              <a:gd name="connsiteX128" fmla="*/ 675861 w 5986588"/>
              <a:gd name="connsiteY128" fmla="*/ 4035287 h 5345075"/>
              <a:gd name="connsiteX129" fmla="*/ 665922 w 5986588"/>
              <a:gd name="connsiteY129" fmla="*/ 4075043 h 5345075"/>
              <a:gd name="connsiteX130" fmla="*/ 606287 w 5986588"/>
              <a:gd name="connsiteY130" fmla="*/ 4094922 h 5345075"/>
              <a:gd name="connsiteX131" fmla="*/ 596348 w 5986588"/>
              <a:gd name="connsiteY131" fmla="*/ 4124739 h 5345075"/>
              <a:gd name="connsiteX132" fmla="*/ 576470 w 5986588"/>
              <a:gd name="connsiteY132" fmla="*/ 4204252 h 5345075"/>
              <a:gd name="connsiteX133" fmla="*/ 556592 w 5986588"/>
              <a:gd name="connsiteY133" fmla="*/ 4234070 h 5345075"/>
              <a:gd name="connsiteX134" fmla="*/ 536713 w 5986588"/>
              <a:gd name="connsiteY134" fmla="*/ 4293704 h 5345075"/>
              <a:gd name="connsiteX135" fmla="*/ 526774 w 5986588"/>
              <a:gd name="connsiteY135" fmla="*/ 4383157 h 5345075"/>
              <a:gd name="connsiteX136" fmla="*/ 516835 w 5986588"/>
              <a:gd name="connsiteY136" fmla="*/ 4412974 h 5345075"/>
              <a:gd name="connsiteX137" fmla="*/ 487018 w 5986588"/>
              <a:gd name="connsiteY137" fmla="*/ 4422913 h 5345075"/>
              <a:gd name="connsiteX138" fmla="*/ 457200 w 5986588"/>
              <a:gd name="connsiteY138" fmla="*/ 4412974 h 5345075"/>
              <a:gd name="connsiteX139" fmla="*/ 397566 w 5986588"/>
              <a:gd name="connsiteY139" fmla="*/ 4333461 h 5345075"/>
              <a:gd name="connsiteX140" fmla="*/ 327992 w 5986588"/>
              <a:gd name="connsiteY140" fmla="*/ 4273826 h 5345075"/>
              <a:gd name="connsiteX141" fmla="*/ 268357 w 5986588"/>
              <a:gd name="connsiteY141" fmla="*/ 4204252 h 5345075"/>
              <a:gd name="connsiteX142" fmla="*/ 238540 w 5986588"/>
              <a:gd name="connsiteY142" fmla="*/ 4174435 h 5345075"/>
              <a:gd name="connsiteX143" fmla="*/ 178905 w 5986588"/>
              <a:gd name="connsiteY143" fmla="*/ 4134678 h 5345075"/>
              <a:gd name="connsiteX144" fmla="*/ 129209 w 5986588"/>
              <a:gd name="connsiteY144" fmla="*/ 4144617 h 5345075"/>
              <a:gd name="connsiteX145" fmla="*/ 59635 w 5986588"/>
              <a:gd name="connsiteY145" fmla="*/ 4154557 h 5345075"/>
              <a:gd name="connsiteX146" fmla="*/ 0 w 5986588"/>
              <a:gd name="connsiteY146" fmla="*/ 4174435 h 5345075"/>
              <a:gd name="connsiteX147" fmla="*/ 9940 w 5986588"/>
              <a:gd name="connsiteY147" fmla="*/ 4353339 h 5345075"/>
              <a:gd name="connsiteX148" fmla="*/ 39757 w 5986588"/>
              <a:gd name="connsiteY148" fmla="*/ 4383157 h 5345075"/>
              <a:gd name="connsiteX149" fmla="*/ 69574 w 5986588"/>
              <a:gd name="connsiteY149" fmla="*/ 4492487 h 5345075"/>
              <a:gd name="connsiteX150" fmla="*/ 79513 w 5986588"/>
              <a:gd name="connsiteY150" fmla="*/ 4562061 h 5345075"/>
              <a:gd name="connsiteX151" fmla="*/ 89453 w 5986588"/>
              <a:gd name="connsiteY151" fmla="*/ 4591878 h 5345075"/>
              <a:gd name="connsiteX152" fmla="*/ 119270 w 5986588"/>
              <a:gd name="connsiteY152" fmla="*/ 4601817 h 5345075"/>
              <a:gd name="connsiteX153" fmla="*/ 218661 w 5986588"/>
              <a:gd name="connsiteY153" fmla="*/ 4611757 h 5345075"/>
              <a:gd name="connsiteX154" fmla="*/ 258418 w 5986588"/>
              <a:gd name="connsiteY154" fmla="*/ 4661452 h 5345075"/>
              <a:gd name="connsiteX155" fmla="*/ 288235 w 5986588"/>
              <a:gd name="connsiteY155" fmla="*/ 4701209 h 5345075"/>
              <a:gd name="connsiteX156" fmla="*/ 318053 w 5986588"/>
              <a:gd name="connsiteY156" fmla="*/ 4711148 h 5345075"/>
              <a:gd name="connsiteX157" fmla="*/ 347870 w 5986588"/>
              <a:gd name="connsiteY157" fmla="*/ 4770783 h 5345075"/>
              <a:gd name="connsiteX158" fmla="*/ 357809 w 5986588"/>
              <a:gd name="connsiteY158" fmla="*/ 4800600 h 5345075"/>
              <a:gd name="connsiteX159" fmla="*/ 367748 w 5986588"/>
              <a:gd name="connsiteY159" fmla="*/ 4870174 h 5345075"/>
              <a:gd name="connsiteX160" fmla="*/ 387626 w 5986588"/>
              <a:gd name="connsiteY160" fmla="*/ 4899991 h 5345075"/>
              <a:gd name="connsiteX161" fmla="*/ 417444 w 5986588"/>
              <a:gd name="connsiteY161" fmla="*/ 4989443 h 5345075"/>
              <a:gd name="connsiteX162" fmla="*/ 427383 w 5986588"/>
              <a:gd name="connsiteY162" fmla="*/ 5019261 h 5345075"/>
              <a:gd name="connsiteX163" fmla="*/ 437322 w 5986588"/>
              <a:gd name="connsiteY163" fmla="*/ 5068957 h 5345075"/>
              <a:gd name="connsiteX164" fmla="*/ 477079 w 5986588"/>
              <a:gd name="connsiteY164" fmla="*/ 5128591 h 5345075"/>
              <a:gd name="connsiteX165" fmla="*/ 506896 w 5986588"/>
              <a:gd name="connsiteY165" fmla="*/ 5138530 h 5345075"/>
              <a:gd name="connsiteX166" fmla="*/ 586409 w 5986588"/>
              <a:gd name="connsiteY166" fmla="*/ 5168348 h 5345075"/>
              <a:gd name="connsiteX167" fmla="*/ 646044 w 5986588"/>
              <a:gd name="connsiteY167" fmla="*/ 5208104 h 5345075"/>
              <a:gd name="connsiteX168" fmla="*/ 665922 w 5986588"/>
              <a:gd name="connsiteY168" fmla="*/ 5237922 h 5345075"/>
              <a:gd name="connsiteX169" fmla="*/ 765313 w 5986588"/>
              <a:gd name="connsiteY169" fmla="*/ 5287617 h 5345075"/>
              <a:gd name="connsiteX170" fmla="*/ 1123122 w 5986588"/>
              <a:gd name="connsiteY170" fmla="*/ 5277678 h 5345075"/>
              <a:gd name="connsiteX171" fmla="*/ 1192696 w 5986588"/>
              <a:gd name="connsiteY171" fmla="*/ 5208104 h 5345075"/>
              <a:gd name="connsiteX172" fmla="*/ 1222513 w 5986588"/>
              <a:gd name="connsiteY172" fmla="*/ 5188226 h 5345075"/>
              <a:gd name="connsiteX173" fmla="*/ 1242392 w 5986588"/>
              <a:gd name="connsiteY173" fmla="*/ 5168348 h 5345075"/>
              <a:gd name="connsiteX174" fmla="*/ 1341783 w 5986588"/>
              <a:gd name="connsiteY174" fmla="*/ 5158409 h 5345075"/>
              <a:gd name="connsiteX175" fmla="*/ 1421296 w 5986588"/>
              <a:gd name="connsiteY175" fmla="*/ 5148470 h 5345075"/>
              <a:gd name="connsiteX176" fmla="*/ 1580322 w 5986588"/>
              <a:gd name="connsiteY176" fmla="*/ 5158409 h 5345075"/>
              <a:gd name="connsiteX177" fmla="*/ 1610140 w 5986588"/>
              <a:gd name="connsiteY177" fmla="*/ 5168348 h 5345075"/>
              <a:gd name="connsiteX178" fmla="*/ 1639957 w 5986588"/>
              <a:gd name="connsiteY178" fmla="*/ 5198165 h 5345075"/>
              <a:gd name="connsiteX179" fmla="*/ 1679713 w 5986588"/>
              <a:gd name="connsiteY179" fmla="*/ 5218043 h 5345075"/>
              <a:gd name="connsiteX180" fmla="*/ 1739348 w 5986588"/>
              <a:gd name="connsiteY180" fmla="*/ 5237922 h 5345075"/>
              <a:gd name="connsiteX181" fmla="*/ 1838740 w 5986588"/>
              <a:gd name="connsiteY181" fmla="*/ 5227983 h 5345075"/>
              <a:gd name="connsiteX182" fmla="*/ 1868557 w 5986588"/>
              <a:gd name="connsiteY182" fmla="*/ 5208104 h 5345075"/>
              <a:gd name="connsiteX183" fmla="*/ 1908313 w 5986588"/>
              <a:gd name="connsiteY183" fmla="*/ 5178287 h 5345075"/>
              <a:gd name="connsiteX184" fmla="*/ 1948070 w 5986588"/>
              <a:gd name="connsiteY184" fmla="*/ 5138530 h 5345075"/>
              <a:gd name="connsiteX185" fmla="*/ 1977887 w 5986588"/>
              <a:gd name="connsiteY185" fmla="*/ 5108713 h 5345075"/>
              <a:gd name="connsiteX186" fmla="*/ 1987826 w 5986588"/>
              <a:gd name="connsiteY186" fmla="*/ 5078896 h 5345075"/>
              <a:gd name="connsiteX187" fmla="*/ 2007705 w 5986588"/>
              <a:gd name="connsiteY187" fmla="*/ 5059017 h 5345075"/>
              <a:gd name="connsiteX188" fmla="*/ 2027583 w 5986588"/>
              <a:gd name="connsiteY188" fmla="*/ 5019261 h 5345075"/>
              <a:gd name="connsiteX189" fmla="*/ 2037522 w 5986588"/>
              <a:gd name="connsiteY189" fmla="*/ 4989443 h 5345075"/>
              <a:gd name="connsiteX190" fmla="*/ 2057400 w 5986588"/>
              <a:gd name="connsiteY190" fmla="*/ 4959626 h 5345075"/>
              <a:gd name="connsiteX191" fmla="*/ 2077279 w 5986588"/>
              <a:gd name="connsiteY191" fmla="*/ 4919870 h 5345075"/>
              <a:gd name="connsiteX192" fmla="*/ 2117035 w 5986588"/>
              <a:gd name="connsiteY192" fmla="*/ 4860235 h 5345075"/>
              <a:gd name="connsiteX193" fmla="*/ 2166731 w 5986588"/>
              <a:gd name="connsiteY193" fmla="*/ 4840357 h 5345075"/>
              <a:gd name="connsiteX194" fmla="*/ 2206487 w 5986588"/>
              <a:gd name="connsiteY194" fmla="*/ 4810539 h 5345075"/>
              <a:gd name="connsiteX195" fmla="*/ 2256183 w 5986588"/>
              <a:gd name="connsiteY195" fmla="*/ 4800600 h 5345075"/>
              <a:gd name="connsiteX196" fmla="*/ 2315818 w 5986588"/>
              <a:gd name="connsiteY196" fmla="*/ 4750904 h 5345075"/>
              <a:gd name="connsiteX197" fmla="*/ 2355574 w 5986588"/>
              <a:gd name="connsiteY197" fmla="*/ 4691270 h 5345075"/>
              <a:gd name="connsiteX198" fmla="*/ 2405270 w 5986588"/>
              <a:gd name="connsiteY198" fmla="*/ 4651513 h 5345075"/>
              <a:gd name="connsiteX199" fmla="*/ 2435087 w 5986588"/>
              <a:gd name="connsiteY199" fmla="*/ 4621696 h 5345075"/>
              <a:gd name="connsiteX200" fmla="*/ 2504661 w 5986588"/>
              <a:gd name="connsiteY200" fmla="*/ 4581939 h 5345075"/>
              <a:gd name="connsiteX201" fmla="*/ 2534479 w 5986588"/>
              <a:gd name="connsiteY201" fmla="*/ 4562061 h 5345075"/>
              <a:gd name="connsiteX202" fmla="*/ 2574235 w 5986588"/>
              <a:gd name="connsiteY202" fmla="*/ 4542183 h 5345075"/>
              <a:gd name="connsiteX203" fmla="*/ 2604053 w 5986588"/>
              <a:gd name="connsiteY203" fmla="*/ 4522304 h 5345075"/>
              <a:gd name="connsiteX204" fmla="*/ 2633870 w 5986588"/>
              <a:gd name="connsiteY204" fmla="*/ 4512365 h 5345075"/>
              <a:gd name="connsiteX205" fmla="*/ 2693505 w 5986588"/>
              <a:gd name="connsiteY205" fmla="*/ 4462670 h 5345075"/>
              <a:gd name="connsiteX206" fmla="*/ 2753140 w 5986588"/>
              <a:gd name="connsiteY206" fmla="*/ 4442791 h 5345075"/>
              <a:gd name="connsiteX207" fmla="*/ 2872409 w 5986588"/>
              <a:gd name="connsiteY207" fmla="*/ 4283765 h 5345075"/>
              <a:gd name="connsiteX208" fmla="*/ 2932044 w 5986588"/>
              <a:gd name="connsiteY208" fmla="*/ 4204252 h 5345075"/>
              <a:gd name="connsiteX209" fmla="*/ 2951922 w 5986588"/>
              <a:gd name="connsiteY209" fmla="*/ 4174435 h 5345075"/>
              <a:gd name="connsiteX210" fmla="*/ 2981740 w 5986588"/>
              <a:gd name="connsiteY210" fmla="*/ 4164496 h 5345075"/>
              <a:gd name="connsiteX211" fmla="*/ 3101009 w 5986588"/>
              <a:gd name="connsiteY211" fmla="*/ 4174435 h 5345075"/>
              <a:gd name="connsiteX212" fmla="*/ 3051313 w 5986588"/>
              <a:gd name="connsiteY212" fmla="*/ 4224130 h 5345075"/>
              <a:gd name="connsiteX213" fmla="*/ 3031435 w 5986588"/>
              <a:gd name="connsiteY213" fmla="*/ 4253948 h 5345075"/>
              <a:gd name="connsiteX214" fmla="*/ 3041374 w 5986588"/>
              <a:gd name="connsiteY214" fmla="*/ 4333461 h 5345075"/>
              <a:gd name="connsiteX215" fmla="*/ 3150705 w 5986588"/>
              <a:gd name="connsiteY215" fmla="*/ 4343400 h 5345075"/>
              <a:gd name="connsiteX216" fmla="*/ 3240157 w 5986588"/>
              <a:gd name="connsiteY216" fmla="*/ 4363278 h 5345075"/>
              <a:gd name="connsiteX217" fmla="*/ 3319670 w 5986588"/>
              <a:gd name="connsiteY217" fmla="*/ 4373217 h 5345075"/>
              <a:gd name="connsiteX218" fmla="*/ 3349487 w 5986588"/>
              <a:gd name="connsiteY218" fmla="*/ 4383157 h 5345075"/>
              <a:gd name="connsiteX219" fmla="*/ 3399183 w 5986588"/>
              <a:gd name="connsiteY219" fmla="*/ 4393096 h 5345075"/>
              <a:gd name="connsiteX220" fmla="*/ 3419061 w 5986588"/>
              <a:gd name="connsiteY220" fmla="*/ 4422913 h 5345075"/>
              <a:gd name="connsiteX221" fmla="*/ 3389244 w 5986588"/>
              <a:gd name="connsiteY221" fmla="*/ 4581939 h 5345075"/>
              <a:gd name="connsiteX222" fmla="*/ 3359426 w 5986588"/>
              <a:gd name="connsiteY222" fmla="*/ 4611757 h 5345075"/>
              <a:gd name="connsiteX223" fmla="*/ 3309731 w 5986588"/>
              <a:gd name="connsiteY223" fmla="*/ 4701209 h 5345075"/>
              <a:gd name="connsiteX224" fmla="*/ 3279913 w 5986588"/>
              <a:gd name="connsiteY224" fmla="*/ 4740965 h 5345075"/>
              <a:gd name="connsiteX225" fmla="*/ 3230218 w 5986588"/>
              <a:gd name="connsiteY225" fmla="*/ 4760843 h 5345075"/>
              <a:gd name="connsiteX226" fmla="*/ 3130826 w 5986588"/>
              <a:gd name="connsiteY226" fmla="*/ 4880113 h 5345075"/>
              <a:gd name="connsiteX227" fmla="*/ 3101009 w 5986588"/>
              <a:gd name="connsiteY227" fmla="*/ 4959626 h 5345075"/>
              <a:gd name="connsiteX228" fmla="*/ 3051313 w 5986588"/>
              <a:gd name="connsiteY228" fmla="*/ 5078896 h 5345075"/>
              <a:gd name="connsiteX229" fmla="*/ 3021496 w 5986588"/>
              <a:gd name="connsiteY229" fmla="*/ 5178287 h 5345075"/>
              <a:gd name="connsiteX230" fmla="*/ 3011557 w 5986588"/>
              <a:gd name="connsiteY230" fmla="*/ 5208104 h 5345075"/>
              <a:gd name="connsiteX231" fmla="*/ 3627783 w 5986588"/>
              <a:gd name="connsiteY231" fmla="*/ 5287617 h 5345075"/>
              <a:gd name="connsiteX232" fmla="*/ 3657600 w 5986588"/>
              <a:gd name="connsiteY232" fmla="*/ 5307496 h 5345075"/>
              <a:gd name="connsiteX233" fmla="*/ 3776870 w 5986588"/>
              <a:gd name="connsiteY233" fmla="*/ 5337313 h 5345075"/>
              <a:gd name="connsiteX234" fmla="*/ 3866322 w 5986588"/>
              <a:gd name="connsiteY234" fmla="*/ 5317435 h 5345075"/>
              <a:gd name="connsiteX235" fmla="*/ 3916018 w 5986588"/>
              <a:gd name="connsiteY235" fmla="*/ 5297557 h 5345075"/>
              <a:gd name="connsiteX236" fmla="*/ 3945835 w 5986588"/>
              <a:gd name="connsiteY236" fmla="*/ 5287617 h 5345075"/>
              <a:gd name="connsiteX237" fmla="*/ 4890053 w 5986588"/>
              <a:gd name="connsiteY237" fmla="*/ 5297557 h 5345075"/>
              <a:gd name="connsiteX238" fmla="*/ 5158409 w 5986588"/>
              <a:gd name="connsiteY238" fmla="*/ 5287617 h 5345075"/>
              <a:gd name="connsiteX239" fmla="*/ 5218044 w 5986588"/>
              <a:gd name="connsiteY239" fmla="*/ 5267739 h 5345075"/>
              <a:gd name="connsiteX240" fmla="*/ 5396948 w 5986588"/>
              <a:gd name="connsiteY240" fmla="*/ 5247861 h 5345075"/>
              <a:gd name="connsiteX241" fmla="*/ 5426766 w 5986588"/>
              <a:gd name="connsiteY241" fmla="*/ 5237922 h 5345075"/>
              <a:gd name="connsiteX242" fmla="*/ 5516218 w 5986588"/>
              <a:gd name="connsiteY242" fmla="*/ 5218043 h 5345075"/>
              <a:gd name="connsiteX243" fmla="*/ 5605670 w 5986588"/>
              <a:gd name="connsiteY243" fmla="*/ 5168348 h 5345075"/>
              <a:gd name="connsiteX244" fmla="*/ 5645426 w 5986588"/>
              <a:gd name="connsiteY244" fmla="*/ 5118652 h 5345075"/>
              <a:gd name="connsiteX245" fmla="*/ 5685183 w 5986588"/>
              <a:gd name="connsiteY245" fmla="*/ 5059017 h 5345075"/>
              <a:gd name="connsiteX246" fmla="*/ 5695122 w 5986588"/>
              <a:gd name="connsiteY246" fmla="*/ 4820478 h 5345075"/>
              <a:gd name="connsiteX247" fmla="*/ 5724940 w 5986588"/>
              <a:gd name="connsiteY247" fmla="*/ 4641574 h 5345075"/>
              <a:gd name="connsiteX248" fmla="*/ 5764696 w 5986588"/>
              <a:gd name="connsiteY248" fmla="*/ 4572000 h 5345075"/>
              <a:gd name="connsiteX249" fmla="*/ 5774635 w 5986588"/>
              <a:gd name="connsiteY249" fmla="*/ 4542183 h 5345075"/>
              <a:gd name="connsiteX250" fmla="*/ 5804453 w 5986588"/>
              <a:gd name="connsiteY250" fmla="*/ 4532243 h 5345075"/>
              <a:gd name="connsiteX251" fmla="*/ 5834270 w 5986588"/>
              <a:gd name="connsiteY251" fmla="*/ 4512365 h 5345075"/>
              <a:gd name="connsiteX252" fmla="*/ 5883966 w 5986588"/>
              <a:gd name="connsiteY252" fmla="*/ 4462670 h 5345075"/>
              <a:gd name="connsiteX253" fmla="*/ 5933661 w 5986588"/>
              <a:gd name="connsiteY253" fmla="*/ 4283765 h 5345075"/>
              <a:gd name="connsiteX254" fmla="*/ 5963479 w 5986588"/>
              <a:gd name="connsiteY254" fmla="*/ 4154557 h 5345075"/>
              <a:gd name="connsiteX255" fmla="*/ 5923722 w 5986588"/>
              <a:gd name="connsiteY255" fmla="*/ 3826565 h 5345075"/>
              <a:gd name="connsiteX256" fmla="*/ 5883966 w 5986588"/>
              <a:gd name="connsiteY256" fmla="*/ 3816626 h 5345075"/>
              <a:gd name="connsiteX257" fmla="*/ 5794513 w 5986588"/>
              <a:gd name="connsiteY257" fmla="*/ 3836504 h 5345075"/>
              <a:gd name="connsiteX258" fmla="*/ 5774635 w 5986588"/>
              <a:gd name="connsiteY258" fmla="*/ 3916017 h 5345075"/>
              <a:gd name="connsiteX259" fmla="*/ 5744818 w 5986588"/>
              <a:gd name="connsiteY259" fmla="*/ 3995530 h 5345075"/>
              <a:gd name="connsiteX260" fmla="*/ 5724940 w 5986588"/>
              <a:gd name="connsiteY260" fmla="*/ 4025348 h 5345075"/>
              <a:gd name="connsiteX261" fmla="*/ 5675244 w 5986588"/>
              <a:gd name="connsiteY261" fmla="*/ 4075043 h 5345075"/>
              <a:gd name="connsiteX262" fmla="*/ 5655366 w 5986588"/>
              <a:gd name="connsiteY262" fmla="*/ 4114800 h 5345075"/>
              <a:gd name="connsiteX263" fmla="*/ 5595731 w 5986588"/>
              <a:gd name="connsiteY263" fmla="*/ 4204252 h 5345075"/>
              <a:gd name="connsiteX264" fmla="*/ 5536096 w 5986588"/>
              <a:gd name="connsiteY264" fmla="*/ 4323522 h 5345075"/>
              <a:gd name="connsiteX265" fmla="*/ 5506279 w 5986588"/>
              <a:gd name="connsiteY265" fmla="*/ 4363278 h 5345075"/>
              <a:gd name="connsiteX266" fmla="*/ 5486400 w 5986588"/>
              <a:gd name="connsiteY266" fmla="*/ 4383157 h 5345075"/>
              <a:gd name="connsiteX267" fmla="*/ 5436705 w 5986588"/>
              <a:gd name="connsiteY267" fmla="*/ 4432852 h 5345075"/>
              <a:gd name="connsiteX268" fmla="*/ 5396948 w 5986588"/>
              <a:gd name="connsiteY268" fmla="*/ 4442791 h 5345075"/>
              <a:gd name="connsiteX269" fmla="*/ 5367131 w 5986588"/>
              <a:gd name="connsiteY269" fmla="*/ 4452730 h 5345075"/>
              <a:gd name="connsiteX270" fmla="*/ 5347253 w 5986588"/>
              <a:gd name="connsiteY270" fmla="*/ 4472609 h 5345075"/>
              <a:gd name="connsiteX271" fmla="*/ 5317435 w 5986588"/>
              <a:gd name="connsiteY271" fmla="*/ 4482548 h 5345075"/>
              <a:gd name="connsiteX272" fmla="*/ 5297557 w 5986588"/>
              <a:gd name="connsiteY272" fmla="*/ 4512365 h 5345075"/>
              <a:gd name="connsiteX273" fmla="*/ 5267740 w 5986588"/>
              <a:gd name="connsiteY273" fmla="*/ 4532243 h 5345075"/>
              <a:gd name="connsiteX274" fmla="*/ 5148470 w 5986588"/>
              <a:gd name="connsiteY274" fmla="*/ 4522304 h 5345075"/>
              <a:gd name="connsiteX275" fmla="*/ 5138531 w 5986588"/>
              <a:gd name="connsiteY275" fmla="*/ 4482548 h 5345075"/>
              <a:gd name="connsiteX276" fmla="*/ 5108713 w 5986588"/>
              <a:gd name="connsiteY276" fmla="*/ 4393096 h 5345075"/>
              <a:gd name="connsiteX277" fmla="*/ 5098774 w 5986588"/>
              <a:gd name="connsiteY277" fmla="*/ 4363278 h 5345075"/>
              <a:gd name="connsiteX278" fmla="*/ 5088835 w 5986588"/>
              <a:gd name="connsiteY278" fmla="*/ 4333461 h 5345075"/>
              <a:gd name="connsiteX279" fmla="*/ 5118653 w 5986588"/>
              <a:gd name="connsiteY279" fmla="*/ 4253948 h 5345075"/>
              <a:gd name="connsiteX280" fmla="*/ 5148470 w 5986588"/>
              <a:gd name="connsiteY280" fmla="*/ 4244009 h 5345075"/>
              <a:gd name="connsiteX281" fmla="*/ 5178287 w 5986588"/>
              <a:gd name="connsiteY281" fmla="*/ 4214191 h 5345075"/>
              <a:gd name="connsiteX282" fmla="*/ 5198166 w 5986588"/>
              <a:gd name="connsiteY282" fmla="*/ 4164496 h 5345075"/>
              <a:gd name="connsiteX283" fmla="*/ 5208105 w 5986588"/>
              <a:gd name="connsiteY283" fmla="*/ 4134678 h 5345075"/>
              <a:gd name="connsiteX284" fmla="*/ 5237922 w 5986588"/>
              <a:gd name="connsiteY284" fmla="*/ 4124739 h 5345075"/>
              <a:gd name="connsiteX285" fmla="*/ 5267740 w 5986588"/>
              <a:gd name="connsiteY285" fmla="*/ 4104861 h 5345075"/>
              <a:gd name="connsiteX286" fmla="*/ 5347253 w 5986588"/>
              <a:gd name="connsiteY286" fmla="*/ 4084983 h 5345075"/>
              <a:gd name="connsiteX287" fmla="*/ 5436705 w 5986588"/>
              <a:gd name="connsiteY287" fmla="*/ 4045226 h 5345075"/>
              <a:gd name="connsiteX288" fmla="*/ 5466522 w 5986588"/>
              <a:gd name="connsiteY288" fmla="*/ 4005470 h 5345075"/>
              <a:gd name="connsiteX289" fmla="*/ 5496340 w 5986588"/>
              <a:gd name="connsiteY289" fmla="*/ 3955774 h 5345075"/>
              <a:gd name="connsiteX290" fmla="*/ 5575853 w 5986588"/>
              <a:gd name="connsiteY290" fmla="*/ 3856383 h 5345075"/>
              <a:gd name="connsiteX291" fmla="*/ 5635487 w 5986588"/>
              <a:gd name="connsiteY291" fmla="*/ 3776870 h 5345075"/>
              <a:gd name="connsiteX292" fmla="*/ 5645426 w 5986588"/>
              <a:gd name="connsiteY292" fmla="*/ 3747052 h 5345075"/>
              <a:gd name="connsiteX293" fmla="*/ 5705061 w 5986588"/>
              <a:gd name="connsiteY293" fmla="*/ 3617843 h 5345075"/>
              <a:gd name="connsiteX294" fmla="*/ 5764696 w 5986588"/>
              <a:gd name="connsiteY294" fmla="*/ 3558209 h 5345075"/>
              <a:gd name="connsiteX295" fmla="*/ 5824331 w 5986588"/>
              <a:gd name="connsiteY295" fmla="*/ 3468757 h 5345075"/>
              <a:gd name="connsiteX296" fmla="*/ 5804453 w 5986588"/>
              <a:gd name="connsiteY296" fmla="*/ 3389243 h 5345075"/>
              <a:gd name="connsiteX297" fmla="*/ 5734879 w 5986588"/>
              <a:gd name="connsiteY297" fmla="*/ 3379304 h 5345075"/>
              <a:gd name="connsiteX298" fmla="*/ 5705061 w 5986588"/>
              <a:gd name="connsiteY298" fmla="*/ 3369365 h 5345075"/>
              <a:gd name="connsiteX299" fmla="*/ 5675244 w 5986588"/>
              <a:gd name="connsiteY299" fmla="*/ 3349487 h 5345075"/>
              <a:gd name="connsiteX300" fmla="*/ 5645426 w 5986588"/>
              <a:gd name="connsiteY300" fmla="*/ 3319670 h 5345075"/>
              <a:gd name="connsiteX301" fmla="*/ 5615609 w 5986588"/>
              <a:gd name="connsiteY301" fmla="*/ 3309730 h 5345075"/>
              <a:gd name="connsiteX302" fmla="*/ 5595731 w 5986588"/>
              <a:gd name="connsiteY302" fmla="*/ 3110948 h 5345075"/>
              <a:gd name="connsiteX303" fmla="*/ 5575853 w 5986588"/>
              <a:gd name="connsiteY303" fmla="*/ 3051313 h 5345075"/>
              <a:gd name="connsiteX304" fmla="*/ 5555974 w 5986588"/>
              <a:gd name="connsiteY304" fmla="*/ 3031435 h 5345075"/>
              <a:gd name="connsiteX305" fmla="*/ 5496340 w 5986588"/>
              <a:gd name="connsiteY305" fmla="*/ 2991678 h 5345075"/>
              <a:gd name="connsiteX306" fmla="*/ 5466522 w 5986588"/>
              <a:gd name="connsiteY306" fmla="*/ 2932043 h 5345075"/>
              <a:gd name="connsiteX307" fmla="*/ 5446644 w 5986588"/>
              <a:gd name="connsiteY307" fmla="*/ 2852530 h 5345075"/>
              <a:gd name="connsiteX308" fmla="*/ 5416826 w 5986588"/>
              <a:gd name="connsiteY308" fmla="*/ 2792896 h 5345075"/>
              <a:gd name="connsiteX309" fmla="*/ 5436705 w 5986588"/>
              <a:gd name="connsiteY309" fmla="*/ 2633870 h 5345075"/>
              <a:gd name="connsiteX310" fmla="*/ 5486400 w 5986588"/>
              <a:gd name="connsiteY310" fmla="*/ 2613991 h 5345075"/>
              <a:gd name="connsiteX311" fmla="*/ 5575853 w 5986588"/>
              <a:gd name="connsiteY311" fmla="*/ 2594113 h 5345075"/>
              <a:gd name="connsiteX312" fmla="*/ 5625548 w 5986588"/>
              <a:gd name="connsiteY312" fmla="*/ 2574235 h 5345075"/>
              <a:gd name="connsiteX313" fmla="*/ 5715000 w 5986588"/>
              <a:gd name="connsiteY313" fmla="*/ 2594113 h 5345075"/>
              <a:gd name="connsiteX314" fmla="*/ 5784574 w 5986588"/>
              <a:gd name="connsiteY314" fmla="*/ 2604052 h 5345075"/>
              <a:gd name="connsiteX315" fmla="*/ 5814392 w 5986588"/>
              <a:gd name="connsiteY315" fmla="*/ 2613991 h 5345075"/>
              <a:gd name="connsiteX316" fmla="*/ 5844209 w 5986588"/>
              <a:gd name="connsiteY316" fmla="*/ 2633870 h 5345075"/>
              <a:gd name="connsiteX317" fmla="*/ 5883966 w 5986588"/>
              <a:gd name="connsiteY317" fmla="*/ 2653748 h 5345075"/>
              <a:gd name="connsiteX318" fmla="*/ 5943600 w 5986588"/>
              <a:gd name="connsiteY318" fmla="*/ 2643809 h 5345075"/>
              <a:gd name="connsiteX319" fmla="*/ 5963479 w 5986588"/>
              <a:gd name="connsiteY319" fmla="*/ 2604052 h 5345075"/>
              <a:gd name="connsiteX320" fmla="*/ 5973418 w 5986588"/>
              <a:gd name="connsiteY320" fmla="*/ 2514600 h 5345075"/>
              <a:gd name="connsiteX321" fmla="*/ 5983357 w 5986588"/>
              <a:gd name="connsiteY321" fmla="*/ 2484783 h 5345075"/>
              <a:gd name="connsiteX322" fmla="*/ 5973418 w 5986588"/>
              <a:gd name="connsiteY322" fmla="*/ 2425148 h 5345075"/>
              <a:gd name="connsiteX323" fmla="*/ 5963479 w 5986588"/>
              <a:gd name="connsiteY323" fmla="*/ 2395330 h 5345075"/>
              <a:gd name="connsiteX324" fmla="*/ 5923722 w 5986588"/>
              <a:gd name="connsiteY324" fmla="*/ 2295939 h 5345075"/>
              <a:gd name="connsiteX325" fmla="*/ 5913783 w 5986588"/>
              <a:gd name="connsiteY325" fmla="*/ 2236304 h 5345075"/>
              <a:gd name="connsiteX326" fmla="*/ 5883966 w 5986588"/>
              <a:gd name="connsiteY326" fmla="*/ 2226365 h 5345075"/>
              <a:gd name="connsiteX327" fmla="*/ 5635487 w 5986588"/>
              <a:gd name="connsiteY327" fmla="*/ 2236304 h 5345075"/>
              <a:gd name="connsiteX328" fmla="*/ 5565913 w 5986588"/>
              <a:gd name="connsiteY328" fmla="*/ 2286000 h 5345075"/>
              <a:gd name="connsiteX329" fmla="*/ 5496340 w 5986588"/>
              <a:gd name="connsiteY329" fmla="*/ 2325757 h 5345075"/>
              <a:gd name="connsiteX330" fmla="*/ 5476461 w 5986588"/>
              <a:gd name="connsiteY330" fmla="*/ 2345635 h 5345075"/>
              <a:gd name="connsiteX331" fmla="*/ 5406887 w 5986588"/>
              <a:gd name="connsiteY331" fmla="*/ 2375452 h 5345075"/>
              <a:gd name="connsiteX332" fmla="*/ 5337313 w 5986588"/>
              <a:gd name="connsiteY332" fmla="*/ 2415209 h 5345075"/>
              <a:gd name="connsiteX333" fmla="*/ 5237922 w 5986588"/>
              <a:gd name="connsiteY333" fmla="*/ 2445026 h 5345075"/>
              <a:gd name="connsiteX334" fmla="*/ 5168348 w 5986588"/>
              <a:gd name="connsiteY334" fmla="*/ 2464904 h 5345075"/>
              <a:gd name="connsiteX335" fmla="*/ 5078896 w 5986588"/>
              <a:gd name="connsiteY335" fmla="*/ 2514600 h 5345075"/>
              <a:gd name="connsiteX336" fmla="*/ 4979505 w 5986588"/>
              <a:gd name="connsiteY336" fmla="*/ 2524539 h 5345075"/>
              <a:gd name="connsiteX337" fmla="*/ 4949687 w 5986588"/>
              <a:gd name="connsiteY337" fmla="*/ 2534478 h 5345075"/>
              <a:gd name="connsiteX338" fmla="*/ 4661453 w 5986588"/>
              <a:gd name="connsiteY338" fmla="*/ 2534478 h 5345075"/>
              <a:gd name="connsiteX339" fmla="*/ 4621696 w 5986588"/>
              <a:gd name="connsiteY339" fmla="*/ 2524539 h 5345075"/>
              <a:gd name="connsiteX340" fmla="*/ 4581940 w 5986588"/>
              <a:gd name="connsiteY340" fmla="*/ 2484783 h 5345075"/>
              <a:gd name="connsiteX341" fmla="*/ 4552122 w 5986588"/>
              <a:gd name="connsiteY341" fmla="*/ 2464904 h 5345075"/>
              <a:gd name="connsiteX342" fmla="*/ 4512366 w 5986588"/>
              <a:gd name="connsiteY342" fmla="*/ 2395330 h 5345075"/>
              <a:gd name="connsiteX343" fmla="*/ 4482548 w 5986588"/>
              <a:gd name="connsiteY343" fmla="*/ 2385391 h 5345075"/>
              <a:gd name="connsiteX344" fmla="*/ 4373218 w 5986588"/>
              <a:gd name="connsiteY344" fmla="*/ 2345635 h 5345075"/>
              <a:gd name="connsiteX345" fmla="*/ 4313583 w 5986588"/>
              <a:gd name="connsiteY345" fmla="*/ 2335696 h 5345075"/>
              <a:gd name="connsiteX346" fmla="*/ 4194313 w 5986588"/>
              <a:gd name="connsiteY346" fmla="*/ 2216426 h 5345075"/>
              <a:gd name="connsiteX347" fmla="*/ 4144618 w 5986588"/>
              <a:gd name="connsiteY347" fmla="*/ 2166730 h 5345075"/>
              <a:gd name="connsiteX348" fmla="*/ 3975653 w 5986588"/>
              <a:gd name="connsiteY348" fmla="*/ 2186609 h 5345075"/>
              <a:gd name="connsiteX349" fmla="*/ 3955774 w 5986588"/>
              <a:gd name="connsiteY349" fmla="*/ 2216426 h 5345075"/>
              <a:gd name="connsiteX350" fmla="*/ 3935896 w 5986588"/>
              <a:gd name="connsiteY350" fmla="*/ 2286000 h 5345075"/>
              <a:gd name="connsiteX351" fmla="*/ 3846444 w 5986588"/>
              <a:gd name="connsiteY351" fmla="*/ 2335696 h 5345075"/>
              <a:gd name="connsiteX352" fmla="*/ 3747053 w 5986588"/>
              <a:gd name="connsiteY352" fmla="*/ 2355574 h 5345075"/>
              <a:gd name="connsiteX353" fmla="*/ 3727174 w 5986588"/>
              <a:gd name="connsiteY353" fmla="*/ 2395330 h 5345075"/>
              <a:gd name="connsiteX354" fmla="*/ 3717235 w 5986588"/>
              <a:gd name="connsiteY354" fmla="*/ 2435087 h 5345075"/>
              <a:gd name="connsiteX355" fmla="*/ 3657600 w 5986588"/>
              <a:gd name="connsiteY355" fmla="*/ 2494722 h 5345075"/>
              <a:gd name="connsiteX356" fmla="*/ 3558209 w 5986588"/>
              <a:gd name="connsiteY356" fmla="*/ 2544417 h 5345075"/>
              <a:gd name="connsiteX357" fmla="*/ 3438940 w 5986588"/>
              <a:gd name="connsiteY357" fmla="*/ 2534478 h 5345075"/>
              <a:gd name="connsiteX358" fmla="*/ 3389244 w 5986588"/>
              <a:gd name="connsiteY358" fmla="*/ 2484783 h 5345075"/>
              <a:gd name="connsiteX359" fmla="*/ 3359426 w 5986588"/>
              <a:gd name="connsiteY359" fmla="*/ 2474843 h 5345075"/>
              <a:gd name="connsiteX360" fmla="*/ 3279913 w 5986588"/>
              <a:gd name="connsiteY360" fmla="*/ 2454965 h 5345075"/>
              <a:gd name="connsiteX361" fmla="*/ 3289853 w 5986588"/>
              <a:gd name="connsiteY361" fmla="*/ 2375452 h 5345075"/>
              <a:gd name="connsiteX362" fmla="*/ 3329609 w 5986588"/>
              <a:gd name="connsiteY362" fmla="*/ 2365513 h 5345075"/>
              <a:gd name="connsiteX363" fmla="*/ 3379305 w 5986588"/>
              <a:gd name="connsiteY363" fmla="*/ 2355574 h 5345075"/>
              <a:gd name="connsiteX364" fmla="*/ 3568148 w 5986588"/>
              <a:gd name="connsiteY364" fmla="*/ 2335696 h 5345075"/>
              <a:gd name="connsiteX365" fmla="*/ 3578087 w 5986588"/>
              <a:gd name="connsiteY365" fmla="*/ 2305878 h 5345075"/>
              <a:gd name="connsiteX366" fmla="*/ 3597966 w 5986588"/>
              <a:gd name="connsiteY366" fmla="*/ 2276061 h 5345075"/>
              <a:gd name="connsiteX367" fmla="*/ 3617844 w 5986588"/>
              <a:gd name="connsiteY367" fmla="*/ 2196548 h 5345075"/>
              <a:gd name="connsiteX368" fmla="*/ 3627783 w 5986588"/>
              <a:gd name="connsiteY368" fmla="*/ 2166730 h 5345075"/>
              <a:gd name="connsiteX369" fmla="*/ 3657600 w 5986588"/>
              <a:gd name="connsiteY369" fmla="*/ 2146852 h 5345075"/>
              <a:gd name="connsiteX370" fmla="*/ 3687418 w 5986588"/>
              <a:gd name="connsiteY370" fmla="*/ 2057400 h 5345075"/>
              <a:gd name="connsiteX371" fmla="*/ 3717235 w 5986588"/>
              <a:gd name="connsiteY371" fmla="*/ 2017643 h 5345075"/>
              <a:gd name="connsiteX372" fmla="*/ 3737113 w 5986588"/>
              <a:gd name="connsiteY372" fmla="*/ 1987826 h 5345075"/>
              <a:gd name="connsiteX373" fmla="*/ 3766931 w 5986588"/>
              <a:gd name="connsiteY373" fmla="*/ 1958009 h 5345075"/>
              <a:gd name="connsiteX374" fmla="*/ 3816626 w 5986588"/>
              <a:gd name="connsiteY374" fmla="*/ 1898374 h 5345075"/>
              <a:gd name="connsiteX375" fmla="*/ 3896140 w 5986588"/>
              <a:gd name="connsiteY375" fmla="*/ 1908313 h 5345075"/>
              <a:gd name="connsiteX376" fmla="*/ 3925957 w 5986588"/>
              <a:gd name="connsiteY376" fmla="*/ 1928191 h 5345075"/>
              <a:gd name="connsiteX377" fmla="*/ 3955774 w 5986588"/>
              <a:gd name="connsiteY377" fmla="*/ 1908313 h 5345075"/>
              <a:gd name="connsiteX378" fmla="*/ 3965713 w 5986588"/>
              <a:gd name="connsiteY378" fmla="*/ 1878496 h 5345075"/>
              <a:gd name="connsiteX379" fmla="*/ 3985592 w 5986588"/>
              <a:gd name="connsiteY379" fmla="*/ 1858617 h 5345075"/>
              <a:gd name="connsiteX380" fmla="*/ 4005470 w 5986588"/>
              <a:gd name="connsiteY380" fmla="*/ 1828800 h 5345075"/>
              <a:gd name="connsiteX381" fmla="*/ 4104861 w 5986588"/>
              <a:gd name="connsiteY381" fmla="*/ 1838739 h 5345075"/>
              <a:gd name="connsiteX382" fmla="*/ 4124740 w 5986588"/>
              <a:gd name="connsiteY382" fmla="*/ 1868557 h 5345075"/>
              <a:gd name="connsiteX383" fmla="*/ 4164496 w 5986588"/>
              <a:gd name="connsiteY383" fmla="*/ 1918252 h 5345075"/>
              <a:gd name="connsiteX384" fmla="*/ 4214192 w 5986588"/>
              <a:gd name="connsiteY384" fmla="*/ 1938130 h 5345075"/>
              <a:gd name="connsiteX385" fmla="*/ 4273826 w 5986588"/>
              <a:gd name="connsiteY385" fmla="*/ 1997765 h 5345075"/>
              <a:gd name="connsiteX386" fmla="*/ 4472609 w 5986588"/>
              <a:gd name="connsiteY386" fmla="*/ 1987826 h 5345075"/>
              <a:gd name="connsiteX387" fmla="*/ 4522305 w 5986588"/>
              <a:gd name="connsiteY387" fmla="*/ 2057400 h 5345075"/>
              <a:gd name="connsiteX388" fmla="*/ 4641574 w 5986588"/>
              <a:gd name="connsiteY388" fmla="*/ 2067339 h 5345075"/>
              <a:gd name="connsiteX389" fmla="*/ 4780722 w 5986588"/>
              <a:gd name="connsiteY389" fmla="*/ 2057400 h 5345075"/>
              <a:gd name="connsiteX390" fmla="*/ 4790661 w 5986588"/>
              <a:gd name="connsiteY390" fmla="*/ 2007704 h 5345075"/>
              <a:gd name="connsiteX391" fmla="*/ 4810540 w 5986588"/>
              <a:gd name="connsiteY391" fmla="*/ 1878496 h 5345075"/>
              <a:gd name="connsiteX392" fmla="*/ 4820479 w 5986588"/>
              <a:gd name="connsiteY392" fmla="*/ 1798983 h 5345075"/>
              <a:gd name="connsiteX393" fmla="*/ 4890053 w 5986588"/>
              <a:gd name="connsiteY393" fmla="*/ 1659835 h 5345075"/>
              <a:gd name="connsiteX394" fmla="*/ 4939748 w 5986588"/>
              <a:gd name="connsiteY394" fmla="*/ 1540565 h 5345075"/>
              <a:gd name="connsiteX395" fmla="*/ 4969566 w 5986588"/>
              <a:gd name="connsiteY395" fmla="*/ 1510748 h 5345075"/>
              <a:gd name="connsiteX396" fmla="*/ 5009322 w 5986588"/>
              <a:gd name="connsiteY396" fmla="*/ 1530626 h 5345075"/>
              <a:gd name="connsiteX397" fmla="*/ 5078896 w 5986588"/>
              <a:gd name="connsiteY397" fmla="*/ 1610139 h 5345075"/>
              <a:gd name="connsiteX398" fmla="*/ 5098774 w 5986588"/>
              <a:gd name="connsiteY398" fmla="*/ 1570383 h 5345075"/>
              <a:gd name="connsiteX399" fmla="*/ 5158409 w 5986588"/>
              <a:gd name="connsiteY399" fmla="*/ 1530626 h 5345075"/>
              <a:gd name="connsiteX400" fmla="*/ 5297557 w 5986588"/>
              <a:gd name="connsiteY400" fmla="*/ 1540565 h 5345075"/>
              <a:gd name="connsiteX401" fmla="*/ 5367131 w 5986588"/>
              <a:gd name="connsiteY401" fmla="*/ 1570383 h 5345075"/>
              <a:gd name="connsiteX402" fmla="*/ 5446644 w 5986588"/>
              <a:gd name="connsiteY402" fmla="*/ 1600200 h 5345075"/>
              <a:gd name="connsiteX403" fmla="*/ 5506279 w 5986588"/>
              <a:gd name="connsiteY403" fmla="*/ 1630017 h 5345075"/>
              <a:gd name="connsiteX404" fmla="*/ 5536096 w 5986588"/>
              <a:gd name="connsiteY404" fmla="*/ 1620078 h 5345075"/>
              <a:gd name="connsiteX405" fmla="*/ 5645426 w 5986588"/>
              <a:gd name="connsiteY405" fmla="*/ 1610139 h 5345075"/>
              <a:gd name="connsiteX406" fmla="*/ 5645426 w 5986588"/>
              <a:gd name="connsiteY406" fmla="*/ 1510748 h 5345075"/>
              <a:gd name="connsiteX407" fmla="*/ 5605670 w 5986588"/>
              <a:gd name="connsiteY407" fmla="*/ 1490870 h 5345075"/>
              <a:gd name="connsiteX408" fmla="*/ 5555974 w 5986588"/>
              <a:gd name="connsiteY408" fmla="*/ 1461052 h 5345075"/>
              <a:gd name="connsiteX409" fmla="*/ 5456583 w 5986588"/>
              <a:gd name="connsiteY409" fmla="*/ 1431235 h 5345075"/>
              <a:gd name="connsiteX410" fmla="*/ 5426766 w 5986588"/>
              <a:gd name="connsiteY410" fmla="*/ 1421296 h 5345075"/>
              <a:gd name="connsiteX411" fmla="*/ 5406887 w 5986588"/>
              <a:gd name="connsiteY411" fmla="*/ 1391478 h 5345075"/>
              <a:gd name="connsiteX412" fmla="*/ 5387009 w 5986588"/>
              <a:gd name="connsiteY412" fmla="*/ 1351722 h 5345075"/>
              <a:gd name="connsiteX413" fmla="*/ 5367131 w 5986588"/>
              <a:gd name="connsiteY413" fmla="*/ 1331843 h 5345075"/>
              <a:gd name="connsiteX414" fmla="*/ 5307496 w 5986588"/>
              <a:gd name="connsiteY414" fmla="*/ 1292087 h 5345075"/>
              <a:gd name="connsiteX415" fmla="*/ 5009322 w 5986588"/>
              <a:gd name="connsiteY415" fmla="*/ 1282148 h 5345075"/>
              <a:gd name="connsiteX416" fmla="*/ 4939748 w 5986588"/>
              <a:gd name="connsiteY416" fmla="*/ 1262270 h 5345075"/>
              <a:gd name="connsiteX417" fmla="*/ 4890053 w 5986588"/>
              <a:gd name="connsiteY417" fmla="*/ 1232452 h 5345075"/>
              <a:gd name="connsiteX418" fmla="*/ 4740966 w 5986588"/>
              <a:gd name="connsiteY418" fmla="*/ 1212574 h 5345075"/>
              <a:gd name="connsiteX419" fmla="*/ 4711148 w 5986588"/>
              <a:gd name="connsiteY419" fmla="*/ 1202635 h 5345075"/>
              <a:gd name="connsiteX420" fmla="*/ 4611757 w 5986588"/>
              <a:gd name="connsiteY420" fmla="*/ 1113183 h 5345075"/>
              <a:gd name="connsiteX421" fmla="*/ 4581940 w 5986588"/>
              <a:gd name="connsiteY421" fmla="*/ 1103243 h 5345075"/>
              <a:gd name="connsiteX422" fmla="*/ 4562061 w 5986588"/>
              <a:gd name="connsiteY422" fmla="*/ 1083365 h 5345075"/>
              <a:gd name="connsiteX423" fmla="*/ 4472609 w 5986588"/>
              <a:gd name="connsiteY423" fmla="*/ 1033670 h 5345075"/>
              <a:gd name="connsiteX424" fmla="*/ 4482548 w 5986588"/>
              <a:gd name="connsiteY424" fmla="*/ 1003852 h 5345075"/>
              <a:gd name="connsiteX425" fmla="*/ 4502426 w 5986588"/>
              <a:gd name="connsiteY425" fmla="*/ 924339 h 5345075"/>
              <a:gd name="connsiteX426" fmla="*/ 4512366 w 5986588"/>
              <a:gd name="connsiteY426" fmla="*/ 824948 h 5345075"/>
              <a:gd name="connsiteX427" fmla="*/ 4552122 w 5986588"/>
              <a:gd name="connsiteY427" fmla="*/ 745435 h 5345075"/>
              <a:gd name="connsiteX428" fmla="*/ 4552122 w 5986588"/>
              <a:gd name="connsiteY428" fmla="*/ 646043 h 5345075"/>
              <a:gd name="connsiteX429" fmla="*/ 4542183 w 5986588"/>
              <a:gd name="connsiteY429" fmla="*/ 596348 h 5345075"/>
              <a:gd name="connsiteX430" fmla="*/ 4502426 w 5986588"/>
              <a:gd name="connsiteY430" fmla="*/ 586409 h 5345075"/>
              <a:gd name="connsiteX431" fmla="*/ 4383157 w 5986588"/>
              <a:gd name="connsiteY431" fmla="*/ 616226 h 5345075"/>
              <a:gd name="connsiteX432" fmla="*/ 4333461 w 5986588"/>
              <a:gd name="connsiteY432" fmla="*/ 665922 h 5345075"/>
              <a:gd name="connsiteX433" fmla="*/ 4303644 w 5986588"/>
              <a:gd name="connsiteY433" fmla="*/ 705678 h 5345075"/>
              <a:gd name="connsiteX434" fmla="*/ 4224131 w 5986588"/>
              <a:gd name="connsiteY434" fmla="*/ 795130 h 5345075"/>
              <a:gd name="connsiteX435" fmla="*/ 4214192 w 5986588"/>
              <a:gd name="connsiteY435" fmla="*/ 854765 h 5345075"/>
              <a:gd name="connsiteX436" fmla="*/ 4204253 w 5986588"/>
              <a:gd name="connsiteY436" fmla="*/ 884583 h 5345075"/>
              <a:gd name="connsiteX437" fmla="*/ 4144618 w 5986588"/>
              <a:gd name="connsiteY437" fmla="*/ 894522 h 5345075"/>
              <a:gd name="connsiteX438" fmla="*/ 4114800 w 5986588"/>
              <a:gd name="connsiteY438" fmla="*/ 904461 h 5345075"/>
              <a:gd name="connsiteX439" fmla="*/ 4055166 w 5986588"/>
              <a:gd name="connsiteY439" fmla="*/ 914400 h 5345075"/>
              <a:gd name="connsiteX440" fmla="*/ 3925957 w 5986588"/>
              <a:gd name="connsiteY440" fmla="*/ 894522 h 5345075"/>
              <a:gd name="connsiteX441" fmla="*/ 3886200 w 5986588"/>
              <a:gd name="connsiteY441" fmla="*/ 864704 h 5345075"/>
              <a:gd name="connsiteX442" fmla="*/ 3776870 w 5986588"/>
              <a:gd name="connsiteY442" fmla="*/ 815009 h 5345075"/>
              <a:gd name="connsiteX443" fmla="*/ 3548270 w 5986588"/>
              <a:gd name="connsiteY443" fmla="*/ 795130 h 5345075"/>
              <a:gd name="connsiteX444" fmla="*/ 3518453 w 5986588"/>
              <a:gd name="connsiteY444" fmla="*/ 785191 h 5345075"/>
              <a:gd name="connsiteX445" fmla="*/ 3448879 w 5986588"/>
              <a:gd name="connsiteY445" fmla="*/ 745435 h 5345075"/>
              <a:gd name="connsiteX446" fmla="*/ 3419061 w 5986588"/>
              <a:gd name="connsiteY446" fmla="*/ 715617 h 5345075"/>
              <a:gd name="connsiteX447" fmla="*/ 3409122 w 5986588"/>
              <a:gd name="connsiteY447" fmla="*/ 685800 h 5345075"/>
              <a:gd name="connsiteX448" fmla="*/ 3369366 w 5986588"/>
              <a:gd name="connsiteY448" fmla="*/ 626165 h 5345075"/>
              <a:gd name="connsiteX449" fmla="*/ 3339548 w 5986588"/>
              <a:gd name="connsiteY449" fmla="*/ 536713 h 5345075"/>
              <a:gd name="connsiteX450" fmla="*/ 3329609 w 5986588"/>
              <a:gd name="connsiteY450" fmla="*/ 506896 h 5345075"/>
              <a:gd name="connsiteX451" fmla="*/ 3319670 w 5986588"/>
              <a:gd name="connsiteY451" fmla="*/ 477078 h 5345075"/>
              <a:gd name="connsiteX452" fmla="*/ 3299792 w 5986588"/>
              <a:gd name="connsiteY452" fmla="*/ 447261 h 5345075"/>
              <a:gd name="connsiteX453" fmla="*/ 3279913 w 5986588"/>
              <a:gd name="connsiteY453" fmla="*/ 427383 h 5345075"/>
              <a:gd name="connsiteX454" fmla="*/ 3250096 w 5986588"/>
              <a:gd name="connsiteY454" fmla="*/ 417443 h 5345075"/>
              <a:gd name="connsiteX455" fmla="*/ 3200400 w 5986588"/>
              <a:gd name="connsiteY455" fmla="*/ 387626 h 5345075"/>
              <a:gd name="connsiteX456" fmla="*/ 3110948 w 5986588"/>
              <a:gd name="connsiteY456" fmla="*/ 357809 h 5345075"/>
              <a:gd name="connsiteX457" fmla="*/ 3081131 w 5986588"/>
              <a:gd name="connsiteY457" fmla="*/ 347870 h 5345075"/>
              <a:gd name="connsiteX458" fmla="*/ 2981740 w 5986588"/>
              <a:gd name="connsiteY458" fmla="*/ 327991 h 5345075"/>
              <a:gd name="connsiteX459" fmla="*/ 2922105 w 5986588"/>
              <a:gd name="connsiteY459" fmla="*/ 298174 h 5345075"/>
              <a:gd name="connsiteX460" fmla="*/ 2882348 w 5986588"/>
              <a:gd name="connsiteY460" fmla="*/ 238539 h 5345075"/>
              <a:gd name="connsiteX461" fmla="*/ 2862470 w 5986588"/>
              <a:gd name="connsiteY461" fmla="*/ 208722 h 5345075"/>
              <a:gd name="connsiteX462" fmla="*/ 2832653 w 5986588"/>
              <a:gd name="connsiteY462" fmla="*/ 149087 h 5345075"/>
              <a:gd name="connsiteX463" fmla="*/ 2822713 w 5986588"/>
              <a:gd name="connsiteY463" fmla="*/ 119270 h 5345075"/>
              <a:gd name="connsiteX464" fmla="*/ 2763079 w 5986588"/>
              <a:gd name="connsiteY464" fmla="*/ 89452 h 5345075"/>
              <a:gd name="connsiteX465" fmla="*/ 2743200 w 5986588"/>
              <a:gd name="connsiteY465" fmla="*/ 69574 h 5345075"/>
              <a:gd name="connsiteX466" fmla="*/ 2683566 w 5986588"/>
              <a:gd name="connsiteY466" fmla="*/ 19878 h 5345075"/>
              <a:gd name="connsiteX467" fmla="*/ 2683566 w 5986588"/>
              <a:gd name="connsiteY467" fmla="*/ 9939 h 534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5986588" h="5345075">
                <a:moveTo>
                  <a:pt x="1600200" y="0"/>
                </a:moveTo>
                <a:cubicBezTo>
                  <a:pt x="1591998" y="73816"/>
                  <a:pt x="1608098" y="98629"/>
                  <a:pt x="1540566" y="139148"/>
                </a:cubicBezTo>
                <a:cubicBezTo>
                  <a:pt x="1526080" y="147840"/>
                  <a:pt x="1507435" y="145774"/>
                  <a:pt x="1490870" y="149087"/>
                </a:cubicBezTo>
                <a:cubicBezTo>
                  <a:pt x="1480931" y="155713"/>
                  <a:pt x="1471969" y="164114"/>
                  <a:pt x="1461053" y="168965"/>
                </a:cubicBezTo>
                <a:cubicBezTo>
                  <a:pt x="1436284" y="179973"/>
                  <a:pt x="1390567" y="192359"/>
                  <a:pt x="1361661" y="198783"/>
                </a:cubicBezTo>
                <a:cubicBezTo>
                  <a:pt x="1345170" y="202448"/>
                  <a:pt x="1328457" y="205057"/>
                  <a:pt x="1311966" y="208722"/>
                </a:cubicBezTo>
                <a:cubicBezTo>
                  <a:pt x="1298631" y="211685"/>
                  <a:pt x="1285847" y="217882"/>
                  <a:pt x="1272209" y="218661"/>
                </a:cubicBezTo>
                <a:cubicBezTo>
                  <a:pt x="1169619" y="224523"/>
                  <a:pt x="1066800" y="225287"/>
                  <a:pt x="964096" y="228600"/>
                </a:cubicBezTo>
                <a:cubicBezTo>
                  <a:pt x="954157" y="231913"/>
                  <a:pt x="942460" y="231994"/>
                  <a:pt x="934279" y="238539"/>
                </a:cubicBezTo>
                <a:cubicBezTo>
                  <a:pt x="891406" y="272838"/>
                  <a:pt x="940707" y="267189"/>
                  <a:pt x="884583" y="288235"/>
                </a:cubicBezTo>
                <a:cubicBezTo>
                  <a:pt x="854640" y="299464"/>
                  <a:pt x="748416" y="306821"/>
                  <a:pt x="735496" y="308113"/>
                </a:cubicBezTo>
                <a:cubicBezTo>
                  <a:pt x="686811" y="381140"/>
                  <a:pt x="748318" y="279589"/>
                  <a:pt x="705679" y="407504"/>
                </a:cubicBezTo>
                <a:cubicBezTo>
                  <a:pt x="702716" y="416394"/>
                  <a:pt x="691654" y="420065"/>
                  <a:pt x="685800" y="427383"/>
                </a:cubicBezTo>
                <a:cubicBezTo>
                  <a:pt x="678338" y="436711"/>
                  <a:pt x="676052" y="450869"/>
                  <a:pt x="665922" y="457200"/>
                </a:cubicBezTo>
                <a:cubicBezTo>
                  <a:pt x="648153" y="468305"/>
                  <a:pt x="606287" y="477078"/>
                  <a:pt x="606287" y="477078"/>
                </a:cubicBezTo>
                <a:cubicBezTo>
                  <a:pt x="586224" y="537267"/>
                  <a:pt x="570776" y="555844"/>
                  <a:pt x="596348" y="626165"/>
                </a:cubicBezTo>
                <a:cubicBezTo>
                  <a:pt x="601662" y="640780"/>
                  <a:pt x="643970" y="651978"/>
                  <a:pt x="655983" y="655983"/>
                </a:cubicBezTo>
                <a:cubicBezTo>
                  <a:pt x="662609" y="665922"/>
                  <a:pt x="671156" y="674821"/>
                  <a:pt x="675861" y="685800"/>
                </a:cubicBezTo>
                <a:cubicBezTo>
                  <a:pt x="695814" y="732357"/>
                  <a:pt x="683987" y="788840"/>
                  <a:pt x="675861" y="834887"/>
                </a:cubicBezTo>
                <a:cubicBezTo>
                  <a:pt x="672220" y="855522"/>
                  <a:pt x="655983" y="894522"/>
                  <a:pt x="655983" y="894522"/>
                </a:cubicBezTo>
                <a:cubicBezTo>
                  <a:pt x="667831" y="1024849"/>
                  <a:pt x="630170" y="992217"/>
                  <a:pt x="705679" y="1013791"/>
                </a:cubicBezTo>
                <a:cubicBezTo>
                  <a:pt x="715753" y="1016669"/>
                  <a:pt x="725557" y="1020417"/>
                  <a:pt x="735496" y="1023730"/>
                </a:cubicBezTo>
                <a:cubicBezTo>
                  <a:pt x="752061" y="1040295"/>
                  <a:pt x="772197" y="1053934"/>
                  <a:pt x="785192" y="1073426"/>
                </a:cubicBezTo>
                <a:cubicBezTo>
                  <a:pt x="846374" y="1165198"/>
                  <a:pt x="768299" y="1052310"/>
                  <a:pt x="824948" y="1123122"/>
                </a:cubicBezTo>
                <a:cubicBezTo>
                  <a:pt x="832410" y="1132450"/>
                  <a:pt x="836960" y="1143949"/>
                  <a:pt x="844826" y="1152939"/>
                </a:cubicBezTo>
                <a:cubicBezTo>
                  <a:pt x="860253" y="1170570"/>
                  <a:pt x="881527" y="1183143"/>
                  <a:pt x="894522" y="1202635"/>
                </a:cubicBezTo>
                <a:cubicBezTo>
                  <a:pt x="903552" y="1216181"/>
                  <a:pt x="918541" y="1242887"/>
                  <a:pt x="934279" y="1252330"/>
                </a:cubicBezTo>
                <a:cubicBezTo>
                  <a:pt x="943263" y="1257720"/>
                  <a:pt x="953683" y="1261113"/>
                  <a:pt x="964096" y="1262270"/>
                </a:cubicBezTo>
                <a:cubicBezTo>
                  <a:pt x="1013597" y="1267770"/>
                  <a:pt x="1063487" y="1268896"/>
                  <a:pt x="1113183" y="1272209"/>
                </a:cubicBezTo>
                <a:cubicBezTo>
                  <a:pt x="1134608" y="1336484"/>
                  <a:pt x="1105615" y="1269847"/>
                  <a:pt x="1152940" y="1321904"/>
                </a:cubicBezTo>
                <a:cubicBezTo>
                  <a:pt x="1254832" y="1433986"/>
                  <a:pt x="1177349" y="1393292"/>
                  <a:pt x="1272209" y="1431235"/>
                </a:cubicBezTo>
                <a:cubicBezTo>
                  <a:pt x="1290936" y="1449962"/>
                  <a:pt x="1306934" y="1469859"/>
                  <a:pt x="1331844" y="1480930"/>
                </a:cubicBezTo>
                <a:cubicBezTo>
                  <a:pt x="1350992" y="1489440"/>
                  <a:pt x="1371601" y="1494183"/>
                  <a:pt x="1391479" y="1500809"/>
                </a:cubicBezTo>
                <a:lnTo>
                  <a:pt x="1421296" y="1510748"/>
                </a:lnTo>
                <a:lnTo>
                  <a:pt x="1451113" y="1520687"/>
                </a:lnTo>
                <a:cubicBezTo>
                  <a:pt x="1423858" y="1538857"/>
                  <a:pt x="1392613" y="1554056"/>
                  <a:pt x="1371600" y="1580322"/>
                </a:cubicBezTo>
                <a:cubicBezTo>
                  <a:pt x="1364138" y="1589650"/>
                  <a:pt x="1361442" y="1603196"/>
                  <a:pt x="1351722" y="1610139"/>
                </a:cubicBezTo>
                <a:cubicBezTo>
                  <a:pt x="1341328" y="1617563"/>
                  <a:pt x="1290161" y="1633973"/>
                  <a:pt x="1272209" y="1639957"/>
                </a:cubicBezTo>
                <a:cubicBezTo>
                  <a:pt x="1258957" y="1649896"/>
                  <a:pt x="1246835" y="1661556"/>
                  <a:pt x="1232453" y="1669774"/>
                </a:cubicBezTo>
                <a:cubicBezTo>
                  <a:pt x="1223356" y="1674972"/>
                  <a:pt x="1211352" y="1673902"/>
                  <a:pt x="1202635" y="1679713"/>
                </a:cubicBezTo>
                <a:cubicBezTo>
                  <a:pt x="1170181" y="1701349"/>
                  <a:pt x="1170555" y="1721732"/>
                  <a:pt x="1143000" y="1749287"/>
                </a:cubicBezTo>
                <a:cubicBezTo>
                  <a:pt x="1131287" y="1761000"/>
                  <a:pt x="1116496" y="1769165"/>
                  <a:pt x="1103244" y="1779104"/>
                </a:cubicBezTo>
                <a:cubicBezTo>
                  <a:pt x="1082558" y="1861849"/>
                  <a:pt x="1107747" y="1780038"/>
                  <a:pt x="1073426" y="1848678"/>
                </a:cubicBezTo>
                <a:cubicBezTo>
                  <a:pt x="1060827" y="1873876"/>
                  <a:pt x="1068025" y="1887966"/>
                  <a:pt x="1043609" y="1908313"/>
                </a:cubicBezTo>
                <a:cubicBezTo>
                  <a:pt x="1032227" y="1917798"/>
                  <a:pt x="1016558" y="1920568"/>
                  <a:pt x="1003853" y="1928191"/>
                </a:cubicBezTo>
                <a:cubicBezTo>
                  <a:pt x="983367" y="1940483"/>
                  <a:pt x="967396" y="1962154"/>
                  <a:pt x="944218" y="1967948"/>
                </a:cubicBezTo>
                <a:lnTo>
                  <a:pt x="864705" y="1987826"/>
                </a:lnTo>
                <a:cubicBezTo>
                  <a:pt x="808464" y="2044067"/>
                  <a:pt x="810541" y="2021477"/>
                  <a:pt x="834887" y="2126974"/>
                </a:cubicBezTo>
                <a:cubicBezTo>
                  <a:pt x="837573" y="2138613"/>
                  <a:pt x="845589" y="2149144"/>
                  <a:pt x="854766" y="2156791"/>
                </a:cubicBezTo>
                <a:cubicBezTo>
                  <a:pt x="879763" y="2177622"/>
                  <a:pt x="905020" y="2177831"/>
                  <a:pt x="934279" y="2186609"/>
                </a:cubicBezTo>
                <a:cubicBezTo>
                  <a:pt x="954349" y="2192630"/>
                  <a:pt x="993913" y="2206487"/>
                  <a:pt x="993913" y="2206487"/>
                </a:cubicBezTo>
                <a:cubicBezTo>
                  <a:pt x="1020417" y="2203174"/>
                  <a:pt x="1047146" y="2201326"/>
                  <a:pt x="1073426" y="2196548"/>
                </a:cubicBezTo>
                <a:cubicBezTo>
                  <a:pt x="1083734" y="2194674"/>
                  <a:pt x="1093080" y="2189150"/>
                  <a:pt x="1103244" y="2186609"/>
                </a:cubicBezTo>
                <a:cubicBezTo>
                  <a:pt x="1119633" y="2182512"/>
                  <a:pt x="1136375" y="2179983"/>
                  <a:pt x="1152940" y="2176670"/>
                </a:cubicBezTo>
                <a:cubicBezTo>
                  <a:pt x="1172818" y="2163418"/>
                  <a:pt x="1195680" y="2153806"/>
                  <a:pt x="1212574" y="2136913"/>
                </a:cubicBezTo>
                <a:cubicBezTo>
                  <a:pt x="1219200" y="2130287"/>
                  <a:pt x="1225136" y="2122889"/>
                  <a:pt x="1232453" y="2117035"/>
                </a:cubicBezTo>
                <a:cubicBezTo>
                  <a:pt x="1241781" y="2109573"/>
                  <a:pt x="1250938" y="2100934"/>
                  <a:pt x="1262270" y="2097157"/>
                </a:cubicBezTo>
                <a:cubicBezTo>
                  <a:pt x="1281388" y="2090784"/>
                  <a:pt x="1302078" y="2090822"/>
                  <a:pt x="1321905" y="2087217"/>
                </a:cubicBezTo>
                <a:cubicBezTo>
                  <a:pt x="1338526" y="2084195"/>
                  <a:pt x="1355211" y="2081375"/>
                  <a:pt x="1371600" y="2077278"/>
                </a:cubicBezTo>
                <a:cubicBezTo>
                  <a:pt x="1381764" y="2074737"/>
                  <a:pt x="1391310" y="2070096"/>
                  <a:pt x="1401418" y="2067339"/>
                </a:cubicBezTo>
                <a:cubicBezTo>
                  <a:pt x="1427775" y="2060151"/>
                  <a:pt x="1454427" y="2054087"/>
                  <a:pt x="1480931" y="2047461"/>
                </a:cubicBezTo>
                <a:cubicBezTo>
                  <a:pt x="1494183" y="2044148"/>
                  <a:pt x="1507728" y="2041841"/>
                  <a:pt x="1520687" y="2037522"/>
                </a:cubicBezTo>
                <a:cubicBezTo>
                  <a:pt x="1530626" y="2034209"/>
                  <a:pt x="1540133" y="2029065"/>
                  <a:pt x="1550505" y="2027583"/>
                </a:cubicBezTo>
                <a:cubicBezTo>
                  <a:pt x="1648573" y="2013573"/>
                  <a:pt x="1852032" y="2010251"/>
                  <a:pt x="1918253" y="2007704"/>
                </a:cubicBezTo>
                <a:cubicBezTo>
                  <a:pt x="1928192" y="2004391"/>
                  <a:pt x="1939689" y="2004051"/>
                  <a:pt x="1948070" y="1997765"/>
                </a:cubicBezTo>
                <a:cubicBezTo>
                  <a:pt x="1966811" y="1983709"/>
                  <a:pt x="1984772" y="1967562"/>
                  <a:pt x="1997766" y="1948070"/>
                </a:cubicBezTo>
                <a:cubicBezTo>
                  <a:pt x="2004392" y="1938131"/>
                  <a:pt x="2009197" y="1926699"/>
                  <a:pt x="2017644" y="1918252"/>
                </a:cubicBezTo>
                <a:cubicBezTo>
                  <a:pt x="2026090" y="1909805"/>
                  <a:pt x="2037522" y="1905000"/>
                  <a:pt x="2047461" y="1898374"/>
                </a:cubicBezTo>
                <a:cubicBezTo>
                  <a:pt x="2090531" y="1901687"/>
                  <a:pt x="2133807" y="1902955"/>
                  <a:pt x="2176670" y="1908313"/>
                </a:cubicBezTo>
                <a:cubicBezTo>
                  <a:pt x="2212467" y="1912788"/>
                  <a:pt x="2201681" y="1918382"/>
                  <a:pt x="2226366" y="1938130"/>
                </a:cubicBezTo>
                <a:cubicBezTo>
                  <a:pt x="2253893" y="1960152"/>
                  <a:pt x="2254504" y="1957449"/>
                  <a:pt x="2286000" y="1967948"/>
                </a:cubicBezTo>
                <a:cubicBezTo>
                  <a:pt x="2324829" y="2006775"/>
                  <a:pt x="2284085" y="1971960"/>
                  <a:pt x="2335696" y="1997765"/>
                </a:cubicBezTo>
                <a:cubicBezTo>
                  <a:pt x="2422421" y="2041127"/>
                  <a:pt x="2301844" y="1996555"/>
                  <a:pt x="2405270" y="2027583"/>
                </a:cubicBezTo>
                <a:cubicBezTo>
                  <a:pt x="2425340" y="2033604"/>
                  <a:pt x="2464905" y="2047461"/>
                  <a:pt x="2464905" y="2047461"/>
                </a:cubicBezTo>
                <a:cubicBezTo>
                  <a:pt x="2458279" y="2064026"/>
                  <a:pt x="2454205" y="2081858"/>
                  <a:pt x="2445026" y="2097157"/>
                </a:cubicBezTo>
                <a:cubicBezTo>
                  <a:pt x="2426826" y="2127490"/>
                  <a:pt x="2400169" y="2151953"/>
                  <a:pt x="2375453" y="2176670"/>
                </a:cubicBezTo>
                <a:cubicBezTo>
                  <a:pt x="2370765" y="2190733"/>
                  <a:pt x="2355574" y="2233759"/>
                  <a:pt x="2355574" y="2246243"/>
                </a:cubicBezTo>
                <a:cubicBezTo>
                  <a:pt x="2355574" y="2266396"/>
                  <a:pt x="2353800" y="2289479"/>
                  <a:pt x="2365513" y="2305878"/>
                </a:cubicBezTo>
                <a:cubicBezTo>
                  <a:pt x="2373453" y="2316994"/>
                  <a:pt x="2392018" y="2312504"/>
                  <a:pt x="2405270" y="2315817"/>
                </a:cubicBezTo>
                <a:cubicBezTo>
                  <a:pt x="2295940" y="2319130"/>
                  <a:pt x="2186500" y="2319853"/>
                  <a:pt x="2077279" y="2325757"/>
                </a:cubicBezTo>
                <a:cubicBezTo>
                  <a:pt x="2063639" y="2326494"/>
                  <a:pt x="2050131" y="2330442"/>
                  <a:pt x="2037522" y="2335696"/>
                </a:cubicBezTo>
                <a:cubicBezTo>
                  <a:pt x="2010169" y="2347093"/>
                  <a:pt x="1958009" y="2375452"/>
                  <a:pt x="1958009" y="2375452"/>
                </a:cubicBezTo>
                <a:cubicBezTo>
                  <a:pt x="1944757" y="2392017"/>
                  <a:pt x="1932642" y="2409560"/>
                  <a:pt x="1918253" y="2425148"/>
                </a:cubicBezTo>
                <a:cubicBezTo>
                  <a:pt x="1892829" y="2452691"/>
                  <a:pt x="1861230" y="2474675"/>
                  <a:pt x="1838740" y="2504661"/>
                </a:cubicBezTo>
                <a:cubicBezTo>
                  <a:pt x="1828801" y="2517913"/>
                  <a:pt x="1819703" y="2531840"/>
                  <a:pt x="1808922" y="2544417"/>
                </a:cubicBezTo>
                <a:cubicBezTo>
                  <a:pt x="1786615" y="2570442"/>
                  <a:pt x="1762063" y="2590991"/>
                  <a:pt x="1729409" y="2604052"/>
                </a:cubicBezTo>
                <a:cubicBezTo>
                  <a:pt x="1713724" y="2610326"/>
                  <a:pt x="1696102" y="2609894"/>
                  <a:pt x="1679713" y="2613991"/>
                </a:cubicBezTo>
                <a:cubicBezTo>
                  <a:pt x="1669549" y="2616532"/>
                  <a:pt x="1659835" y="2620617"/>
                  <a:pt x="1649896" y="2623930"/>
                </a:cubicBezTo>
                <a:cubicBezTo>
                  <a:pt x="1639957" y="2630556"/>
                  <a:pt x="1630763" y="2638467"/>
                  <a:pt x="1620079" y="2643809"/>
                </a:cubicBezTo>
                <a:cubicBezTo>
                  <a:pt x="1610708" y="2648494"/>
                  <a:pt x="1598442" y="2647203"/>
                  <a:pt x="1590261" y="2653748"/>
                </a:cubicBezTo>
                <a:cubicBezTo>
                  <a:pt x="1580933" y="2661210"/>
                  <a:pt x="1578830" y="2675118"/>
                  <a:pt x="1570383" y="2683565"/>
                </a:cubicBezTo>
                <a:cubicBezTo>
                  <a:pt x="1558669" y="2695279"/>
                  <a:pt x="1543878" y="2703444"/>
                  <a:pt x="1530626" y="2713383"/>
                </a:cubicBezTo>
                <a:cubicBezTo>
                  <a:pt x="1524000" y="2726635"/>
                  <a:pt x="1516584" y="2739521"/>
                  <a:pt x="1510748" y="2753139"/>
                </a:cubicBezTo>
                <a:cubicBezTo>
                  <a:pt x="1506621" y="2762769"/>
                  <a:pt x="1508596" y="2775948"/>
                  <a:pt x="1500809" y="2782957"/>
                </a:cubicBezTo>
                <a:cubicBezTo>
                  <a:pt x="1474172" y="2806930"/>
                  <a:pt x="1434955" y="2815622"/>
                  <a:pt x="1411357" y="2842591"/>
                </a:cubicBezTo>
                <a:cubicBezTo>
                  <a:pt x="1388166" y="2869095"/>
                  <a:pt x="1365747" y="2896296"/>
                  <a:pt x="1341783" y="2922104"/>
                </a:cubicBezTo>
                <a:cubicBezTo>
                  <a:pt x="1322654" y="2942704"/>
                  <a:pt x="1301058" y="2960938"/>
                  <a:pt x="1282148" y="2981739"/>
                </a:cubicBezTo>
                <a:cubicBezTo>
                  <a:pt x="1267878" y="2997436"/>
                  <a:pt x="1256198" y="3015328"/>
                  <a:pt x="1242392" y="3031435"/>
                </a:cubicBezTo>
                <a:cubicBezTo>
                  <a:pt x="1199899" y="3081009"/>
                  <a:pt x="1245770" y="3016428"/>
                  <a:pt x="1202635" y="3081130"/>
                </a:cubicBezTo>
                <a:cubicBezTo>
                  <a:pt x="1205948" y="3091069"/>
                  <a:pt x="1205166" y="3103540"/>
                  <a:pt x="1212574" y="3110948"/>
                </a:cubicBezTo>
                <a:cubicBezTo>
                  <a:pt x="1219982" y="3118356"/>
                  <a:pt x="1238501" y="3111159"/>
                  <a:pt x="1242392" y="3120887"/>
                </a:cubicBezTo>
                <a:cubicBezTo>
                  <a:pt x="1251625" y="3143967"/>
                  <a:pt x="1227400" y="3168661"/>
                  <a:pt x="1212574" y="3180522"/>
                </a:cubicBezTo>
                <a:cubicBezTo>
                  <a:pt x="1177155" y="3208857"/>
                  <a:pt x="1182513" y="3199350"/>
                  <a:pt x="1133061" y="3210339"/>
                </a:cubicBezTo>
                <a:cubicBezTo>
                  <a:pt x="1095623" y="3218658"/>
                  <a:pt x="1096690" y="3219150"/>
                  <a:pt x="1063487" y="3230217"/>
                </a:cubicBezTo>
                <a:cubicBezTo>
                  <a:pt x="1060174" y="3276600"/>
                  <a:pt x="1053548" y="3322864"/>
                  <a:pt x="1053548" y="3369365"/>
                </a:cubicBezTo>
                <a:cubicBezTo>
                  <a:pt x="1053548" y="3383025"/>
                  <a:pt x="1053115" y="3400232"/>
                  <a:pt x="1063487" y="3409122"/>
                </a:cubicBezTo>
                <a:cubicBezTo>
                  <a:pt x="1079396" y="3422758"/>
                  <a:pt x="1123122" y="3429000"/>
                  <a:pt x="1123122" y="3429000"/>
                </a:cubicBezTo>
                <a:cubicBezTo>
                  <a:pt x="1176810" y="3509532"/>
                  <a:pt x="1103943" y="3404455"/>
                  <a:pt x="1172818" y="3488635"/>
                </a:cubicBezTo>
                <a:cubicBezTo>
                  <a:pt x="1193798" y="3514277"/>
                  <a:pt x="1232453" y="3568148"/>
                  <a:pt x="1232453" y="3568148"/>
                </a:cubicBezTo>
                <a:cubicBezTo>
                  <a:pt x="1235766" y="3578087"/>
                  <a:pt x="1237707" y="3588594"/>
                  <a:pt x="1242392" y="3597965"/>
                </a:cubicBezTo>
                <a:cubicBezTo>
                  <a:pt x="1247734" y="3608649"/>
                  <a:pt x="1258838" y="3616341"/>
                  <a:pt x="1262270" y="3627783"/>
                </a:cubicBezTo>
                <a:cubicBezTo>
                  <a:pt x="1269002" y="3650222"/>
                  <a:pt x="1267615" y="3674385"/>
                  <a:pt x="1272209" y="3697357"/>
                </a:cubicBezTo>
                <a:cubicBezTo>
                  <a:pt x="1274264" y="3707630"/>
                  <a:pt x="1278835" y="3717235"/>
                  <a:pt x="1282148" y="3727174"/>
                </a:cubicBezTo>
                <a:cubicBezTo>
                  <a:pt x="1278835" y="3737113"/>
                  <a:pt x="1280926" y="3751180"/>
                  <a:pt x="1272209" y="3756991"/>
                </a:cubicBezTo>
                <a:cubicBezTo>
                  <a:pt x="1232350" y="3783563"/>
                  <a:pt x="1103614" y="3748638"/>
                  <a:pt x="1093305" y="3747052"/>
                </a:cubicBezTo>
                <a:cubicBezTo>
                  <a:pt x="1086679" y="3727174"/>
                  <a:pt x="1078508" y="3707745"/>
                  <a:pt x="1073426" y="3687417"/>
                </a:cubicBezTo>
                <a:cubicBezTo>
                  <a:pt x="1070113" y="3674165"/>
                  <a:pt x="1072020" y="3658328"/>
                  <a:pt x="1063487" y="3647661"/>
                </a:cubicBezTo>
                <a:cubicBezTo>
                  <a:pt x="1056942" y="3639480"/>
                  <a:pt x="1043609" y="3641035"/>
                  <a:pt x="1033670" y="3637722"/>
                </a:cubicBezTo>
                <a:cubicBezTo>
                  <a:pt x="993913" y="3641035"/>
                  <a:pt x="952530" y="3635929"/>
                  <a:pt x="914400" y="3647661"/>
                </a:cubicBezTo>
                <a:cubicBezTo>
                  <a:pt x="904387" y="3650742"/>
                  <a:pt x="909146" y="3668107"/>
                  <a:pt x="904461" y="3677478"/>
                </a:cubicBezTo>
                <a:cubicBezTo>
                  <a:pt x="899119" y="3688162"/>
                  <a:pt x="892519" y="3698368"/>
                  <a:pt x="884583" y="3707296"/>
                </a:cubicBezTo>
                <a:cubicBezTo>
                  <a:pt x="788822" y="3815027"/>
                  <a:pt x="863610" y="3734530"/>
                  <a:pt x="785192" y="3786809"/>
                </a:cubicBezTo>
                <a:cubicBezTo>
                  <a:pt x="777395" y="3792007"/>
                  <a:pt x="772630" y="3800833"/>
                  <a:pt x="765313" y="3806687"/>
                </a:cubicBezTo>
                <a:cubicBezTo>
                  <a:pt x="755985" y="3814149"/>
                  <a:pt x="745435" y="3819939"/>
                  <a:pt x="735496" y="3826565"/>
                </a:cubicBezTo>
                <a:cubicBezTo>
                  <a:pt x="732183" y="3836504"/>
                  <a:pt x="728435" y="3846309"/>
                  <a:pt x="725557" y="3856383"/>
                </a:cubicBezTo>
                <a:cubicBezTo>
                  <a:pt x="721804" y="3869517"/>
                  <a:pt x="720999" y="3883584"/>
                  <a:pt x="715618" y="3896139"/>
                </a:cubicBezTo>
                <a:cubicBezTo>
                  <a:pt x="710913" y="3907119"/>
                  <a:pt x="701082" y="3915273"/>
                  <a:pt x="695740" y="3925957"/>
                </a:cubicBezTo>
                <a:cubicBezTo>
                  <a:pt x="691055" y="3935328"/>
                  <a:pt x="689113" y="3945835"/>
                  <a:pt x="685800" y="3955774"/>
                </a:cubicBezTo>
                <a:cubicBezTo>
                  <a:pt x="682487" y="3982278"/>
                  <a:pt x="680252" y="4008940"/>
                  <a:pt x="675861" y="4035287"/>
                </a:cubicBezTo>
                <a:cubicBezTo>
                  <a:pt x="673615" y="4048761"/>
                  <a:pt x="676293" y="4066153"/>
                  <a:pt x="665922" y="4075043"/>
                </a:cubicBezTo>
                <a:cubicBezTo>
                  <a:pt x="650013" y="4088679"/>
                  <a:pt x="606287" y="4094922"/>
                  <a:pt x="606287" y="4094922"/>
                </a:cubicBezTo>
                <a:cubicBezTo>
                  <a:pt x="602974" y="4104861"/>
                  <a:pt x="599105" y="4114632"/>
                  <a:pt x="596348" y="4124739"/>
                </a:cubicBezTo>
                <a:cubicBezTo>
                  <a:pt x="589160" y="4151096"/>
                  <a:pt x="591624" y="4181520"/>
                  <a:pt x="576470" y="4204252"/>
                </a:cubicBezTo>
                <a:cubicBezTo>
                  <a:pt x="569844" y="4214191"/>
                  <a:pt x="561444" y="4223154"/>
                  <a:pt x="556592" y="4234070"/>
                </a:cubicBezTo>
                <a:cubicBezTo>
                  <a:pt x="548082" y="4253217"/>
                  <a:pt x="536713" y="4293704"/>
                  <a:pt x="536713" y="4293704"/>
                </a:cubicBezTo>
                <a:cubicBezTo>
                  <a:pt x="533400" y="4323522"/>
                  <a:pt x="531706" y="4353564"/>
                  <a:pt x="526774" y="4383157"/>
                </a:cubicBezTo>
                <a:cubicBezTo>
                  <a:pt x="525052" y="4393491"/>
                  <a:pt x="524243" y="4405566"/>
                  <a:pt x="516835" y="4412974"/>
                </a:cubicBezTo>
                <a:cubicBezTo>
                  <a:pt x="509427" y="4420382"/>
                  <a:pt x="496957" y="4419600"/>
                  <a:pt x="487018" y="4422913"/>
                </a:cubicBezTo>
                <a:cubicBezTo>
                  <a:pt x="477079" y="4419600"/>
                  <a:pt x="465917" y="4418785"/>
                  <a:pt x="457200" y="4412974"/>
                </a:cubicBezTo>
                <a:cubicBezTo>
                  <a:pt x="420545" y="4388538"/>
                  <a:pt x="425239" y="4369041"/>
                  <a:pt x="397566" y="4333461"/>
                </a:cubicBezTo>
                <a:cubicBezTo>
                  <a:pt x="358162" y="4282798"/>
                  <a:pt x="367794" y="4305667"/>
                  <a:pt x="327992" y="4273826"/>
                </a:cubicBezTo>
                <a:cubicBezTo>
                  <a:pt x="307157" y="4257159"/>
                  <a:pt x="282171" y="4220040"/>
                  <a:pt x="268357" y="4204252"/>
                </a:cubicBezTo>
                <a:cubicBezTo>
                  <a:pt x="259101" y="4193674"/>
                  <a:pt x="249635" y="4183064"/>
                  <a:pt x="238540" y="4174435"/>
                </a:cubicBezTo>
                <a:cubicBezTo>
                  <a:pt x="219682" y="4159767"/>
                  <a:pt x="178905" y="4134678"/>
                  <a:pt x="178905" y="4134678"/>
                </a:cubicBezTo>
                <a:cubicBezTo>
                  <a:pt x="162340" y="4137991"/>
                  <a:pt x="145873" y="4141840"/>
                  <a:pt x="129209" y="4144617"/>
                </a:cubicBezTo>
                <a:cubicBezTo>
                  <a:pt x="106101" y="4148468"/>
                  <a:pt x="82462" y="4149289"/>
                  <a:pt x="59635" y="4154557"/>
                </a:cubicBezTo>
                <a:cubicBezTo>
                  <a:pt x="39218" y="4159269"/>
                  <a:pt x="0" y="4174435"/>
                  <a:pt x="0" y="4174435"/>
                </a:cubicBezTo>
                <a:cubicBezTo>
                  <a:pt x="3313" y="4234070"/>
                  <a:pt x="-1236" y="4294667"/>
                  <a:pt x="9940" y="4353339"/>
                </a:cubicBezTo>
                <a:cubicBezTo>
                  <a:pt x="12570" y="4367147"/>
                  <a:pt x="32931" y="4370870"/>
                  <a:pt x="39757" y="4383157"/>
                </a:cubicBezTo>
                <a:cubicBezTo>
                  <a:pt x="53623" y="4408116"/>
                  <a:pt x="64680" y="4463122"/>
                  <a:pt x="69574" y="4492487"/>
                </a:cubicBezTo>
                <a:cubicBezTo>
                  <a:pt x="73425" y="4515595"/>
                  <a:pt x="74918" y="4539089"/>
                  <a:pt x="79513" y="4562061"/>
                </a:cubicBezTo>
                <a:cubicBezTo>
                  <a:pt x="81568" y="4572334"/>
                  <a:pt x="82045" y="4584470"/>
                  <a:pt x="89453" y="4591878"/>
                </a:cubicBezTo>
                <a:cubicBezTo>
                  <a:pt x="96861" y="4599286"/>
                  <a:pt x="108915" y="4600224"/>
                  <a:pt x="119270" y="4601817"/>
                </a:cubicBezTo>
                <a:cubicBezTo>
                  <a:pt x="152178" y="4606880"/>
                  <a:pt x="185531" y="4608444"/>
                  <a:pt x="218661" y="4611757"/>
                </a:cubicBezTo>
                <a:cubicBezTo>
                  <a:pt x="251903" y="4644997"/>
                  <a:pt x="227075" y="4617572"/>
                  <a:pt x="258418" y="4661452"/>
                </a:cubicBezTo>
                <a:cubicBezTo>
                  <a:pt x="268046" y="4674932"/>
                  <a:pt x="275509" y="4690604"/>
                  <a:pt x="288235" y="4701209"/>
                </a:cubicBezTo>
                <a:cubicBezTo>
                  <a:pt x="296284" y="4707916"/>
                  <a:pt x="308114" y="4707835"/>
                  <a:pt x="318053" y="4711148"/>
                </a:cubicBezTo>
                <a:cubicBezTo>
                  <a:pt x="343035" y="4786093"/>
                  <a:pt x="309336" y="4693714"/>
                  <a:pt x="347870" y="4770783"/>
                </a:cubicBezTo>
                <a:cubicBezTo>
                  <a:pt x="352555" y="4780154"/>
                  <a:pt x="354496" y="4790661"/>
                  <a:pt x="357809" y="4800600"/>
                </a:cubicBezTo>
                <a:cubicBezTo>
                  <a:pt x="361122" y="4823791"/>
                  <a:pt x="361016" y="4847735"/>
                  <a:pt x="367748" y="4870174"/>
                </a:cubicBezTo>
                <a:cubicBezTo>
                  <a:pt x="371180" y="4881615"/>
                  <a:pt x="383032" y="4888965"/>
                  <a:pt x="387626" y="4899991"/>
                </a:cubicBezTo>
                <a:cubicBezTo>
                  <a:pt x="399715" y="4929004"/>
                  <a:pt x="407505" y="4959626"/>
                  <a:pt x="417444" y="4989443"/>
                </a:cubicBezTo>
                <a:cubicBezTo>
                  <a:pt x="420757" y="4999382"/>
                  <a:pt x="425328" y="5008988"/>
                  <a:pt x="427383" y="5019261"/>
                </a:cubicBezTo>
                <a:cubicBezTo>
                  <a:pt x="430696" y="5035826"/>
                  <a:pt x="430331" y="5053578"/>
                  <a:pt x="437322" y="5068957"/>
                </a:cubicBezTo>
                <a:cubicBezTo>
                  <a:pt x="447208" y="5090706"/>
                  <a:pt x="454414" y="5121036"/>
                  <a:pt x="477079" y="5128591"/>
                </a:cubicBezTo>
                <a:lnTo>
                  <a:pt x="506896" y="5138530"/>
                </a:lnTo>
                <a:cubicBezTo>
                  <a:pt x="602865" y="5202513"/>
                  <a:pt x="451324" y="5106947"/>
                  <a:pt x="586409" y="5168348"/>
                </a:cubicBezTo>
                <a:cubicBezTo>
                  <a:pt x="608158" y="5178234"/>
                  <a:pt x="646044" y="5208104"/>
                  <a:pt x="646044" y="5208104"/>
                </a:cubicBezTo>
                <a:cubicBezTo>
                  <a:pt x="652670" y="5218043"/>
                  <a:pt x="656932" y="5230056"/>
                  <a:pt x="665922" y="5237922"/>
                </a:cubicBezTo>
                <a:cubicBezTo>
                  <a:pt x="713254" y="5279338"/>
                  <a:pt x="715912" y="5275267"/>
                  <a:pt x="765313" y="5287617"/>
                </a:cubicBezTo>
                <a:cubicBezTo>
                  <a:pt x="884583" y="5284304"/>
                  <a:pt x="1004398" y="5289550"/>
                  <a:pt x="1123122" y="5277678"/>
                </a:cubicBezTo>
                <a:cubicBezTo>
                  <a:pt x="1152574" y="5274733"/>
                  <a:pt x="1176498" y="5224302"/>
                  <a:pt x="1192696" y="5208104"/>
                </a:cubicBezTo>
                <a:cubicBezTo>
                  <a:pt x="1201142" y="5199657"/>
                  <a:pt x="1213185" y="5195688"/>
                  <a:pt x="1222513" y="5188226"/>
                </a:cubicBezTo>
                <a:cubicBezTo>
                  <a:pt x="1229830" y="5182372"/>
                  <a:pt x="1233301" y="5170621"/>
                  <a:pt x="1242392" y="5168348"/>
                </a:cubicBezTo>
                <a:cubicBezTo>
                  <a:pt x="1274693" y="5160273"/>
                  <a:pt x="1308691" y="5162086"/>
                  <a:pt x="1341783" y="5158409"/>
                </a:cubicBezTo>
                <a:cubicBezTo>
                  <a:pt x="1368330" y="5155459"/>
                  <a:pt x="1394792" y="5151783"/>
                  <a:pt x="1421296" y="5148470"/>
                </a:cubicBezTo>
                <a:cubicBezTo>
                  <a:pt x="1474305" y="5151783"/>
                  <a:pt x="1527502" y="5152849"/>
                  <a:pt x="1580322" y="5158409"/>
                </a:cubicBezTo>
                <a:cubicBezTo>
                  <a:pt x="1590741" y="5159506"/>
                  <a:pt x="1601423" y="5162537"/>
                  <a:pt x="1610140" y="5168348"/>
                </a:cubicBezTo>
                <a:cubicBezTo>
                  <a:pt x="1621835" y="5176145"/>
                  <a:pt x="1628519" y="5189995"/>
                  <a:pt x="1639957" y="5198165"/>
                </a:cubicBezTo>
                <a:cubicBezTo>
                  <a:pt x="1652013" y="5206777"/>
                  <a:pt x="1665957" y="5212540"/>
                  <a:pt x="1679713" y="5218043"/>
                </a:cubicBezTo>
                <a:cubicBezTo>
                  <a:pt x="1699168" y="5225825"/>
                  <a:pt x="1739348" y="5237922"/>
                  <a:pt x="1739348" y="5237922"/>
                </a:cubicBezTo>
                <a:cubicBezTo>
                  <a:pt x="1772479" y="5234609"/>
                  <a:pt x="1806297" y="5235470"/>
                  <a:pt x="1838740" y="5227983"/>
                </a:cubicBezTo>
                <a:cubicBezTo>
                  <a:pt x="1850379" y="5225297"/>
                  <a:pt x="1858837" y="5215047"/>
                  <a:pt x="1868557" y="5208104"/>
                </a:cubicBezTo>
                <a:cubicBezTo>
                  <a:pt x="1882036" y="5198476"/>
                  <a:pt x="1895847" y="5189195"/>
                  <a:pt x="1908313" y="5178287"/>
                </a:cubicBezTo>
                <a:cubicBezTo>
                  <a:pt x="1922418" y="5165946"/>
                  <a:pt x="1934818" y="5151782"/>
                  <a:pt x="1948070" y="5138530"/>
                </a:cubicBezTo>
                <a:lnTo>
                  <a:pt x="1977887" y="5108713"/>
                </a:lnTo>
                <a:cubicBezTo>
                  <a:pt x="1981200" y="5098774"/>
                  <a:pt x="1982436" y="5087880"/>
                  <a:pt x="1987826" y="5078896"/>
                </a:cubicBezTo>
                <a:cubicBezTo>
                  <a:pt x="1992647" y="5070860"/>
                  <a:pt x="2002507" y="5066814"/>
                  <a:pt x="2007705" y="5059017"/>
                </a:cubicBezTo>
                <a:cubicBezTo>
                  <a:pt x="2015924" y="5046689"/>
                  <a:pt x="2021747" y="5032879"/>
                  <a:pt x="2027583" y="5019261"/>
                </a:cubicBezTo>
                <a:cubicBezTo>
                  <a:pt x="2031710" y="5009631"/>
                  <a:pt x="2032837" y="4998814"/>
                  <a:pt x="2037522" y="4989443"/>
                </a:cubicBezTo>
                <a:cubicBezTo>
                  <a:pt x="2042864" y="4978759"/>
                  <a:pt x="2051473" y="4969997"/>
                  <a:pt x="2057400" y="4959626"/>
                </a:cubicBezTo>
                <a:cubicBezTo>
                  <a:pt x="2064751" y="4946762"/>
                  <a:pt x="2069656" y="4932575"/>
                  <a:pt x="2077279" y="4919870"/>
                </a:cubicBezTo>
                <a:cubicBezTo>
                  <a:pt x="2089571" y="4899384"/>
                  <a:pt x="2094853" y="4869108"/>
                  <a:pt x="2117035" y="4860235"/>
                </a:cubicBezTo>
                <a:cubicBezTo>
                  <a:pt x="2133600" y="4853609"/>
                  <a:pt x="2151135" y="4849022"/>
                  <a:pt x="2166731" y="4840357"/>
                </a:cubicBezTo>
                <a:cubicBezTo>
                  <a:pt x="2181212" y="4832312"/>
                  <a:pt x="2191350" y="4817267"/>
                  <a:pt x="2206487" y="4810539"/>
                </a:cubicBezTo>
                <a:cubicBezTo>
                  <a:pt x="2221924" y="4803678"/>
                  <a:pt x="2239618" y="4803913"/>
                  <a:pt x="2256183" y="4800600"/>
                </a:cubicBezTo>
                <a:cubicBezTo>
                  <a:pt x="2271530" y="4789090"/>
                  <a:pt x="2302276" y="4768960"/>
                  <a:pt x="2315818" y="4750904"/>
                </a:cubicBezTo>
                <a:cubicBezTo>
                  <a:pt x="2330152" y="4731792"/>
                  <a:pt x="2336919" y="4706194"/>
                  <a:pt x="2355574" y="4691270"/>
                </a:cubicBezTo>
                <a:cubicBezTo>
                  <a:pt x="2372139" y="4678018"/>
                  <a:pt x="2389305" y="4665483"/>
                  <a:pt x="2405270" y="4651513"/>
                </a:cubicBezTo>
                <a:cubicBezTo>
                  <a:pt x="2415848" y="4642257"/>
                  <a:pt x="2424289" y="4630694"/>
                  <a:pt x="2435087" y="4621696"/>
                </a:cubicBezTo>
                <a:cubicBezTo>
                  <a:pt x="2461505" y="4599681"/>
                  <a:pt x="2473728" y="4599615"/>
                  <a:pt x="2504661" y="4581939"/>
                </a:cubicBezTo>
                <a:cubicBezTo>
                  <a:pt x="2515033" y="4576012"/>
                  <a:pt x="2524107" y="4567988"/>
                  <a:pt x="2534479" y="4562061"/>
                </a:cubicBezTo>
                <a:cubicBezTo>
                  <a:pt x="2547343" y="4554710"/>
                  <a:pt x="2561371" y="4549534"/>
                  <a:pt x="2574235" y="4542183"/>
                </a:cubicBezTo>
                <a:cubicBezTo>
                  <a:pt x="2584607" y="4536256"/>
                  <a:pt x="2593369" y="4527646"/>
                  <a:pt x="2604053" y="4522304"/>
                </a:cubicBezTo>
                <a:cubicBezTo>
                  <a:pt x="2613424" y="4517619"/>
                  <a:pt x="2623931" y="4515678"/>
                  <a:pt x="2633870" y="4512365"/>
                </a:cubicBezTo>
                <a:cubicBezTo>
                  <a:pt x="2648970" y="4467066"/>
                  <a:pt x="2634901" y="4483981"/>
                  <a:pt x="2693505" y="4462670"/>
                </a:cubicBezTo>
                <a:cubicBezTo>
                  <a:pt x="2713197" y="4455509"/>
                  <a:pt x="2753140" y="4442791"/>
                  <a:pt x="2753140" y="4442791"/>
                </a:cubicBezTo>
                <a:cubicBezTo>
                  <a:pt x="2814336" y="4371394"/>
                  <a:pt x="2821359" y="4368848"/>
                  <a:pt x="2872409" y="4283765"/>
                </a:cubicBezTo>
                <a:cubicBezTo>
                  <a:pt x="2919289" y="4205632"/>
                  <a:pt x="2877434" y="4240657"/>
                  <a:pt x="2932044" y="4204252"/>
                </a:cubicBezTo>
                <a:cubicBezTo>
                  <a:pt x="2938670" y="4194313"/>
                  <a:pt x="2942594" y="4181897"/>
                  <a:pt x="2951922" y="4174435"/>
                </a:cubicBezTo>
                <a:cubicBezTo>
                  <a:pt x="2960103" y="4167890"/>
                  <a:pt x="2971263" y="4164496"/>
                  <a:pt x="2981740" y="4164496"/>
                </a:cubicBezTo>
                <a:cubicBezTo>
                  <a:pt x="3021634" y="4164496"/>
                  <a:pt x="3061253" y="4171122"/>
                  <a:pt x="3101009" y="4174435"/>
                </a:cubicBezTo>
                <a:cubicBezTo>
                  <a:pt x="3047999" y="4253950"/>
                  <a:pt x="3117577" y="4157866"/>
                  <a:pt x="3051313" y="4224130"/>
                </a:cubicBezTo>
                <a:cubicBezTo>
                  <a:pt x="3042866" y="4232577"/>
                  <a:pt x="3038061" y="4244009"/>
                  <a:pt x="3031435" y="4253948"/>
                </a:cubicBezTo>
                <a:cubicBezTo>
                  <a:pt x="3034748" y="4280452"/>
                  <a:pt x="3020005" y="4317435"/>
                  <a:pt x="3041374" y="4333461"/>
                </a:cubicBezTo>
                <a:cubicBezTo>
                  <a:pt x="3070649" y="4355417"/>
                  <a:pt x="3114394" y="4338861"/>
                  <a:pt x="3150705" y="4343400"/>
                </a:cubicBezTo>
                <a:cubicBezTo>
                  <a:pt x="3239092" y="4354448"/>
                  <a:pt x="3163555" y="4350511"/>
                  <a:pt x="3240157" y="4363278"/>
                </a:cubicBezTo>
                <a:cubicBezTo>
                  <a:pt x="3266504" y="4367669"/>
                  <a:pt x="3293166" y="4369904"/>
                  <a:pt x="3319670" y="4373217"/>
                </a:cubicBezTo>
                <a:cubicBezTo>
                  <a:pt x="3329609" y="4376530"/>
                  <a:pt x="3339323" y="4380616"/>
                  <a:pt x="3349487" y="4383157"/>
                </a:cubicBezTo>
                <a:cubicBezTo>
                  <a:pt x="3365876" y="4387254"/>
                  <a:pt x="3384515" y="4384715"/>
                  <a:pt x="3399183" y="4393096"/>
                </a:cubicBezTo>
                <a:cubicBezTo>
                  <a:pt x="3409554" y="4399022"/>
                  <a:pt x="3412435" y="4412974"/>
                  <a:pt x="3419061" y="4422913"/>
                </a:cubicBezTo>
                <a:cubicBezTo>
                  <a:pt x="3412236" y="4511634"/>
                  <a:pt x="3431969" y="4530669"/>
                  <a:pt x="3389244" y="4581939"/>
                </a:cubicBezTo>
                <a:cubicBezTo>
                  <a:pt x="3380245" y="4592737"/>
                  <a:pt x="3369365" y="4601818"/>
                  <a:pt x="3359426" y="4611757"/>
                </a:cubicBezTo>
                <a:cubicBezTo>
                  <a:pt x="3343931" y="4658242"/>
                  <a:pt x="3350740" y="4646532"/>
                  <a:pt x="3309731" y="4701209"/>
                </a:cubicBezTo>
                <a:cubicBezTo>
                  <a:pt x="3299792" y="4714461"/>
                  <a:pt x="3293165" y="4731026"/>
                  <a:pt x="3279913" y="4740965"/>
                </a:cubicBezTo>
                <a:cubicBezTo>
                  <a:pt x="3265640" y="4751670"/>
                  <a:pt x="3246783" y="4754217"/>
                  <a:pt x="3230218" y="4760843"/>
                </a:cubicBezTo>
                <a:cubicBezTo>
                  <a:pt x="3188622" y="4802439"/>
                  <a:pt x="3159768" y="4825846"/>
                  <a:pt x="3130826" y="4880113"/>
                </a:cubicBezTo>
                <a:cubicBezTo>
                  <a:pt x="3117505" y="4905089"/>
                  <a:pt x="3111522" y="4933344"/>
                  <a:pt x="3101009" y="4959626"/>
                </a:cubicBezTo>
                <a:cubicBezTo>
                  <a:pt x="3085013" y="4999615"/>
                  <a:pt x="3061759" y="5037112"/>
                  <a:pt x="3051313" y="5078896"/>
                </a:cubicBezTo>
                <a:cubicBezTo>
                  <a:pt x="3036292" y="5138979"/>
                  <a:pt x="3045693" y="5105695"/>
                  <a:pt x="3021496" y="5178287"/>
                </a:cubicBezTo>
                <a:lnTo>
                  <a:pt x="3011557" y="5208104"/>
                </a:lnTo>
                <a:cubicBezTo>
                  <a:pt x="3050400" y="5480009"/>
                  <a:pt x="2995312" y="5257969"/>
                  <a:pt x="3627783" y="5287617"/>
                </a:cubicBezTo>
                <a:cubicBezTo>
                  <a:pt x="3639715" y="5288176"/>
                  <a:pt x="3646684" y="5302644"/>
                  <a:pt x="3657600" y="5307496"/>
                </a:cubicBezTo>
                <a:cubicBezTo>
                  <a:pt x="3704850" y="5328496"/>
                  <a:pt x="3726866" y="5328979"/>
                  <a:pt x="3776870" y="5337313"/>
                </a:cubicBezTo>
                <a:cubicBezTo>
                  <a:pt x="3796565" y="5333374"/>
                  <a:pt x="3845266" y="5324454"/>
                  <a:pt x="3866322" y="5317435"/>
                </a:cubicBezTo>
                <a:cubicBezTo>
                  <a:pt x="3883248" y="5311793"/>
                  <a:pt x="3899313" y="5303822"/>
                  <a:pt x="3916018" y="5297557"/>
                </a:cubicBezTo>
                <a:cubicBezTo>
                  <a:pt x="3925828" y="5293878"/>
                  <a:pt x="3935896" y="5290930"/>
                  <a:pt x="3945835" y="5287617"/>
                </a:cubicBezTo>
                <a:lnTo>
                  <a:pt x="4890053" y="5297557"/>
                </a:lnTo>
                <a:cubicBezTo>
                  <a:pt x="4979566" y="5297557"/>
                  <a:pt x="5069263" y="5295721"/>
                  <a:pt x="5158409" y="5287617"/>
                </a:cubicBezTo>
                <a:cubicBezTo>
                  <a:pt x="5179277" y="5285720"/>
                  <a:pt x="5197252" y="5270338"/>
                  <a:pt x="5218044" y="5267739"/>
                </a:cubicBezTo>
                <a:cubicBezTo>
                  <a:pt x="5330595" y="5253670"/>
                  <a:pt x="5270979" y="5260458"/>
                  <a:pt x="5396948" y="5247861"/>
                </a:cubicBezTo>
                <a:cubicBezTo>
                  <a:pt x="5406887" y="5244548"/>
                  <a:pt x="5416602" y="5240463"/>
                  <a:pt x="5426766" y="5237922"/>
                </a:cubicBezTo>
                <a:cubicBezTo>
                  <a:pt x="5456399" y="5230514"/>
                  <a:pt x="5487024" y="5227026"/>
                  <a:pt x="5516218" y="5218043"/>
                </a:cubicBezTo>
                <a:cubicBezTo>
                  <a:pt x="5535729" y="5212040"/>
                  <a:pt x="5592195" y="5176433"/>
                  <a:pt x="5605670" y="5168348"/>
                </a:cubicBezTo>
                <a:cubicBezTo>
                  <a:pt x="5618922" y="5151783"/>
                  <a:pt x="5632949" y="5135808"/>
                  <a:pt x="5645426" y="5118652"/>
                </a:cubicBezTo>
                <a:cubicBezTo>
                  <a:pt x="5659478" y="5099331"/>
                  <a:pt x="5685183" y="5059017"/>
                  <a:pt x="5685183" y="5059017"/>
                </a:cubicBezTo>
                <a:cubicBezTo>
                  <a:pt x="5688496" y="4979504"/>
                  <a:pt x="5690449" y="4899923"/>
                  <a:pt x="5695122" y="4820478"/>
                </a:cubicBezTo>
                <a:cubicBezTo>
                  <a:pt x="5699018" y="4754252"/>
                  <a:pt x="5704175" y="4703869"/>
                  <a:pt x="5724940" y="4641574"/>
                </a:cubicBezTo>
                <a:cubicBezTo>
                  <a:pt x="5742367" y="4589294"/>
                  <a:pt x="5742882" y="4615628"/>
                  <a:pt x="5764696" y="4572000"/>
                </a:cubicBezTo>
                <a:cubicBezTo>
                  <a:pt x="5769381" y="4562629"/>
                  <a:pt x="5767227" y="4549591"/>
                  <a:pt x="5774635" y="4542183"/>
                </a:cubicBezTo>
                <a:cubicBezTo>
                  <a:pt x="5782043" y="4534775"/>
                  <a:pt x="5795082" y="4536929"/>
                  <a:pt x="5804453" y="4532243"/>
                </a:cubicBezTo>
                <a:cubicBezTo>
                  <a:pt x="5815137" y="4526901"/>
                  <a:pt x="5825280" y="4520231"/>
                  <a:pt x="5834270" y="4512365"/>
                </a:cubicBezTo>
                <a:cubicBezTo>
                  <a:pt x="5851900" y="4496939"/>
                  <a:pt x="5883966" y="4462670"/>
                  <a:pt x="5883966" y="4462670"/>
                </a:cubicBezTo>
                <a:cubicBezTo>
                  <a:pt x="5935740" y="4324604"/>
                  <a:pt x="5896184" y="4443042"/>
                  <a:pt x="5933661" y="4283765"/>
                </a:cubicBezTo>
                <a:cubicBezTo>
                  <a:pt x="5969970" y="4129453"/>
                  <a:pt x="5940473" y="4292592"/>
                  <a:pt x="5963479" y="4154557"/>
                </a:cubicBezTo>
                <a:cubicBezTo>
                  <a:pt x="5960880" y="4073990"/>
                  <a:pt x="6038143" y="3875602"/>
                  <a:pt x="5923722" y="3826565"/>
                </a:cubicBezTo>
                <a:cubicBezTo>
                  <a:pt x="5911167" y="3821184"/>
                  <a:pt x="5897218" y="3819939"/>
                  <a:pt x="5883966" y="3816626"/>
                </a:cubicBezTo>
                <a:cubicBezTo>
                  <a:pt x="5854148" y="3823252"/>
                  <a:pt x="5817115" y="3815957"/>
                  <a:pt x="5794513" y="3836504"/>
                </a:cubicBezTo>
                <a:cubicBezTo>
                  <a:pt x="5774298" y="3854881"/>
                  <a:pt x="5781823" y="3889660"/>
                  <a:pt x="5774635" y="3916017"/>
                </a:cubicBezTo>
                <a:cubicBezTo>
                  <a:pt x="5769473" y="3934944"/>
                  <a:pt x="5750845" y="3983476"/>
                  <a:pt x="5744818" y="3995530"/>
                </a:cubicBezTo>
                <a:cubicBezTo>
                  <a:pt x="5739476" y="4006214"/>
                  <a:pt x="5732806" y="4016358"/>
                  <a:pt x="5724940" y="4025348"/>
                </a:cubicBezTo>
                <a:cubicBezTo>
                  <a:pt x="5709513" y="4042978"/>
                  <a:pt x="5675244" y="4075043"/>
                  <a:pt x="5675244" y="4075043"/>
                </a:cubicBezTo>
                <a:cubicBezTo>
                  <a:pt x="5668618" y="4088295"/>
                  <a:pt x="5663131" y="4102181"/>
                  <a:pt x="5655366" y="4114800"/>
                </a:cubicBezTo>
                <a:cubicBezTo>
                  <a:pt x="5636584" y="4145320"/>
                  <a:pt x="5613511" y="4173138"/>
                  <a:pt x="5595731" y="4204252"/>
                </a:cubicBezTo>
                <a:cubicBezTo>
                  <a:pt x="5573678" y="4242845"/>
                  <a:pt x="5562766" y="4287963"/>
                  <a:pt x="5536096" y="4323522"/>
                </a:cubicBezTo>
                <a:cubicBezTo>
                  <a:pt x="5526157" y="4336774"/>
                  <a:pt x="5516884" y="4350552"/>
                  <a:pt x="5506279" y="4363278"/>
                </a:cubicBezTo>
                <a:cubicBezTo>
                  <a:pt x="5500280" y="4370477"/>
                  <a:pt x="5492254" y="4375839"/>
                  <a:pt x="5486400" y="4383157"/>
                </a:cubicBezTo>
                <a:cubicBezTo>
                  <a:pt x="5463353" y="4411965"/>
                  <a:pt x="5473004" y="4417296"/>
                  <a:pt x="5436705" y="4432852"/>
                </a:cubicBezTo>
                <a:cubicBezTo>
                  <a:pt x="5424149" y="4438233"/>
                  <a:pt x="5410083" y="4439038"/>
                  <a:pt x="5396948" y="4442791"/>
                </a:cubicBezTo>
                <a:cubicBezTo>
                  <a:pt x="5386874" y="4445669"/>
                  <a:pt x="5377070" y="4449417"/>
                  <a:pt x="5367131" y="4452730"/>
                </a:cubicBezTo>
                <a:cubicBezTo>
                  <a:pt x="5360505" y="4459356"/>
                  <a:pt x="5355288" y="4467788"/>
                  <a:pt x="5347253" y="4472609"/>
                </a:cubicBezTo>
                <a:cubicBezTo>
                  <a:pt x="5338269" y="4477999"/>
                  <a:pt x="5325616" y="4476003"/>
                  <a:pt x="5317435" y="4482548"/>
                </a:cubicBezTo>
                <a:cubicBezTo>
                  <a:pt x="5308107" y="4490010"/>
                  <a:pt x="5306004" y="4503918"/>
                  <a:pt x="5297557" y="4512365"/>
                </a:cubicBezTo>
                <a:cubicBezTo>
                  <a:pt x="5289110" y="4520812"/>
                  <a:pt x="5277679" y="4525617"/>
                  <a:pt x="5267740" y="4532243"/>
                </a:cubicBezTo>
                <a:cubicBezTo>
                  <a:pt x="5227983" y="4528930"/>
                  <a:pt x="5185705" y="4536625"/>
                  <a:pt x="5148470" y="4522304"/>
                </a:cubicBezTo>
                <a:cubicBezTo>
                  <a:pt x="5135721" y="4517400"/>
                  <a:pt x="5142456" y="4495632"/>
                  <a:pt x="5138531" y="4482548"/>
                </a:cubicBezTo>
                <a:cubicBezTo>
                  <a:pt x="5138501" y="4482446"/>
                  <a:pt x="5113700" y="4408055"/>
                  <a:pt x="5108713" y="4393096"/>
                </a:cubicBezTo>
                <a:lnTo>
                  <a:pt x="5098774" y="4363278"/>
                </a:lnTo>
                <a:lnTo>
                  <a:pt x="5088835" y="4333461"/>
                </a:lnTo>
                <a:cubicBezTo>
                  <a:pt x="5094878" y="4297200"/>
                  <a:pt x="5087051" y="4272909"/>
                  <a:pt x="5118653" y="4253948"/>
                </a:cubicBezTo>
                <a:cubicBezTo>
                  <a:pt x="5127637" y="4248558"/>
                  <a:pt x="5138531" y="4247322"/>
                  <a:pt x="5148470" y="4244009"/>
                </a:cubicBezTo>
                <a:cubicBezTo>
                  <a:pt x="5158409" y="4234070"/>
                  <a:pt x="5170837" y="4226111"/>
                  <a:pt x="5178287" y="4214191"/>
                </a:cubicBezTo>
                <a:cubicBezTo>
                  <a:pt x="5187743" y="4199062"/>
                  <a:pt x="5191901" y="4181201"/>
                  <a:pt x="5198166" y="4164496"/>
                </a:cubicBezTo>
                <a:cubicBezTo>
                  <a:pt x="5201845" y="4154686"/>
                  <a:pt x="5200697" y="4142086"/>
                  <a:pt x="5208105" y="4134678"/>
                </a:cubicBezTo>
                <a:cubicBezTo>
                  <a:pt x="5215513" y="4127270"/>
                  <a:pt x="5228551" y="4129424"/>
                  <a:pt x="5237922" y="4124739"/>
                </a:cubicBezTo>
                <a:cubicBezTo>
                  <a:pt x="5248606" y="4119397"/>
                  <a:pt x="5257056" y="4110203"/>
                  <a:pt x="5267740" y="4104861"/>
                </a:cubicBezTo>
                <a:cubicBezTo>
                  <a:pt x="5291868" y="4092797"/>
                  <a:pt x="5322300" y="4091789"/>
                  <a:pt x="5347253" y="4084983"/>
                </a:cubicBezTo>
                <a:cubicBezTo>
                  <a:pt x="5407299" y="4068606"/>
                  <a:pt x="5395678" y="4072576"/>
                  <a:pt x="5436705" y="4045226"/>
                </a:cubicBezTo>
                <a:cubicBezTo>
                  <a:pt x="5446644" y="4031974"/>
                  <a:pt x="5457333" y="4019253"/>
                  <a:pt x="5466522" y="4005470"/>
                </a:cubicBezTo>
                <a:cubicBezTo>
                  <a:pt x="5477238" y="3989396"/>
                  <a:pt x="5484916" y="3971352"/>
                  <a:pt x="5496340" y="3955774"/>
                </a:cubicBezTo>
                <a:cubicBezTo>
                  <a:pt x="5521430" y="3921560"/>
                  <a:pt x="5545853" y="3886384"/>
                  <a:pt x="5575853" y="3856383"/>
                </a:cubicBezTo>
                <a:cubicBezTo>
                  <a:pt x="5610343" y="3821892"/>
                  <a:pt x="5610789" y="3826267"/>
                  <a:pt x="5635487" y="3776870"/>
                </a:cubicBezTo>
                <a:cubicBezTo>
                  <a:pt x="5640172" y="3767499"/>
                  <a:pt x="5641846" y="3756898"/>
                  <a:pt x="5645426" y="3747052"/>
                </a:cubicBezTo>
                <a:cubicBezTo>
                  <a:pt x="5661110" y="3703920"/>
                  <a:pt x="5674956" y="3654639"/>
                  <a:pt x="5705061" y="3617843"/>
                </a:cubicBezTo>
                <a:cubicBezTo>
                  <a:pt x="5722863" y="3596086"/>
                  <a:pt x="5745786" y="3579010"/>
                  <a:pt x="5764696" y="3558209"/>
                </a:cubicBezTo>
                <a:cubicBezTo>
                  <a:pt x="5805540" y="3513281"/>
                  <a:pt x="5800671" y="3516077"/>
                  <a:pt x="5824331" y="3468757"/>
                </a:cubicBezTo>
                <a:cubicBezTo>
                  <a:pt x="5817705" y="3442252"/>
                  <a:pt x="5823771" y="3408562"/>
                  <a:pt x="5804453" y="3389243"/>
                </a:cubicBezTo>
                <a:cubicBezTo>
                  <a:pt x="5787888" y="3372678"/>
                  <a:pt x="5757851" y="3383898"/>
                  <a:pt x="5734879" y="3379304"/>
                </a:cubicBezTo>
                <a:cubicBezTo>
                  <a:pt x="5724606" y="3377249"/>
                  <a:pt x="5715000" y="3372678"/>
                  <a:pt x="5705061" y="3369365"/>
                </a:cubicBezTo>
                <a:cubicBezTo>
                  <a:pt x="5695122" y="3362739"/>
                  <a:pt x="5684421" y="3357134"/>
                  <a:pt x="5675244" y="3349487"/>
                </a:cubicBezTo>
                <a:cubicBezTo>
                  <a:pt x="5664446" y="3340489"/>
                  <a:pt x="5657121" y="3327467"/>
                  <a:pt x="5645426" y="3319670"/>
                </a:cubicBezTo>
                <a:cubicBezTo>
                  <a:pt x="5636709" y="3313859"/>
                  <a:pt x="5625548" y="3313043"/>
                  <a:pt x="5615609" y="3309730"/>
                </a:cubicBezTo>
                <a:cubicBezTo>
                  <a:pt x="5613559" y="3285127"/>
                  <a:pt x="5603851" y="3148843"/>
                  <a:pt x="5595731" y="3110948"/>
                </a:cubicBezTo>
                <a:cubicBezTo>
                  <a:pt x="5591341" y="3090460"/>
                  <a:pt x="5590670" y="3066129"/>
                  <a:pt x="5575853" y="3051313"/>
                </a:cubicBezTo>
                <a:cubicBezTo>
                  <a:pt x="5569227" y="3044687"/>
                  <a:pt x="5563471" y="3037058"/>
                  <a:pt x="5555974" y="3031435"/>
                </a:cubicBezTo>
                <a:cubicBezTo>
                  <a:pt x="5536862" y="3017101"/>
                  <a:pt x="5496340" y="2991678"/>
                  <a:pt x="5496340" y="2991678"/>
                </a:cubicBezTo>
                <a:cubicBezTo>
                  <a:pt x="5475461" y="2960361"/>
                  <a:pt x="5476018" y="2966864"/>
                  <a:pt x="5466522" y="2932043"/>
                </a:cubicBezTo>
                <a:cubicBezTo>
                  <a:pt x="5459334" y="2905686"/>
                  <a:pt x="5461798" y="2875262"/>
                  <a:pt x="5446644" y="2852530"/>
                </a:cubicBezTo>
                <a:cubicBezTo>
                  <a:pt x="5420955" y="2813996"/>
                  <a:pt x="5430544" y="2834045"/>
                  <a:pt x="5416826" y="2792896"/>
                </a:cubicBezTo>
                <a:cubicBezTo>
                  <a:pt x="5423452" y="2739887"/>
                  <a:pt x="5417343" y="2683659"/>
                  <a:pt x="5436705" y="2633870"/>
                </a:cubicBezTo>
                <a:cubicBezTo>
                  <a:pt x="5443171" y="2617242"/>
                  <a:pt x="5469474" y="2619633"/>
                  <a:pt x="5486400" y="2613991"/>
                </a:cubicBezTo>
                <a:cubicBezTo>
                  <a:pt x="5507452" y="2606974"/>
                  <a:pt x="5556162" y="2598051"/>
                  <a:pt x="5575853" y="2594113"/>
                </a:cubicBezTo>
                <a:cubicBezTo>
                  <a:pt x="5592418" y="2587487"/>
                  <a:pt x="5607780" y="2575850"/>
                  <a:pt x="5625548" y="2574235"/>
                </a:cubicBezTo>
                <a:cubicBezTo>
                  <a:pt x="5676710" y="2569584"/>
                  <a:pt x="5675842" y="2586281"/>
                  <a:pt x="5715000" y="2594113"/>
                </a:cubicBezTo>
                <a:cubicBezTo>
                  <a:pt x="5737972" y="2598707"/>
                  <a:pt x="5761383" y="2600739"/>
                  <a:pt x="5784574" y="2604052"/>
                </a:cubicBezTo>
                <a:cubicBezTo>
                  <a:pt x="5794513" y="2607365"/>
                  <a:pt x="5805021" y="2609306"/>
                  <a:pt x="5814392" y="2613991"/>
                </a:cubicBezTo>
                <a:cubicBezTo>
                  <a:pt x="5825076" y="2619333"/>
                  <a:pt x="5833838" y="2627943"/>
                  <a:pt x="5844209" y="2633870"/>
                </a:cubicBezTo>
                <a:cubicBezTo>
                  <a:pt x="5857073" y="2641221"/>
                  <a:pt x="5870714" y="2647122"/>
                  <a:pt x="5883966" y="2653748"/>
                </a:cubicBezTo>
                <a:cubicBezTo>
                  <a:pt x="5903844" y="2650435"/>
                  <a:pt x="5926511" y="2654490"/>
                  <a:pt x="5943600" y="2643809"/>
                </a:cubicBezTo>
                <a:cubicBezTo>
                  <a:pt x="5956164" y="2635956"/>
                  <a:pt x="5960147" y="2618489"/>
                  <a:pt x="5963479" y="2604052"/>
                </a:cubicBezTo>
                <a:cubicBezTo>
                  <a:pt x="5970225" y="2574819"/>
                  <a:pt x="5968486" y="2544193"/>
                  <a:pt x="5973418" y="2514600"/>
                </a:cubicBezTo>
                <a:cubicBezTo>
                  <a:pt x="5975140" y="2504266"/>
                  <a:pt x="5980044" y="2494722"/>
                  <a:pt x="5983357" y="2484783"/>
                </a:cubicBezTo>
                <a:cubicBezTo>
                  <a:pt x="5980044" y="2464905"/>
                  <a:pt x="5977790" y="2444821"/>
                  <a:pt x="5973418" y="2425148"/>
                </a:cubicBezTo>
                <a:cubicBezTo>
                  <a:pt x="5971145" y="2414921"/>
                  <a:pt x="5967240" y="2405109"/>
                  <a:pt x="5963479" y="2395330"/>
                </a:cubicBezTo>
                <a:cubicBezTo>
                  <a:pt x="5950670" y="2362026"/>
                  <a:pt x="5936974" y="2329069"/>
                  <a:pt x="5923722" y="2295939"/>
                </a:cubicBezTo>
                <a:cubicBezTo>
                  <a:pt x="5920409" y="2276061"/>
                  <a:pt x="5923781" y="2253801"/>
                  <a:pt x="5913783" y="2236304"/>
                </a:cubicBezTo>
                <a:cubicBezTo>
                  <a:pt x="5908585" y="2227208"/>
                  <a:pt x="5894443" y="2226365"/>
                  <a:pt x="5883966" y="2226365"/>
                </a:cubicBezTo>
                <a:cubicBezTo>
                  <a:pt x="5801073" y="2226365"/>
                  <a:pt x="5718313" y="2232991"/>
                  <a:pt x="5635487" y="2236304"/>
                </a:cubicBezTo>
                <a:cubicBezTo>
                  <a:pt x="5540437" y="2267987"/>
                  <a:pt x="5697967" y="2210539"/>
                  <a:pt x="5565913" y="2286000"/>
                </a:cubicBezTo>
                <a:cubicBezTo>
                  <a:pt x="5542722" y="2299252"/>
                  <a:pt x="5518564" y="2310941"/>
                  <a:pt x="5496340" y="2325757"/>
                </a:cubicBezTo>
                <a:cubicBezTo>
                  <a:pt x="5488543" y="2330955"/>
                  <a:pt x="5484653" y="2341084"/>
                  <a:pt x="5476461" y="2345635"/>
                </a:cubicBezTo>
                <a:cubicBezTo>
                  <a:pt x="5454405" y="2357888"/>
                  <a:pt x="5429455" y="2364168"/>
                  <a:pt x="5406887" y="2375452"/>
                </a:cubicBezTo>
                <a:cubicBezTo>
                  <a:pt x="5335163" y="2411314"/>
                  <a:pt x="5424443" y="2380356"/>
                  <a:pt x="5337313" y="2415209"/>
                </a:cubicBezTo>
                <a:cubicBezTo>
                  <a:pt x="5278266" y="2438828"/>
                  <a:pt x="5289176" y="2430382"/>
                  <a:pt x="5237922" y="2445026"/>
                </a:cubicBezTo>
                <a:cubicBezTo>
                  <a:pt x="5138109" y="2473543"/>
                  <a:pt x="5292637" y="2433833"/>
                  <a:pt x="5168348" y="2464904"/>
                </a:cubicBezTo>
                <a:cubicBezTo>
                  <a:pt x="5141883" y="2482547"/>
                  <a:pt x="5113009" y="2509352"/>
                  <a:pt x="5078896" y="2514600"/>
                </a:cubicBezTo>
                <a:cubicBezTo>
                  <a:pt x="5045988" y="2519663"/>
                  <a:pt x="5012635" y="2521226"/>
                  <a:pt x="4979505" y="2524539"/>
                </a:cubicBezTo>
                <a:cubicBezTo>
                  <a:pt x="4969566" y="2527852"/>
                  <a:pt x="4959960" y="2532423"/>
                  <a:pt x="4949687" y="2534478"/>
                </a:cubicBezTo>
                <a:cubicBezTo>
                  <a:pt x="4840896" y="2556236"/>
                  <a:pt x="4800702" y="2540807"/>
                  <a:pt x="4661453" y="2534478"/>
                </a:cubicBezTo>
                <a:cubicBezTo>
                  <a:pt x="4648201" y="2531165"/>
                  <a:pt x="4633280" y="2531779"/>
                  <a:pt x="4621696" y="2524539"/>
                </a:cubicBezTo>
                <a:cubicBezTo>
                  <a:pt x="4605803" y="2514606"/>
                  <a:pt x="4596169" y="2496980"/>
                  <a:pt x="4581940" y="2484783"/>
                </a:cubicBezTo>
                <a:cubicBezTo>
                  <a:pt x="4572870" y="2477009"/>
                  <a:pt x="4562061" y="2471530"/>
                  <a:pt x="4552122" y="2464904"/>
                </a:cubicBezTo>
                <a:cubicBezTo>
                  <a:pt x="4547231" y="2455123"/>
                  <a:pt x="4524072" y="2404695"/>
                  <a:pt x="4512366" y="2395330"/>
                </a:cubicBezTo>
                <a:cubicBezTo>
                  <a:pt x="4504185" y="2388785"/>
                  <a:pt x="4492358" y="2389070"/>
                  <a:pt x="4482548" y="2385391"/>
                </a:cubicBezTo>
                <a:cubicBezTo>
                  <a:pt x="4457248" y="2375904"/>
                  <a:pt x="4398278" y="2349812"/>
                  <a:pt x="4373218" y="2345635"/>
                </a:cubicBezTo>
                <a:lnTo>
                  <a:pt x="4313583" y="2335696"/>
                </a:lnTo>
                <a:cubicBezTo>
                  <a:pt x="4211432" y="2250570"/>
                  <a:pt x="4293277" y="2324387"/>
                  <a:pt x="4194313" y="2216426"/>
                </a:cubicBezTo>
                <a:cubicBezTo>
                  <a:pt x="4178483" y="2199157"/>
                  <a:pt x="4144618" y="2166730"/>
                  <a:pt x="4144618" y="2166730"/>
                </a:cubicBezTo>
                <a:cubicBezTo>
                  <a:pt x="4088296" y="2173356"/>
                  <a:pt x="4030496" y="2172177"/>
                  <a:pt x="3975653" y="2186609"/>
                </a:cubicBezTo>
                <a:cubicBezTo>
                  <a:pt x="3964101" y="2189649"/>
                  <a:pt x="3960480" y="2205446"/>
                  <a:pt x="3955774" y="2216426"/>
                </a:cubicBezTo>
                <a:cubicBezTo>
                  <a:pt x="3954680" y="2218979"/>
                  <a:pt x="3941422" y="2279552"/>
                  <a:pt x="3935896" y="2286000"/>
                </a:cubicBezTo>
                <a:cubicBezTo>
                  <a:pt x="3896858" y="2331544"/>
                  <a:pt x="3893049" y="2322380"/>
                  <a:pt x="3846444" y="2335696"/>
                </a:cubicBezTo>
                <a:cubicBezTo>
                  <a:pt x="3777056" y="2355521"/>
                  <a:pt x="3865782" y="2338613"/>
                  <a:pt x="3747053" y="2355574"/>
                </a:cubicBezTo>
                <a:cubicBezTo>
                  <a:pt x="3740427" y="2368826"/>
                  <a:pt x="3732376" y="2381457"/>
                  <a:pt x="3727174" y="2395330"/>
                </a:cubicBezTo>
                <a:cubicBezTo>
                  <a:pt x="3722378" y="2408120"/>
                  <a:pt x="3722616" y="2422531"/>
                  <a:pt x="3717235" y="2435087"/>
                </a:cubicBezTo>
                <a:cubicBezTo>
                  <a:pt x="3704087" y="2465766"/>
                  <a:pt x="3684837" y="2475656"/>
                  <a:pt x="3657600" y="2494722"/>
                </a:cubicBezTo>
                <a:cubicBezTo>
                  <a:pt x="3591860" y="2540740"/>
                  <a:pt x="3618136" y="2529436"/>
                  <a:pt x="3558209" y="2544417"/>
                </a:cubicBezTo>
                <a:cubicBezTo>
                  <a:pt x="3518453" y="2541104"/>
                  <a:pt x="3478059" y="2542302"/>
                  <a:pt x="3438940" y="2534478"/>
                </a:cubicBezTo>
                <a:cubicBezTo>
                  <a:pt x="3399182" y="2526526"/>
                  <a:pt x="3415749" y="2505987"/>
                  <a:pt x="3389244" y="2484783"/>
                </a:cubicBezTo>
                <a:cubicBezTo>
                  <a:pt x="3381063" y="2478238"/>
                  <a:pt x="3369590" y="2477384"/>
                  <a:pt x="3359426" y="2474843"/>
                </a:cubicBezTo>
                <a:lnTo>
                  <a:pt x="3279913" y="2454965"/>
                </a:lnTo>
                <a:cubicBezTo>
                  <a:pt x="3269566" y="2423924"/>
                  <a:pt x="3257170" y="2408135"/>
                  <a:pt x="3289853" y="2375452"/>
                </a:cubicBezTo>
                <a:cubicBezTo>
                  <a:pt x="3299512" y="2365793"/>
                  <a:pt x="3316274" y="2368476"/>
                  <a:pt x="3329609" y="2365513"/>
                </a:cubicBezTo>
                <a:cubicBezTo>
                  <a:pt x="3346100" y="2361848"/>
                  <a:pt x="3362542" y="2357669"/>
                  <a:pt x="3379305" y="2355574"/>
                </a:cubicBezTo>
                <a:cubicBezTo>
                  <a:pt x="3442112" y="2347723"/>
                  <a:pt x="3505200" y="2342322"/>
                  <a:pt x="3568148" y="2335696"/>
                </a:cubicBezTo>
                <a:cubicBezTo>
                  <a:pt x="3571461" y="2325757"/>
                  <a:pt x="3573402" y="2315249"/>
                  <a:pt x="3578087" y="2305878"/>
                </a:cubicBezTo>
                <a:cubicBezTo>
                  <a:pt x="3583429" y="2295194"/>
                  <a:pt x="3593884" y="2287287"/>
                  <a:pt x="3597966" y="2276061"/>
                </a:cubicBezTo>
                <a:cubicBezTo>
                  <a:pt x="3607303" y="2250386"/>
                  <a:pt x="3610656" y="2222905"/>
                  <a:pt x="3617844" y="2196548"/>
                </a:cubicBezTo>
                <a:cubicBezTo>
                  <a:pt x="3620601" y="2186440"/>
                  <a:pt x="3621238" y="2174911"/>
                  <a:pt x="3627783" y="2166730"/>
                </a:cubicBezTo>
                <a:cubicBezTo>
                  <a:pt x="3635245" y="2157402"/>
                  <a:pt x="3647661" y="2153478"/>
                  <a:pt x="3657600" y="2146852"/>
                </a:cubicBezTo>
                <a:cubicBezTo>
                  <a:pt x="3665788" y="2114104"/>
                  <a:pt x="3670408" y="2088019"/>
                  <a:pt x="3687418" y="2057400"/>
                </a:cubicBezTo>
                <a:cubicBezTo>
                  <a:pt x="3695463" y="2042919"/>
                  <a:pt x="3707607" y="2031123"/>
                  <a:pt x="3717235" y="2017643"/>
                </a:cubicBezTo>
                <a:cubicBezTo>
                  <a:pt x="3724178" y="2007923"/>
                  <a:pt x="3729466" y="1997002"/>
                  <a:pt x="3737113" y="1987826"/>
                </a:cubicBezTo>
                <a:cubicBezTo>
                  <a:pt x="3746112" y="1977028"/>
                  <a:pt x="3757932" y="1968807"/>
                  <a:pt x="3766931" y="1958009"/>
                </a:cubicBezTo>
                <a:cubicBezTo>
                  <a:pt x="3836126" y="1874975"/>
                  <a:pt x="3729507" y="1985493"/>
                  <a:pt x="3816626" y="1898374"/>
                </a:cubicBezTo>
                <a:cubicBezTo>
                  <a:pt x="3843131" y="1901687"/>
                  <a:pt x="3870370" y="1901285"/>
                  <a:pt x="3896140" y="1908313"/>
                </a:cubicBezTo>
                <a:cubicBezTo>
                  <a:pt x="3907664" y="1911456"/>
                  <a:pt x="3914012" y="1928191"/>
                  <a:pt x="3925957" y="1928191"/>
                </a:cubicBezTo>
                <a:cubicBezTo>
                  <a:pt x="3937902" y="1928191"/>
                  <a:pt x="3945835" y="1914939"/>
                  <a:pt x="3955774" y="1908313"/>
                </a:cubicBezTo>
                <a:cubicBezTo>
                  <a:pt x="3959087" y="1898374"/>
                  <a:pt x="3960323" y="1887480"/>
                  <a:pt x="3965713" y="1878496"/>
                </a:cubicBezTo>
                <a:cubicBezTo>
                  <a:pt x="3970534" y="1870460"/>
                  <a:pt x="3979738" y="1865935"/>
                  <a:pt x="3985592" y="1858617"/>
                </a:cubicBezTo>
                <a:cubicBezTo>
                  <a:pt x="3993054" y="1849289"/>
                  <a:pt x="3998844" y="1838739"/>
                  <a:pt x="4005470" y="1828800"/>
                </a:cubicBezTo>
                <a:cubicBezTo>
                  <a:pt x="4038600" y="1832113"/>
                  <a:pt x="4073274" y="1828210"/>
                  <a:pt x="4104861" y="1838739"/>
                </a:cubicBezTo>
                <a:cubicBezTo>
                  <a:pt x="4116194" y="1842517"/>
                  <a:pt x="4117573" y="1859000"/>
                  <a:pt x="4124740" y="1868557"/>
                </a:cubicBezTo>
                <a:cubicBezTo>
                  <a:pt x="4137468" y="1885528"/>
                  <a:pt x="4147751" y="1905228"/>
                  <a:pt x="4164496" y="1918252"/>
                </a:cubicBezTo>
                <a:cubicBezTo>
                  <a:pt x="4178579" y="1929205"/>
                  <a:pt x="4198596" y="1929465"/>
                  <a:pt x="4214192" y="1938130"/>
                </a:cubicBezTo>
                <a:cubicBezTo>
                  <a:pt x="4253350" y="1959885"/>
                  <a:pt x="4252081" y="1965148"/>
                  <a:pt x="4273826" y="1997765"/>
                </a:cubicBezTo>
                <a:cubicBezTo>
                  <a:pt x="4377576" y="1963182"/>
                  <a:pt x="4312561" y="1976394"/>
                  <a:pt x="4472609" y="1987826"/>
                </a:cubicBezTo>
                <a:cubicBezTo>
                  <a:pt x="4488866" y="2036599"/>
                  <a:pt x="4476076" y="2051236"/>
                  <a:pt x="4522305" y="2057400"/>
                </a:cubicBezTo>
                <a:cubicBezTo>
                  <a:pt x="4561849" y="2062672"/>
                  <a:pt x="4601818" y="2064026"/>
                  <a:pt x="4641574" y="2067339"/>
                </a:cubicBezTo>
                <a:lnTo>
                  <a:pt x="4780722" y="2057400"/>
                </a:lnTo>
                <a:cubicBezTo>
                  <a:pt x="4796407" y="2051126"/>
                  <a:pt x="4787884" y="2024368"/>
                  <a:pt x="4790661" y="2007704"/>
                </a:cubicBezTo>
                <a:cubicBezTo>
                  <a:pt x="4797825" y="1964721"/>
                  <a:pt x="4804377" y="1921634"/>
                  <a:pt x="4810540" y="1878496"/>
                </a:cubicBezTo>
                <a:cubicBezTo>
                  <a:pt x="4814318" y="1852054"/>
                  <a:pt x="4815701" y="1825263"/>
                  <a:pt x="4820479" y="1798983"/>
                </a:cubicBezTo>
                <a:cubicBezTo>
                  <a:pt x="4827870" y="1758333"/>
                  <a:pt x="4887510" y="1665239"/>
                  <a:pt x="4890053" y="1659835"/>
                </a:cubicBezTo>
                <a:cubicBezTo>
                  <a:pt x="4925070" y="1585425"/>
                  <a:pt x="4891958" y="1612250"/>
                  <a:pt x="4939748" y="1540565"/>
                </a:cubicBezTo>
                <a:cubicBezTo>
                  <a:pt x="4947545" y="1528870"/>
                  <a:pt x="4959627" y="1520687"/>
                  <a:pt x="4969566" y="1510748"/>
                </a:cubicBezTo>
                <a:cubicBezTo>
                  <a:pt x="4982818" y="1517374"/>
                  <a:pt x="4998845" y="1520149"/>
                  <a:pt x="5009322" y="1530626"/>
                </a:cubicBezTo>
                <a:cubicBezTo>
                  <a:pt x="5125278" y="1646582"/>
                  <a:pt x="4994415" y="1553818"/>
                  <a:pt x="5078896" y="1610139"/>
                </a:cubicBezTo>
                <a:cubicBezTo>
                  <a:pt x="5085522" y="1596887"/>
                  <a:pt x="5088297" y="1580860"/>
                  <a:pt x="5098774" y="1570383"/>
                </a:cubicBezTo>
                <a:cubicBezTo>
                  <a:pt x="5115667" y="1553490"/>
                  <a:pt x="5158409" y="1530626"/>
                  <a:pt x="5158409" y="1530626"/>
                </a:cubicBezTo>
                <a:cubicBezTo>
                  <a:pt x="5204792" y="1533939"/>
                  <a:pt x="5251375" y="1535132"/>
                  <a:pt x="5297557" y="1540565"/>
                </a:cubicBezTo>
                <a:cubicBezTo>
                  <a:pt x="5318380" y="1543015"/>
                  <a:pt x="5350602" y="1563037"/>
                  <a:pt x="5367131" y="1570383"/>
                </a:cubicBezTo>
                <a:cubicBezTo>
                  <a:pt x="5402785" y="1586229"/>
                  <a:pt x="5413858" y="1589272"/>
                  <a:pt x="5446644" y="1600200"/>
                </a:cubicBezTo>
                <a:cubicBezTo>
                  <a:pt x="5461721" y="1610251"/>
                  <a:pt x="5485703" y="1630017"/>
                  <a:pt x="5506279" y="1630017"/>
                </a:cubicBezTo>
                <a:cubicBezTo>
                  <a:pt x="5516756" y="1630017"/>
                  <a:pt x="5525725" y="1621560"/>
                  <a:pt x="5536096" y="1620078"/>
                </a:cubicBezTo>
                <a:cubicBezTo>
                  <a:pt x="5572322" y="1614903"/>
                  <a:pt x="5608983" y="1613452"/>
                  <a:pt x="5645426" y="1610139"/>
                </a:cubicBezTo>
                <a:cubicBezTo>
                  <a:pt x="5657242" y="1574696"/>
                  <a:pt x="5669221" y="1553578"/>
                  <a:pt x="5645426" y="1510748"/>
                </a:cubicBezTo>
                <a:cubicBezTo>
                  <a:pt x="5638231" y="1497796"/>
                  <a:pt x="5618622" y="1498065"/>
                  <a:pt x="5605670" y="1490870"/>
                </a:cubicBezTo>
                <a:cubicBezTo>
                  <a:pt x="5588783" y="1481488"/>
                  <a:pt x="5573561" y="1469046"/>
                  <a:pt x="5555974" y="1461052"/>
                </a:cubicBezTo>
                <a:cubicBezTo>
                  <a:pt x="5516002" y="1442883"/>
                  <a:pt x="5495401" y="1442326"/>
                  <a:pt x="5456583" y="1431235"/>
                </a:cubicBezTo>
                <a:cubicBezTo>
                  <a:pt x="5446509" y="1428357"/>
                  <a:pt x="5436705" y="1424609"/>
                  <a:pt x="5426766" y="1421296"/>
                </a:cubicBezTo>
                <a:cubicBezTo>
                  <a:pt x="5420140" y="1411357"/>
                  <a:pt x="5412814" y="1401850"/>
                  <a:pt x="5406887" y="1391478"/>
                </a:cubicBezTo>
                <a:cubicBezTo>
                  <a:pt x="5399536" y="1378614"/>
                  <a:pt x="5395227" y="1364050"/>
                  <a:pt x="5387009" y="1351722"/>
                </a:cubicBezTo>
                <a:cubicBezTo>
                  <a:pt x="5381811" y="1343925"/>
                  <a:pt x="5372985" y="1339160"/>
                  <a:pt x="5367131" y="1331843"/>
                </a:cubicBezTo>
                <a:cubicBezTo>
                  <a:pt x="5341120" y="1299328"/>
                  <a:pt x="5357190" y="1295010"/>
                  <a:pt x="5307496" y="1292087"/>
                </a:cubicBezTo>
                <a:cubicBezTo>
                  <a:pt x="5208221" y="1286247"/>
                  <a:pt x="5108713" y="1285461"/>
                  <a:pt x="5009322" y="1282148"/>
                </a:cubicBezTo>
                <a:cubicBezTo>
                  <a:pt x="5001897" y="1280292"/>
                  <a:pt x="4949931" y="1268380"/>
                  <a:pt x="4939748" y="1262270"/>
                </a:cubicBezTo>
                <a:cubicBezTo>
                  <a:pt x="4900589" y="1238774"/>
                  <a:pt x="4942034" y="1241115"/>
                  <a:pt x="4890053" y="1232452"/>
                </a:cubicBezTo>
                <a:cubicBezTo>
                  <a:pt x="4803918" y="1218096"/>
                  <a:pt x="4814510" y="1228917"/>
                  <a:pt x="4740966" y="1212574"/>
                </a:cubicBezTo>
                <a:cubicBezTo>
                  <a:pt x="4730739" y="1210301"/>
                  <a:pt x="4721087" y="1205948"/>
                  <a:pt x="4711148" y="1202635"/>
                </a:cubicBezTo>
                <a:cubicBezTo>
                  <a:pt x="4683813" y="1175300"/>
                  <a:pt x="4648068" y="1133933"/>
                  <a:pt x="4611757" y="1113183"/>
                </a:cubicBezTo>
                <a:cubicBezTo>
                  <a:pt x="4602661" y="1107985"/>
                  <a:pt x="4591879" y="1106556"/>
                  <a:pt x="4581940" y="1103243"/>
                </a:cubicBezTo>
                <a:cubicBezTo>
                  <a:pt x="4575314" y="1096617"/>
                  <a:pt x="4571411" y="1083988"/>
                  <a:pt x="4562061" y="1083365"/>
                </a:cubicBezTo>
                <a:cubicBezTo>
                  <a:pt x="4423058" y="1074098"/>
                  <a:pt x="4401135" y="1140881"/>
                  <a:pt x="4472609" y="1033670"/>
                </a:cubicBezTo>
                <a:cubicBezTo>
                  <a:pt x="4475922" y="1023731"/>
                  <a:pt x="4479791" y="1013960"/>
                  <a:pt x="4482548" y="1003852"/>
                </a:cubicBezTo>
                <a:cubicBezTo>
                  <a:pt x="4489736" y="977495"/>
                  <a:pt x="4502426" y="924339"/>
                  <a:pt x="4502426" y="924339"/>
                </a:cubicBezTo>
                <a:cubicBezTo>
                  <a:pt x="4505739" y="891209"/>
                  <a:pt x="4503455" y="857029"/>
                  <a:pt x="4512366" y="824948"/>
                </a:cubicBezTo>
                <a:cubicBezTo>
                  <a:pt x="4520297" y="796396"/>
                  <a:pt x="4552122" y="745435"/>
                  <a:pt x="4552122" y="745435"/>
                </a:cubicBezTo>
                <a:cubicBezTo>
                  <a:pt x="4566514" y="687866"/>
                  <a:pt x="4564948" y="716587"/>
                  <a:pt x="4552122" y="646043"/>
                </a:cubicBezTo>
                <a:cubicBezTo>
                  <a:pt x="4549100" y="629422"/>
                  <a:pt x="4552998" y="609325"/>
                  <a:pt x="4542183" y="596348"/>
                </a:cubicBezTo>
                <a:cubicBezTo>
                  <a:pt x="4533438" y="585854"/>
                  <a:pt x="4515678" y="589722"/>
                  <a:pt x="4502426" y="586409"/>
                </a:cubicBezTo>
                <a:cubicBezTo>
                  <a:pt x="4462670" y="596348"/>
                  <a:pt x="4412134" y="587249"/>
                  <a:pt x="4383157" y="616226"/>
                </a:cubicBezTo>
                <a:cubicBezTo>
                  <a:pt x="4366592" y="632791"/>
                  <a:pt x="4347517" y="647180"/>
                  <a:pt x="4333461" y="665922"/>
                </a:cubicBezTo>
                <a:cubicBezTo>
                  <a:pt x="4323522" y="679174"/>
                  <a:pt x="4314725" y="693365"/>
                  <a:pt x="4303644" y="705678"/>
                </a:cubicBezTo>
                <a:cubicBezTo>
                  <a:pt x="4216111" y="802937"/>
                  <a:pt x="4267868" y="729524"/>
                  <a:pt x="4224131" y="795130"/>
                </a:cubicBezTo>
                <a:cubicBezTo>
                  <a:pt x="4220818" y="815008"/>
                  <a:pt x="4218564" y="835092"/>
                  <a:pt x="4214192" y="854765"/>
                </a:cubicBezTo>
                <a:cubicBezTo>
                  <a:pt x="4211919" y="864992"/>
                  <a:pt x="4213350" y="879385"/>
                  <a:pt x="4204253" y="884583"/>
                </a:cubicBezTo>
                <a:cubicBezTo>
                  <a:pt x="4186756" y="894582"/>
                  <a:pt x="4164291" y="890150"/>
                  <a:pt x="4144618" y="894522"/>
                </a:cubicBezTo>
                <a:cubicBezTo>
                  <a:pt x="4134391" y="896795"/>
                  <a:pt x="4125027" y="902188"/>
                  <a:pt x="4114800" y="904461"/>
                </a:cubicBezTo>
                <a:cubicBezTo>
                  <a:pt x="4095128" y="908833"/>
                  <a:pt x="4075044" y="911087"/>
                  <a:pt x="4055166" y="914400"/>
                </a:cubicBezTo>
                <a:cubicBezTo>
                  <a:pt x="4012096" y="907774"/>
                  <a:pt x="3967763" y="906818"/>
                  <a:pt x="3925957" y="894522"/>
                </a:cubicBezTo>
                <a:cubicBezTo>
                  <a:pt x="3910065" y="889848"/>
                  <a:pt x="3900509" y="873051"/>
                  <a:pt x="3886200" y="864704"/>
                </a:cubicBezTo>
                <a:cubicBezTo>
                  <a:pt x="3877596" y="859685"/>
                  <a:pt x="3806416" y="820381"/>
                  <a:pt x="3776870" y="815009"/>
                </a:cubicBezTo>
                <a:cubicBezTo>
                  <a:pt x="3711559" y="803134"/>
                  <a:pt x="3605374" y="798937"/>
                  <a:pt x="3548270" y="795130"/>
                </a:cubicBezTo>
                <a:cubicBezTo>
                  <a:pt x="3538331" y="791817"/>
                  <a:pt x="3528083" y="789318"/>
                  <a:pt x="3518453" y="785191"/>
                </a:cubicBezTo>
                <a:cubicBezTo>
                  <a:pt x="3498437" y="776613"/>
                  <a:pt x="3466495" y="760115"/>
                  <a:pt x="3448879" y="745435"/>
                </a:cubicBezTo>
                <a:cubicBezTo>
                  <a:pt x="3438081" y="736436"/>
                  <a:pt x="3429000" y="725556"/>
                  <a:pt x="3419061" y="715617"/>
                </a:cubicBezTo>
                <a:cubicBezTo>
                  <a:pt x="3415748" y="705678"/>
                  <a:pt x="3414210" y="694958"/>
                  <a:pt x="3409122" y="685800"/>
                </a:cubicBezTo>
                <a:cubicBezTo>
                  <a:pt x="3397520" y="664916"/>
                  <a:pt x="3376921" y="648830"/>
                  <a:pt x="3369366" y="626165"/>
                </a:cubicBezTo>
                <a:lnTo>
                  <a:pt x="3339548" y="536713"/>
                </a:lnTo>
                <a:lnTo>
                  <a:pt x="3329609" y="506896"/>
                </a:lnTo>
                <a:cubicBezTo>
                  <a:pt x="3326296" y="496957"/>
                  <a:pt x="3325482" y="485795"/>
                  <a:pt x="3319670" y="477078"/>
                </a:cubicBezTo>
                <a:cubicBezTo>
                  <a:pt x="3313044" y="467139"/>
                  <a:pt x="3307254" y="456589"/>
                  <a:pt x="3299792" y="447261"/>
                </a:cubicBezTo>
                <a:cubicBezTo>
                  <a:pt x="3293938" y="439944"/>
                  <a:pt x="3287948" y="432204"/>
                  <a:pt x="3279913" y="427383"/>
                </a:cubicBezTo>
                <a:cubicBezTo>
                  <a:pt x="3270929" y="421993"/>
                  <a:pt x="3259467" y="422128"/>
                  <a:pt x="3250096" y="417443"/>
                </a:cubicBezTo>
                <a:cubicBezTo>
                  <a:pt x="3232817" y="408804"/>
                  <a:pt x="3218156" y="395236"/>
                  <a:pt x="3200400" y="387626"/>
                </a:cubicBezTo>
                <a:cubicBezTo>
                  <a:pt x="3171511" y="375245"/>
                  <a:pt x="3140765" y="367748"/>
                  <a:pt x="3110948" y="357809"/>
                </a:cubicBezTo>
                <a:cubicBezTo>
                  <a:pt x="3101009" y="354496"/>
                  <a:pt x="3091404" y="349925"/>
                  <a:pt x="3081131" y="347870"/>
                </a:cubicBezTo>
                <a:lnTo>
                  <a:pt x="2981740" y="327991"/>
                </a:lnTo>
                <a:cubicBezTo>
                  <a:pt x="2961862" y="318052"/>
                  <a:pt x="2940597" y="310502"/>
                  <a:pt x="2922105" y="298174"/>
                </a:cubicBezTo>
                <a:cubicBezTo>
                  <a:pt x="2879711" y="269912"/>
                  <a:pt x="2900584" y="275011"/>
                  <a:pt x="2882348" y="238539"/>
                </a:cubicBezTo>
                <a:cubicBezTo>
                  <a:pt x="2877006" y="227855"/>
                  <a:pt x="2869096" y="218661"/>
                  <a:pt x="2862470" y="208722"/>
                </a:cubicBezTo>
                <a:cubicBezTo>
                  <a:pt x="2837491" y="133783"/>
                  <a:pt x="2871183" y="226145"/>
                  <a:pt x="2832653" y="149087"/>
                </a:cubicBezTo>
                <a:cubicBezTo>
                  <a:pt x="2827968" y="139716"/>
                  <a:pt x="2829258" y="127451"/>
                  <a:pt x="2822713" y="119270"/>
                </a:cubicBezTo>
                <a:cubicBezTo>
                  <a:pt x="2808699" y="101753"/>
                  <a:pt x="2782723" y="96000"/>
                  <a:pt x="2763079" y="89452"/>
                </a:cubicBezTo>
                <a:cubicBezTo>
                  <a:pt x="2756453" y="82826"/>
                  <a:pt x="2751582" y="73765"/>
                  <a:pt x="2743200" y="69574"/>
                </a:cubicBezTo>
                <a:cubicBezTo>
                  <a:pt x="2688293" y="42121"/>
                  <a:pt x="2710395" y="86952"/>
                  <a:pt x="2683566" y="19878"/>
                </a:cubicBezTo>
                <a:cubicBezTo>
                  <a:pt x="2682336" y="16802"/>
                  <a:pt x="2683566" y="13252"/>
                  <a:pt x="2683566" y="9939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3" y="2743200"/>
            <a:ext cx="91108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Large </a:t>
            </a:r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deposit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14400" y="3389531"/>
            <a:ext cx="2895601" cy="141106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66261" y="1216533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59295" y="1502174"/>
            <a:ext cx="742122" cy="1881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93765" y="2331732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801678" y="2099821"/>
            <a:ext cx="1580322" cy="2319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7162800" y="6400800"/>
            <a:ext cx="1828800" cy="329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" dirty="0" smtClean="0">
                <a:solidFill>
                  <a:srgbClr val="FF0000"/>
                </a:solidFill>
              </a:rPr>
              <a:t>More damaged sleeper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Nagai\Downloads\Study at UT\Concrete\Concrete sleepers\SEM\sleeper1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36957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57400" y="1981200"/>
            <a:ext cx="2514600" cy="17145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4533900"/>
            <a:ext cx="2514600" cy="8763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Nagai\Downloads\Study at UT\Concrete\Concrete sleepers\SEM\sleeper1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1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6800" y="6066469"/>
            <a:ext cx="15240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(needle like structure )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638800" y="4114800"/>
            <a:ext cx="1219201" cy="195166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6400800" y="6297301"/>
            <a:ext cx="2590799" cy="432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More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EDS image &amp;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14601" y="4572000"/>
          <a:ext cx="6629399" cy="170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057"/>
                <a:gridCol w="947057"/>
                <a:gridCol w="947057"/>
                <a:gridCol w="947057"/>
                <a:gridCol w="947057"/>
                <a:gridCol w="947057"/>
                <a:gridCol w="947057"/>
              </a:tblGrid>
              <a:tr h="46672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Compound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 in wt.% (3 Sigma)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8.563695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12.64118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9.356461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31.5632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0.998346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26.04977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38.453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22.77158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53.80369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2.426149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Aluminium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5.246524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7.744583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6.812401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Al2O3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14.63311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0.821572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27.88445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41.16124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61.05956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-1.9E-15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9.972725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67.74444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791200" y="6223986"/>
            <a:ext cx="32004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More damaged 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146" name="Picture 2" descr="C:\Users\Nagai\Downloads\Study at UT\Concrete\Concrete sleepers\SEM\EDS\sleeper1 more damag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4953000" cy="33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562600" y="3429000"/>
          <a:ext cx="3048000" cy="1123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</a:tblGrid>
              <a:tr h="161925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Bruker Nano GmbH, Germany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Quantax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Results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sleeper1.spx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61925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Date: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68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10" y="922739"/>
            <a:ext cx="8839200" cy="2277662"/>
          </a:xfrm>
        </p:spPr>
        <p:txBody>
          <a:bodyPr/>
          <a:lstStyle/>
          <a:p>
            <a:pPr marL="457200" lvl="1" indent="0">
              <a:buNone/>
            </a:pPr>
            <a:r>
              <a:rPr lang="en-GB" dirty="0" smtClean="0"/>
              <a:t>                                  </a:t>
            </a:r>
          </a:p>
          <a:p>
            <a:pPr marL="457200" lvl="1" indent="0">
              <a:buNone/>
            </a:pPr>
            <a:r>
              <a:rPr lang="en-GB" sz="2400" dirty="0" smtClean="0"/>
              <a:t>                                                                                 </a:t>
            </a:r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  <a:p>
            <a:pPr marL="457200" lvl="1" indent="0">
              <a:buNone/>
            </a:pPr>
            <a:endParaRPr lang="en-GB" sz="2400" dirty="0"/>
          </a:p>
          <a:p>
            <a:pPr marL="457200" lvl="1" indent="0">
              <a:buNone/>
            </a:pPr>
            <a:endParaRPr lang="en-GB" sz="2400" dirty="0" smtClean="0"/>
          </a:p>
          <a:p>
            <a:endParaRPr lang="en-GB" sz="2400" dirty="0"/>
          </a:p>
          <a:p>
            <a:pPr marL="457200" lvl="1" indent="0">
              <a:buNone/>
            </a:pP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61061" y="1275816"/>
            <a:ext cx="530736" cy="81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18359" y="981340"/>
            <a:ext cx="758454" cy="288000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Water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6744" y="911774"/>
            <a:ext cx="803188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Water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5152" y="946175"/>
            <a:ext cx="1358057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C</a:t>
            </a:r>
            <a:r>
              <a:rPr lang="en-GB" baseline="-25000" dirty="0">
                <a:solidFill>
                  <a:prstClr val="black"/>
                </a:solidFill>
              </a:rPr>
              <a:t>3</a:t>
            </a:r>
            <a:r>
              <a:rPr lang="en-GB" dirty="0">
                <a:solidFill>
                  <a:prstClr val="black"/>
                </a:solidFill>
              </a:rPr>
              <a:t>A + Gypsum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0511" y="1080465"/>
            <a:ext cx="1492000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FF0000"/>
                </a:solidFill>
              </a:rPr>
              <a:t>Ettringite</a:t>
            </a:r>
            <a:endParaRPr lang="en-GB" sz="1600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34091" y="913858"/>
            <a:ext cx="119971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prstClr val="black"/>
                </a:solidFill>
              </a:rPr>
              <a:t>Monosulfo</a:t>
            </a:r>
            <a:r>
              <a:rPr lang="en-GB" dirty="0" smtClean="0">
                <a:solidFill>
                  <a:prstClr val="black"/>
                </a:solidFill>
              </a:rPr>
              <a:t>-aluminate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9101" y="2383050"/>
            <a:ext cx="104220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Concrete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7376" y="2244068"/>
            <a:ext cx="144959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Reformation of Ettringite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46736" y="2212069"/>
            <a:ext cx="218791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Decomposition of </a:t>
            </a:r>
          </a:p>
          <a:p>
            <a:pPr algn="ctr"/>
            <a:r>
              <a:rPr lang="en-GB" dirty="0" smtClean="0">
                <a:solidFill>
                  <a:prstClr val="black"/>
                </a:solidFill>
              </a:rPr>
              <a:t>Primary </a:t>
            </a:r>
            <a:r>
              <a:rPr lang="en-GB" dirty="0" err="1" smtClean="0">
                <a:solidFill>
                  <a:prstClr val="black"/>
                </a:solidFill>
              </a:rPr>
              <a:t>Ettringite</a:t>
            </a:r>
            <a:r>
              <a:rPr lang="en-GB" dirty="0" smtClean="0">
                <a:solidFill>
                  <a:prstClr val="black"/>
                </a:solidFill>
              </a:rPr>
              <a:t>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2579" y="1981200"/>
            <a:ext cx="3355138" cy="523220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</a:rPr>
              <a:t>Early age temp. </a:t>
            </a:r>
          </a:p>
          <a:p>
            <a:pPr algn="ctr"/>
            <a:r>
              <a:rPr lang="en-GB" sz="1400" dirty="0" smtClean="0">
                <a:solidFill>
                  <a:prstClr val="black"/>
                </a:solidFill>
              </a:rPr>
              <a:t>like steam curing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1130" y="2182661"/>
            <a:ext cx="1752599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Moist Condition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2204" y="2524879"/>
            <a:ext cx="1083119" cy="338554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T&gt;70°C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3"/>
          </p:cNvCxnSpPr>
          <p:nvPr/>
        </p:nvCxnSpPr>
        <p:spPr>
          <a:xfrm flipV="1">
            <a:off x="2651306" y="2565137"/>
            <a:ext cx="1502833" cy="25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345932" y="2536939"/>
            <a:ext cx="126095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939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prstClr val="white"/>
                </a:solidFill>
              </a:rPr>
              <a:t>Mechanism of Delayed Ettringite Formation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939" y="762001"/>
            <a:ext cx="9067800" cy="1219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938" y="1981202"/>
            <a:ext cx="9070825" cy="1196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03152" y="1347061"/>
            <a:ext cx="579398" cy="307777"/>
          </a:xfrm>
          <a:prstGeom prst="rect">
            <a:avLst/>
          </a:prstGeom>
          <a:noFill/>
          <a:ln w="25400" cmpd="sng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C</a:t>
            </a:r>
            <a:r>
              <a:rPr lang="en-GB" sz="1400" baseline="-25000" dirty="0" smtClean="0">
                <a:solidFill>
                  <a:prstClr val="black"/>
                </a:solidFill>
              </a:rPr>
              <a:t>3</a:t>
            </a:r>
            <a:r>
              <a:rPr lang="en-GB" sz="1400" dirty="0" smtClean="0">
                <a:solidFill>
                  <a:prstClr val="black"/>
                </a:solidFill>
              </a:rPr>
              <a:t>A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7346" y="850687"/>
            <a:ext cx="1094104" cy="90191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Primary</a:t>
            </a:r>
          </a:p>
          <a:p>
            <a:pPr algn="ctr"/>
            <a:r>
              <a:rPr lang="en-GB" dirty="0" smtClean="0">
                <a:solidFill>
                  <a:prstClr val="white"/>
                </a:solidFill>
              </a:rPr>
              <a:t>Ettringite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Left Brace 38"/>
          <p:cNvSpPr/>
          <p:nvPr/>
        </p:nvSpPr>
        <p:spPr>
          <a:xfrm>
            <a:off x="1239048" y="802530"/>
            <a:ext cx="257294" cy="1061940"/>
          </a:xfrm>
          <a:prstGeom prst="leftBrac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345" y="2145578"/>
            <a:ext cx="1094104" cy="90191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Delayed  </a:t>
            </a:r>
            <a:r>
              <a:rPr lang="en-GB" dirty="0" err="1" smtClean="0">
                <a:solidFill>
                  <a:prstClr val="white"/>
                </a:solidFill>
              </a:rPr>
              <a:t>Ettringite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Left Brace 45"/>
          <p:cNvSpPr/>
          <p:nvPr/>
        </p:nvSpPr>
        <p:spPr>
          <a:xfrm>
            <a:off x="1226895" y="2026388"/>
            <a:ext cx="281348" cy="1021103"/>
          </a:xfrm>
          <a:prstGeom prst="leftBrac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6396335"/>
            <a:ext cx="9131734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BFBFB"/>
                </a:solidFill>
              </a:rPr>
              <a:t>Early high temperature is a key factor for DEF problem. 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27378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3" name="Picture 3" descr="C:\Users\Nagai\Downloads\Study at UT\Concrete\Concrete sleepers\SEM\SEM 3D UT\6-7.01.16\601070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168" y="5474040"/>
            <a:ext cx="1223609" cy="91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29160" y="1661650"/>
            <a:ext cx="5681357" cy="342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008000"/>
                </a:solidFill>
              </a:rPr>
              <a:t>Primary </a:t>
            </a:r>
            <a:r>
              <a:rPr lang="en-GB" sz="2400" dirty="0" err="1" smtClean="0">
                <a:solidFill>
                  <a:srgbClr val="008000"/>
                </a:solidFill>
              </a:rPr>
              <a:t>ettringite</a:t>
            </a:r>
            <a:r>
              <a:rPr lang="en-GB" sz="2400" dirty="0" smtClean="0">
                <a:solidFill>
                  <a:srgbClr val="008000"/>
                </a:solidFill>
              </a:rPr>
              <a:t> is good for the concrete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809302" y="2858400"/>
            <a:ext cx="6132809" cy="319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F0000"/>
                </a:solidFill>
              </a:rPr>
              <a:t>Delayed </a:t>
            </a:r>
            <a:r>
              <a:rPr lang="en-GB" sz="2400" dirty="0" err="1" smtClean="0">
                <a:solidFill>
                  <a:srgbClr val="FF0000"/>
                </a:solidFill>
              </a:rPr>
              <a:t>ettringite</a:t>
            </a:r>
            <a:r>
              <a:rPr lang="en-GB" sz="2400" dirty="0" smtClean="0">
                <a:solidFill>
                  <a:srgbClr val="FF0000"/>
                </a:solidFill>
              </a:rPr>
              <a:t> causes deleterious expansion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7599068" y="5932893"/>
            <a:ext cx="725083" cy="535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280776" y="5679318"/>
            <a:ext cx="1286581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Delayed </a:t>
            </a:r>
            <a:r>
              <a:rPr lang="en-GB" dirty="0" err="1" smtClean="0">
                <a:solidFill>
                  <a:prstClr val="white"/>
                </a:solidFill>
              </a:rPr>
              <a:t>Ettringite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108079" y="1249742"/>
            <a:ext cx="62790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388" y="762001"/>
            <a:ext cx="1417806" cy="120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7509388" y="1758649"/>
            <a:ext cx="1478217" cy="215444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 smtClean="0">
                <a:solidFill>
                  <a:prstClr val="black"/>
                </a:solidFill>
              </a:rPr>
              <a:t>Primary </a:t>
            </a:r>
            <a:r>
              <a:rPr lang="en-GB" sz="1400" dirty="0" err="1" smtClean="0">
                <a:solidFill>
                  <a:prstClr val="black"/>
                </a:solidFill>
              </a:rPr>
              <a:t>ettringite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21754" y="5849644"/>
            <a:ext cx="2663719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Steam curing for </a:t>
            </a:r>
          </a:p>
          <a:p>
            <a:pPr algn="ctr"/>
            <a:r>
              <a:rPr lang="en-GB" dirty="0" smtClean="0">
                <a:solidFill>
                  <a:prstClr val="white"/>
                </a:solidFill>
              </a:rPr>
              <a:t>early strength gain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029" name="Group 1028"/>
          <p:cNvGrpSpPr/>
          <p:nvPr/>
        </p:nvGrpSpPr>
        <p:grpSpPr>
          <a:xfrm>
            <a:off x="349634" y="3307046"/>
            <a:ext cx="2883526" cy="2548019"/>
            <a:chOff x="349634" y="3307046"/>
            <a:chExt cx="2883526" cy="2548019"/>
          </a:xfrm>
        </p:grpSpPr>
        <p:pic>
          <p:nvPicPr>
            <p:cNvPr id="86" name="Picture 5" descr="C:\Users\Nagai\Downloads\Study at UT\Concrete\Concrete sleepers\mid term presentation\CURING 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61"/>
            <a:stretch/>
          </p:blipFill>
          <p:spPr bwMode="auto">
            <a:xfrm>
              <a:off x="388363" y="3307046"/>
              <a:ext cx="2181288" cy="1441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34" y="4803591"/>
              <a:ext cx="2284337" cy="105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7" descr="C:\Users\Nagai\Downloads\Study at UT\Concrete\Concrete sleepers\mid term presentation\animation\stock-photo-46982404-white-steam-on-black-backgroun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07" y="5289535"/>
              <a:ext cx="447382" cy="50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7" descr="C:\Users\Nagai\Downloads\Study at UT\Concrete\Concrete sleepers\mid term presentation\animation\stock-photo-46982404-white-steam-on-black-backgroun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90" y="5261294"/>
              <a:ext cx="447382" cy="50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7" descr="C:\Users\Nagai\Downloads\Study at UT\Concrete\Concrete sleepers\mid term presentation\animation\stock-photo-46982404-white-steam-on-black-backgroun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059" y="5261295"/>
              <a:ext cx="447382" cy="50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oup 90"/>
            <p:cNvGrpSpPr/>
            <p:nvPr/>
          </p:nvGrpSpPr>
          <p:grpSpPr>
            <a:xfrm>
              <a:off x="427806" y="3605389"/>
              <a:ext cx="2805354" cy="1106776"/>
              <a:chOff x="5160418" y="2076645"/>
              <a:chExt cx="3526382" cy="1764374"/>
            </a:xfrm>
          </p:grpSpPr>
          <p:pic>
            <p:nvPicPr>
              <p:cNvPr id="92" name="Picture 9" descr="C:\Users\Nagai\AppData\Local\Microsoft\Windows\Temporary Internet Files\Content.IE5\C4D0E1JT\0M2eK[1]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0418" y="2076645"/>
                <a:ext cx="607097" cy="17643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Rectangle 92"/>
              <p:cNvSpPr/>
              <p:nvPr/>
            </p:nvSpPr>
            <p:spPr>
              <a:xfrm>
                <a:off x="8534400" y="2895600"/>
                <a:ext cx="152400" cy="30430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18" name="Rectangle 117"/>
          <p:cNvSpPr/>
          <p:nvPr/>
        </p:nvSpPr>
        <p:spPr>
          <a:xfrm>
            <a:off x="2984198" y="3344605"/>
            <a:ext cx="2747230" cy="267272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118"/>
          <p:cNvSpPr/>
          <p:nvPr/>
        </p:nvSpPr>
        <p:spPr>
          <a:xfrm rot="5400000">
            <a:off x="3768129" y="5107041"/>
            <a:ext cx="1118820" cy="638949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 119"/>
          <p:cNvSpPr/>
          <p:nvPr/>
        </p:nvSpPr>
        <p:spPr>
          <a:xfrm rot="5400000">
            <a:off x="4873959" y="4626002"/>
            <a:ext cx="745982" cy="858891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 rot="5400000">
            <a:off x="3172218" y="4789480"/>
            <a:ext cx="557506" cy="543007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3589768" y="3491642"/>
            <a:ext cx="1682229" cy="953819"/>
          </a:xfrm>
          <a:custGeom>
            <a:avLst/>
            <a:gdLst>
              <a:gd name="connsiteX0" fmla="*/ 632901 w 1913061"/>
              <a:gd name="connsiteY0" fmla="*/ 66502 h 1169324"/>
              <a:gd name="connsiteX1" fmla="*/ 632901 w 1913061"/>
              <a:gd name="connsiteY1" fmla="*/ 66502 h 1169324"/>
              <a:gd name="connsiteX2" fmla="*/ 538690 w 1913061"/>
              <a:gd name="connsiteY2" fmla="*/ 99753 h 1169324"/>
              <a:gd name="connsiteX3" fmla="*/ 455562 w 1913061"/>
              <a:gd name="connsiteY3" fmla="*/ 110837 h 1169324"/>
              <a:gd name="connsiteX4" fmla="*/ 438937 w 1913061"/>
              <a:gd name="connsiteY4" fmla="*/ 116378 h 1169324"/>
              <a:gd name="connsiteX5" fmla="*/ 394602 w 1913061"/>
              <a:gd name="connsiteY5" fmla="*/ 127462 h 1169324"/>
              <a:gd name="connsiteX6" fmla="*/ 361352 w 1913061"/>
              <a:gd name="connsiteY6" fmla="*/ 138546 h 1169324"/>
              <a:gd name="connsiteX7" fmla="*/ 344726 w 1913061"/>
              <a:gd name="connsiteY7" fmla="*/ 155171 h 1169324"/>
              <a:gd name="connsiteX8" fmla="*/ 339184 w 1913061"/>
              <a:gd name="connsiteY8" fmla="*/ 171797 h 1169324"/>
              <a:gd name="connsiteX9" fmla="*/ 305933 w 1913061"/>
              <a:gd name="connsiteY9" fmla="*/ 188422 h 1169324"/>
              <a:gd name="connsiteX10" fmla="*/ 267141 w 1913061"/>
              <a:gd name="connsiteY10" fmla="*/ 232757 h 1169324"/>
              <a:gd name="connsiteX11" fmla="*/ 256057 w 1913061"/>
              <a:gd name="connsiteY11" fmla="*/ 249382 h 1169324"/>
              <a:gd name="connsiteX12" fmla="*/ 222806 w 1913061"/>
              <a:gd name="connsiteY12" fmla="*/ 266008 h 1169324"/>
              <a:gd name="connsiteX13" fmla="*/ 189555 w 1913061"/>
              <a:gd name="connsiteY13" fmla="*/ 277091 h 1169324"/>
              <a:gd name="connsiteX14" fmla="*/ 172930 w 1913061"/>
              <a:gd name="connsiteY14" fmla="*/ 293717 h 1169324"/>
              <a:gd name="connsiteX15" fmla="*/ 150762 w 1913061"/>
              <a:gd name="connsiteY15" fmla="*/ 343593 h 1169324"/>
              <a:gd name="connsiteX16" fmla="*/ 111970 w 1913061"/>
              <a:gd name="connsiteY16" fmla="*/ 354677 h 1169324"/>
              <a:gd name="connsiteX17" fmla="*/ 95344 w 1913061"/>
              <a:gd name="connsiteY17" fmla="*/ 365760 h 1169324"/>
              <a:gd name="connsiteX18" fmla="*/ 84261 w 1913061"/>
              <a:gd name="connsiteY18" fmla="*/ 399011 h 1169324"/>
              <a:gd name="connsiteX19" fmla="*/ 78719 w 1913061"/>
              <a:gd name="connsiteY19" fmla="*/ 415637 h 1169324"/>
              <a:gd name="connsiteX20" fmla="*/ 39926 w 1913061"/>
              <a:gd name="connsiteY20" fmla="*/ 443346 h 1169324"/>
              <a:gd name="connsiteX21" fmla="*/ 28842 w 1913061"/>
              <a:gd name="connsiteY21" fmla="*/ 459971 h 1169324"/>
              <a:gd name="connsiteX22" fmla="*/ 6675 w 1913061"/>
              <a:gd name="connsiteY22" fmla="*/ 509848 h 1169324"/>
              <a:gd name="connsiteX23" fmla="*/ 6675 w 1913061"/>
              <a:gd name="connsiteY23" fmla="*/ 798022 h 1169324"/>
              <a:gd name="connsiteX24" fmla="*/ 17759 w 1913061"/>
              <a:gd name="connsiteY24" fmla="*/ 831273 h 1169324"/>
              <a:gd name="connsiteX25" fmla="*/ 34384 w 1913061"/>
              <a:gd name="connsiteY25" fmla="*/ 908858 h 1169324"/>
              <a:gd name="connsiteX26" fmla="*/ 39926 w 1913061"/>
              <a:gd name="connsiteY26" fmla="*/ 925484 h 1169324"/>
              <a:gd name="connsiteX27" fmla="*/ 56552 w 1913061"/>
              <a:gd name="connsiteY27" fmla="*/ 931026 h 1169324"/>
              <a:gd name="connsiteX28" fmla="*/ 89802 w 1913061"/>
              <a:gd name="connsiteY28" fmla="*/ 953193 h 1169324"/>
              <a:gd name="connsiteX29" fmla="*/ 106428 w 1913061"/>
              <a:gd name="connsiteY29" fmla="*/ 964277 h 1169324"/>
              <a:gd name="connsiteX30" fmla="*/ 123053 w 1913061"/>
              <a:gd name="connsiteY30" fmla="*/ 969818 h 1169324"/>
              <a:gd name="connsiteX31" fmla="*/ 139679 w 1913061"/>
              <a:gd name="connsiteY31" fmla="*/ 980902 h 1169324"/>
              <a:gd name="connsiteX32" fmla="*/ 200639 w 1913061"/>
              <a:gd name="connsiteY32" fmla="*/ 991986 h 1169324"/>
              <a:gd name="connsiteX33" fmla="*/ 217264 w 1913061"/>
              <a:gd name="connsiteY33" fmla="*/ 997528 h 1169324"/>
              <a:gd name="connsiteX34" fmla="*/ 289308 w 1913061"/>
              <a:gd name="connsiteY34" fmla="*/ 1003069 h 1169324"/>
              <a:gd name="connsiteX35" fmla="*/ 322559 w 1913061"/>
              <a:gd name="connsiteY35" fmla="*/ 1025237 h 1169324"/>
              <a:gd name="connsiteX36" fmla="*/ 377977 w 1913061"/>
              <a:gd name="connsiteY36" fmla="*/ 1041862 h 1169324"/>
              <a:gd name="connsiteX37" fmla="*/ 411228 w 1913061"/>
              <a:gd name="connsiteY37" fmla="*/ 1058488 h 1169324"/>
              <a:gd name="connsiteX38" fmla="*/ 527606 w 1913061"/>
              <a:gd name="connsiteY38" fmla="*/ 1064029 h 1169324"/>
              <a:gd name="connsiteX39" fmla="*/ 560857 w 1913061"/>
              <a:gd name="connsiteY39" fmla="*/ 1091738 h 1169324"/>
              <a:gd name="connsiteX40" fmla="*/ 594108 w 1913061"/>
              <a:gd name="connsiteY40" fmla="*/ 1102822 h 1169324"/>
              <a:gd name="connsiteX41" fmla="*/ 627359 w 1913061"/>
              <a:gd name="connsiteY41" fmla="*/ 1124989 h 1169324"/>
              <a:gd name="connsiteX42" fmla="*/ 643984 w 1913061"/>
              <a:gd name="connsiteY42" fmla="*/ 1130531 h 1169324"/>
              <a:gd name="connsiteX43" fmla="*/ 860115 w 1913061"/>
              <a:gd name="connsiteY43" fmla="*/ 1147157 h 1169324"/>
              <a:gd name="connsiteX44" fmla="*/ 882282 w 1913061"/>
              <a:gd name="connsiteY44" fmla="*/ 1152698 h 1169324"/>
              <a:gd name="connsiteX45" fmla="*/ 898908 w 1913061"/>
              <a:gd name="connsiteY45" fmla="*/ 1158240 h 1169324"/>
              <a:gd name="connsiteX46" fmla="*/ 943242 w 1913061"/>
              <a:gd name="connsiteY46" fmla="*/ 1169324 h 1169324"/>
              <a:gd name="connsiteX47" fmla="*/ 1059621 w 1913061"/>
              <a:gd name="connsiteY47" fmla="*/ 1163782 h 1169324"/>
              <a:gd name="connsiteX48" fmla="*/ 1098413 w 1913061"/>
              <a:gd name="connsiteY48" fmla="*/ 1158240 h 1169324"/>
              <a:gd name="connsiteX49" fmla="*/ 1115039 w 1913061"/>
              <a:gd name="connsiteY49" fmla="*/ 1152698 h 1169324"/>
              <a:gd name="connsiteX50" fmla="*/ 1231417 w 1913061"/>
              <a:gd name="connsiteY50" fmla="*/ 1147157 h 1169324"/>
              <a:gd name="connsiteX51" fmla="*/ 1248042 w 1913061"/>
              <a:gd name="connsiteY51" fmla="*/ 1141615 h 1169324"/>
              <a:gd name="connsiteX52" fmla="*/ 1281293 w 1913061"/>
              <a:gd name="connsiteY52" fmla="*/ 1136073 h 1169324"/>
              <a:gd name="connsiteX53" fmla="*/ 1297919 w 1913061"/>
              <a:gd name="connsiteY53" fmla="*/ 1124989 h 1169324"/>
              <a:gd name="connsiteX54" fmla="*/ 1314544 w 1913061"/>
              <a:gd name="connsiteY54" fmla="*/ 1119448 h 1169324"/>
              <a:gd name="connsiteX55" fmla="*/ 1325628 w 1913061"/>
              <a:gd name="connsiteY55" fmla="*/ 1102822 h 1169324"/>
              <a:gd name="connsiteX56" fmla="*/ 1336712 w 1913061"/>
              <a:gd name="connsiteY56" fmla="*/ 1080655 h 1169324"/>
              <a:gd name="connsiteX57" fmla="*/ 1358879 w 1913061"/>
              <a:gd name="connsiteY57" fmla="*/ 1069571 h 1169324"/>
              <a:gd name="connsiteX58" fmla="*/ 1414297 w 1913061"/>
              <a:gd name="connsiteY58" fmla="*/ 1058488 h 1169324"/>
              <a:gd name="connsiteX59" fmla="*/ 1458632 w 1913061"/>
              <a:gd name="connsiteY59" fmla="*/ 1052946 h 1169324"/>
              <a:gd name="connsiteX60" fmla="*/ 1519592 w 1913061"/>
              <a:gd name="connsiteY60" fmla="*/ 1041862 h 1169324"/>
              <a:gd name="connsiteX61" fmla="*/ 1569468 w 1913061"/>
              <a:gd name="connsiteY61" fmla="*/ 1030778 h 1169324"/>
              <a:gd name="connsiteX62" fmla="*/ 1619344 w 1913061"/>
              <a:gd name="connsiteY62" fmla="*/ 1019695 h 1169324"/>
              <a:gd name="connsiteX63" fmla="*/ 1669221 w 1913061"/>
              <a:gd name="connsiteY63" fmla="*/ 980902 h 1169324"/>
              <a:gd name="connsiteX64" fmla="*/ 1674762 w 1913061"/>
              <a:gd name="connsiteY64" fmla="*/ 964277 h 1169324"/>
              <a:gd name="connsiteX65" fmla="*/ 1702472 w 1913061"/>
              <a:gd name="connsiteY65" fmla="*/ 953193 h 1169324"/>
              <a:gd name="connsiteX66" fmla="*/ 1719097 w 1913061"/>
              <a:gd name="connsiteY66" fmla="*/ 942109 h 1169324"/>
              <a:gd name="connsiteX67" fmla="*/ 1730181 w 1913061"/>
              <a:gd name="connsiteY67" fmla="*/ 925484 h 1169324"/>
              <a:gd name="connsiteX68" fmla="*/ 1735722 w 1913061"/>
              <a:gd name="connsiteY68" fmla="*/ 908858 h 1169324"/>
              <a:gd name="connsiteX69" fmla="*/ 1746806 w 1913061"/>
              <a:gd name="connsiteY69" fmla="*/ 881149 h 1169324"/>
              <a:gd name="connsiteX70" fmla="*/ 1757890 w 1913061"/>
              <a:gd name="connsiteY70" fmla="*/ 864524 h 1169324"/>
              <a:gd name="connsiteX71" fmla="*/ 1791141 w 1913061"/>
              <a:gd name="connsiteY71" fmla="*/ 842357 h 1169324"/>
              <a:gd name="connsiteX72" fmla="*/ 1802224 w 1913061"/>
              <a:gd name="connsiteY72" fmla="*/ 825731 h 1169324"/>
              <a:gd name="connsiteX73" fmla="*/ 1813308 w 1913061"/>
              <a:gd name="connsiteY73" fmla="*/ 786938 h 1169324"/>
              <a:gd name="connsiteX74" fmla="*/ 1818850 w 1913061"/>
              <a:gd name="connsiteY74" fmla="*/ 770313 h 1169324"/>
              <a:gd name="connsiteX75" fmla="*/ 1824392 w 1913061"/>
              <a:gd name="connsiteY75" fmla="*/ 692728 h 1169324"/>
              <a:gd name="connsiteX76" fmla="*/ 1829933 w 1913061"/>
              <a:gd name="connsiteY76" fmla="*/ 676102 h 1169324"/>
              <a:gd name="connsiteX77" fmla="*/ 1846559 w 1913061"/>
              <a:gd name="connsiteY77" fmla="*/ 659477 h 1169324"/>
              <a:gd name="connsiteX78" fmla="*/ 1874268 w 1913061"/>
              <a:gd name="connsiteY78" fmla="*/ 604058 h 1169324"/>
              <a:gd name="connsiteX79" fmla="*/ 1885352 w 1913061"/>
              <a:gd name="connsiteY79" fmla="*/ 554182 h 1169324"/>
              <a:gd name="connsiteX80" fmla="*/ 1896435 w 1913061"/>
              <a:gd name="connsiteY80" fmla="*/ 504306 h 1169324"/>
              <a:gd name="connsiteX81" fmla="*/ 1901977 w 1913061"/>
              <a:gd name="connsiteY81" fmla="*/ 465513 h 1169324"/>
              <a:gd name="connsiteX82" fmla="*/ 1913061 w 1913061"/>
              <a:gd name="connsiteY82" fmla="*/ 432262 h 1169324"/>
              <a:gd name="connsiteX83" fmla="*/ 1907519 w 1913061"/>
              <a:gd name="connsiteY83" fmla="*/ 304800 h 1169324"/>
              <a:gd name="connsiteX84" fmla="*/ 1896435 w 1913061"/>
              <a:gd name="connsiteY84" fmla="*/ 271549 h 1169324"/>
              <a:gd name="connsiteX85" fmla="*/ 1863184 w 1913061"/>
              <a:gd name="connsiteY85" fmla="*/ 249382 h 1169324"/>
              <a:gd name="connsiteX86" fmla="*/ 1846559 w 1913061"/>
              <a:gd name="connsiteY86" fmla="*/ 199506 h 1169324"/>
              <a:gd name="connsiteX87" fmla="*/ 1841017 w 1913061"/>
              <a:gd name="connsiteY87" fmla="*/ 182880 h 1169324"/>
              <a:gd name="connsiteX88" fmla="*/ 1824392 w 1913061"/>
              <a:gd name="connsiteY88" fmla="*/ 177338 h 1169324"/>
              <a:gd name="connsiteX89" fmla="*/ 1785599 w 1913061"/>
              <a:gd name="connsiteY89" fmla="*/ 144088 h 1169324"/>
              <a:gd name="connsiteX90" fmla="*/ 1768973 w 1913061"/>
              <a:gd name="connsiteY90" fmla="*/ 110837 h 1169324"/>
              <a:gd name="connsiteX91" fmla="*/ 1730181 w 1913061"/>
              <a:gd name="connsiteY91" fmla="*/ 105295 h 1169324"/>
              <a:gd name="connsiteX92" fmla="*/ 1647053 w 1913061"/>
              <a:gd name="connsiteY92" fmla="*/ 94211 h 1169324"/>
              <a:gd name="connsiteX93" fmla="*/ 1613802 w 1913061"/>
              <a:gd name="connsiteY93" fmla="*/ 88669 h 1169324"/>
              <a:gd name="connsiteX94" fmla="*/ 1580552 w 1913061"/>
              <a:gd name="connsiteY94" fmla="*/ 66502 h 1169324"/>
              <a:gd name="connsiteX95" fmla="*/ 1508508 w 1913061"/>
              <a:gd name="connsiteY95" fmla="*/ 55418 h 1169324"/>
              <a:gd name="connsiteX96" fmla="*/ 1475257 w 1913061"/>
              <a:gd name="connsiteY96" fmla="*/ 33251 h 1169324"/>
              <a:gd name="connsiteX97" fmla="*/ 1458632 w 1913061"/>
              <a:gd name="connsiteY97" fmla="*/ 22168 h 1169324"/>
              <a:gd name="connsiteX98" fmla="*/ 1320086 w 1913061"/>
              <a:gd name="connsiteY98" fmla="*/ 5542 h 1169324"/>
              <a:gd name="connsiteX99" fmla="*/ 1225875 w 1913061"/>
              <a:gd name="connsiteY99" fmla="*/ 0 h 1169324"/>
              <a:gd name="connsiteX100" fmla="*/ 1098413 w 1913061"/>
              <a:gd name="connsiteY100" fmla="*/ 5542 h 1169324"/>
              <a:gd name="connsiteX101" fmla="*/ 1065162 w 1913061"/>
              <a:gd name="connsiteY101" fmla="*/ 22168 h 1169324"/>
              <a:gd name="connsiteX102" fmla="*/ 788072 w 1913061"/>
              <a:gd name="connsiteY102" fmla="*/ 27709 h 1169324"/>
              <a:gd name="connsiteX103" fmla="*/ 682777 w 1913061"/>
              <a:gd name="connsiteY103" fmla="*/ 44335 h 1169324"/>
              <a:gd name="connsiteX104" fmla="*/ 632901 w 1913061"/>
              <a:gd name="connsiteY104" fmla="*/ 60960 h 1169324"/>
              <a:gd name="connsiteX105" fmla="*/ 616275 w 1913061"/>
              <a:gd name="connsiteY105" fmla="*/ 66502 h 1169324"/>
              <a:gd name="connsiteX106" fmla="*/ 599650 w 1913061"/>
              <a:gd name="connsiteY106" fmla="*/ 77586 h 1169324"/>
              <a:gd name="connsiteX107" fmla="*/ 588566 w 1913061"/>
              <a:gd name="connsiteY107" fmla="*/ 94211 h 1169324"/>
              <a:gd name="connsiteX108" fmla="*/ 472188 w 1913061"/>
              <a:gd name="connsiteY108" fmla="*/ 99753 h 116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913061" h="1169324">
                <a:moveTo>
                  <a:pt x="632901" y="66502"/>
                </a:moveTo>
                <a:lnTo>
                  <a:pt x="632901" y="66502"/>
                </a:lnTo>
                <a:lnTo>
                  <a:pt x="538690" y="99753"/>
                </a:lnTo>
                <a:cubicBezTo>
                  <a:pt x="503319" y="112133"/>
                  <a:pt x="518906" y="105558"/>
                  <a:pt x="455562" y="110837"/>
                </a:cubicBezTo>
                <a:cubicBezTo>
                  <a:pt x="450020" y="112684"/>
                  <a:pt x="444573" y="114841"/>
                  <a:pt x="438937" y="116378"/>
                </a:cubicBezTo>
                <a:cubicBezTo>
                  <a:pt x="424241" y="120386"/>
                  <a:pt x="409053" y="122645"/>
                  <a:pt x="394602" y="127462"/>
                </a:cubicBezTo>
                <a:lnTo>
                  <a:pt x="361352" y="138546"/>
                </a:lnTo>
                <a:cubicBezTo>
                  <a:pt x="355810" y="144088"/>
                  <a:pt x="349073" y="148650"/>
                  <a:pt x="344726" y="155171"/>
                </a:cubicBezTo>
                <a:cubicBezTo>
                  <a:pt x="341485" y="160032"/>
                  <a:pt x="342833" y="167235"/>
                  <a:pt x="339184" y="171797"/>
                </a:cubicBezTo>
                <a:cubicBezTo>
                  <a:pt x="331372" y="181563"/>
                  <a:pt x="316884" y="184772"/>
                  <a:pt x="305933" y="188422"/>
                </a:cubicBezTo>
                <a:cubicBezTo>
                  <a:pt x="278224" y="206896"/>
                  <a:pt x="293004" y="193963"/>
                  <a:pt x="267141" y="232757"/>
                </a:cubicBezTo>
                <a:cubicBezTo>
                  <a:pt x="263446" y="238299"/>
                  <a:pt x="262376" y="247276"/>
                  <a:pt x="256057" y="249382"/>
                </a:cubicBezTo>
                <a:cubicBezTo>
                  <a:pt x="195413" y="269598"/>
                  <a:pt x="287279" y="237354"/>
                  <a:pt x="222806" y="266008"/>
                </a:cubicBezTo>
                <a:cubicBezTo>
                  <a:pt x="212130" y="270753"/>
                  <a:pt x="189555" y="277091"/>
                  <a:pt x="189555" y="277091"/>
                </a:cubicBezTo>
                <a:cubicBezTo>
                  <a:pt x="184013" y="282633"/>
                  <a:pt x="176736" y="286866"/>
                  <a:pt x="172930" y="293717"/>
                </a:cubicBezTo>
                <a:cubicBezTo>
                  <a:pt x="165478" y="307130"/>
                  <a:pt x="165056" y="332158"/>
                  <a:pt x="150762" y="343593"/>
                </a:cubicBezTo>
                <a:cubicBezTo>
                  <a:pt x="147148" y="346484"/>
                  <a:pt x="113419" y="354315"/>
                  <a:pt x="111970" y="354677"/>
                </a:cubicBezTo>
                <a:cubicBezTo>
                  <a:pt x="106428" y="358371"/>
                  <a:pt x="98874" y="360112"/>
                  <a:pt x="95344" y="365760"/>
                </a:cubicBezTo>
                <a:cubicBezTo>
                  <a:pt x="89152" y="375667"/>
                  <a:pt x="87955" y="387927"/>
                  <a:pt x="84261" y="399011"/>
                </a:cubicBezTo>
                <a:cubicBezTo>
                  <a:pt x="82414" y="404553"/>
                  <a:pt x="82850" y="411506"/>
                  <a:pt x="78719" y="415637"/>
                </a:cubicBezTo>
                <a:cubicBezTo>
                  <a:pt x="56251" y="438103"/>
                  <a:pt x="69103" y="428757"/>
                  <a:pt x="39926" y="443346"/>
                </a:cubicBezTo>
                <a:cubicBezTo>
                  <a:pt x="36231" y="448888"/>
                  <a:pt x="31547" y="453885"/>
                  <a:pt x="28842" y="459971"/>
                </a:cubicBezTo>
                <a:cubicBezTo>
                  <a:pt x="2461" y="519329"/>
                  <a:pt x="31760" y="472220"/>
                  <a:pt x="6675" y="509848"/>
                </a:cubicBezTo>
                <a:cubicBezTo>
                  <a:pt x="-73" y="631307"/>
                  <a:pt x="-4147" y="653730"/>
                  <a:pt x="6675" y="798022"/>
                </a:cubicBezTo>
                <a:cubicBezTo>
                  <a:pt x="7549" y="809673"/>
                  <a:pt x="17759" y="831273"/>
                  <a:pt x="17759" y="831273"/>
                </a:cubicBezTo>
                <a:cubicBezTo>
                  <a:pt x="24750" y="887200"/>
                  <a:pt x="18592" y="861480"/>
                  <a:pt x="34384" y="908858"/>
                </a:cubicBezTo>
                <a:cubicBezTo>
                  <a:pt x="36231" y="914400"/>
                  <a:pt x="34384" y="923637"/>
                  <a:pt x="39926" y="925484"/>
                </a:cubicBezTo>
                <a:cubicBezTo>
                  <a:pt x="45468" y="927331"/>
                  <a:pt x="51445" y="928189"/>
                  <a:pt x="56552" y="931026"/>
                </a:cubicBezTo>
                <a:cubicBezTo>
                  <a:pt x="68196" y="937495"/>
                  <a:pt x="78719" y="945804"/>
                  <a:pt x="89802" y="953193"/>
                </a:cubicBezTo>
                <a:cubicBezTo>
                  <a:pt x="95344" y="956888"/>
                  <a:pt x="100109" y="962171"/>
                  <a:pt x="106428" y="964277"/>
                </a:cubicBezTo>
                <a:lnTo>
                  <a:pt x="123053" y="969818"/>
                </a:lnTo>
                <a:cubicBezTo>
                  <a:pt x="128595" y="973513"/>
                  <a:pt x="133722" y="977923"/>
                  <a:pt x="139679" y="980902"/>
                </a:cubicBezTo>
                <a:cubicBezTo>
                  <a:pt x="156765" y="989445"/>
                  <a:pt x="185354" y="990075"/>
                  <a:pt x="200639" y="991986"/>
                </a:cubicBezTo>
                <a:cubicBezTo>
                  <a:pt x="206181" y="993833"/>
                  <a:pt x="211468" y="996803"/>
                  <a:pt x="217264" y="997528"/>
                </a:cubicBezTo>
                <a:cubicBezTo>
                  <a:pt x="241164" y="1000515"/>
                  <a:pt x="266015" y="996939"/>
                  <a:pt x="289308" y="1003069"/>
                </a:cubicBezTo>
                <a:cubicBezTo>
                  <a:pt x="302190" y="1006459"/>
                  <a:pt x="309636" y="1022007"/>
                  <a:pt x="322559" y="1025237"/>
                </a:cubicBezTo>
                <a:cubicBezTo>
                  <a:pt x="334953" y="1028335"/>
                  <a:pt x="369879" y="1036463"/>
                  <a:pt x="377977" y="1041862"/>
                </a:cubicBezTo>
                <a:cubicBezTo>
                  <a:pt x="388252" y="1048712"/>
                  <a:pt x="398116" y="1057395"/>
                  <a:pt x="411228" y="1058488"/>
                </a:cubicBezTo>
                <a:cubicBezTo>
                  <a:pt x="449930" y="1061713"/>
                  <a:pt x="488813" y="1062182"/>
                  <a:pt x="527606" y="1064029"/>
                </a:cubicBezTo>
                <a:cubicBezTo>
                  <a:pt x="538047" y="1074470"/>
                  <a:pt x="546968" y="1085565"/>
                  <a:pt x="560857" y="1091738"/>
                </a:cubicBezTo>
                <a:cubicBezTo>
                  <a:pt x="571533" y="1096483"/>
                  <a:pt x="594108" y="1102822"/>
                  <a:pt x="594108" y="1102822"/>
                </a:cubicBezTo>
                <a:cubicBezTo>
                  <a:pt x="605192" y="1110211"/>
                  <a:pt x="614722" y="1120776"/>
                  <a:pt x="627359" y="1124989"/>
                </a:cubicBezTo>
                <a:cubicBezTo>
                  <a:pt x="632901" y="1126836"/>
                  <a:pt x="638201" y="1129705"/>
                  <a:pt x="643984" y="1130531"/>
                </a:cubicBezTo>
                <a:cubicBezTo>
                  <a:pt x="736218" y="1143708"/>
                  <a:pt x="763855" y="1142573"/>
                  <a:pt x="860115" y="1147157"/>
                </a:cubicBezTo>
                <a:cubicBezTo>
                  <a:pt x="867504" y="1149004"/>
                  <a:pt x="874959" y="1150606"/>
                  <a:pt x="882282" y="1152698"/>
                </a:cubicBezTo>
                <a:cubicBezTo>
                  <a:pt x="887899" y="1154303"/>
                  <a:pt x="893272" y="1156703"/>
                  <a:pt x="898908" y="1158240"/>
                </a:cubicBezTo>
                <a:cubicBezTo>
                  <a:pt x="913604" y="1162248"/>
                  <a:pt x="943242" y="1169324"/>
                  <a:pt x="943242" y="1169324"/>
                </a:cubicBezTo>
                <a:cubicBezTo>
                  <a:pt x="982035" y="1167477"/>
                  <a:pt x="1020883" y="1166549"/>
                  <a:pt x="1059621" y="1163782"/>
                </a:cubicBezTo>
                <a:cubicBezTo>
                  <a:pt x="1072650" y="1162851"/>
                  <a:pt x="1085605" y="1160802"/>
                  <a:pt x="1098413" y="1158240"/>
                </a:cubicBezTo>
                <a:cubicBezTo>
                  <a:pt x="1104141" y="1157094"/>
                  <a:pt x="1109217" y="1153183"/>
                  <a:pt x="1115039" y="1152698"/>
                </a:cubicBezTo>
                <a:cubicBezTo>
                  <a:pt x="1153741" y="1149473"/>
                  <a:pt x="1192624" y="1149004"/>
                  <a:pt x="1231417" y="1147157"/>
                </a:cubicBezTo>
                <a:cubicBezTo>
                  <a:pt x="1236959" y="1145310"/>
                  <a:pt x="1242340" y="1142882"/>
                  <a:pt x="1248042" y="1141615"/>
                </a:cubicBezTo>
                <a:cubicBezTo>
                  <a:pt x="1259011" y="1139177"/>
                  <a:pt x="1270633" y="1139626"/>
                  <a:pt x="1281293" y="1136073"/>
                </a:cubicBezTo>
                <a:cubicBezTo>
                  <a:pt x="1287612" y="1133967"/>
                  <a:pt x="1291961" y="1127968"/>
                  <a:pt x="1297919" y="1124989"/>
                </a:cubicBezTo>
                <a:cubicBezTo>
                  <a:pt x="1303144" y="1122377"/>
                  <a:pt x="1309002" y="1121295"/>
                  <a:pt x="1314544" y="1119448"/>
                </a:cubicBezTo>
                <a:cubicBezTo>
                  <a:pt x="1318239" y="1113906"/>
                  <a:pt x="1322323" y="1108605"/>
                  <a:pt x="1325628" y="1102822"/>
                </a:cubicBezTo>
                <a:cubicBezTo>
                  <a:pt x="1329727" y="1095649"/>
                  <a:pt x="1330870" y="1086497"/>
                  <a:pt x="1336712" y="1080655"/>
                </a:cubicBezTo>
                <a:cubicBezTo>
                  <a:pt x="1342554" y="1074813"/>
                  <a:pt x="1351286" y="1072825"/>
                  <a:pt x="1358879" y="1069571"/>
                </a:cubicBezTo>
                <a:cubicBezTo>
                  <a:pt x="1377894" y="1061421"/>
                  <a:pt x="1392086" y="1061449"/>
                  <a:pt x="1414297" y="1058488"/>
                </a:cubicBezTo>
                <a:lnTo>
                  <a:pt x="1458632" y="1052946"/>
                </a:lnTo>
                <a:cubicBezTo>
                  <a:pt x="1501190" y="1042306"/>
                  <a:pt x="1460021" y="1051791"/>
                  <a:pt x="1519592" y="1041862"/>
                </a:cubicBezTo>
                <a:cubicBezTo>
                  <a:pt x="1553034" y="1036288"/>
                  <a:pt x="1539566" y="1037423"/>
                  <a:pt x="1569468" y="1030778"/>
                </a:cubicBezTo>
                <a:cubicBezTo>
                  <a:pt x="1632787" y="1016708"/>
                  <a:pt x="1565283" y="1033211"/>
                  <a:pt x="1619344" y="1019695"/>
                </a:cubicBezTo>
                <a:cubicBezTo>
                  <a:pt x="1659116" y="993181"/>
                  <a:pt x="1643176" y="1006947"/>
                  <a:pt x="1669221" y="980902"/>
                </a:cubicBezTo>
                <a:cubicBezTo>
                  <a:pt x="1671068" y="975360"/>
                  <a:pt x="1670275" y="968017"/>
                  <a:pt x="1674762" y="964277"/>
                </a:cubicBezTo>
                <a:cubicBezTo>
                  <a:pt x="1682404" y="957908"/>
                  <a:pt x="1693574" y="957642"/>
                  <a:pt x="1702472" y="953193"/>
                </a:cubicBezTo>
                <a:cubicBezTo>
                  <a:pt x="1708429" y="950214"/>
                  <a:pt x="1713555" y="945804"/>
                  <a:pt x="1719097" y="942109"/>
                </a:cubicBezTo>
                <a:cubicBezTo>
                  <a:pt x="1722792" y="936567"/>
                  <a:pt x="1727202" y="931441"/>
                  <a:pt x="1730181" y="925484"/>
                </a:cubicBezTo>
                <a:cubicBezTo>
                  <a:pt x="1732793" y="920259"/>
                  <a:pt x="1733671" y="914328"/>
                  <a:pt x="1735722" y="908858"/>
                </a:cubicBezTo>
                <a:cubicBezTo>
                  <a:pt x="1739215" y="899543"/>
                  <a:pt x="1742357" y="890047"/>
                  <a:pt x="1746806" y="881149"/>
                </a:cubicBezTo>
                <a:cubicBezTo>
                  <a:pt x="1749785" y="875192"/>
                  <a:pt x="1752877" y="868910"/>
                  <a:pt x="1757890" y="864524"/>
                </a:cubicBezTo>
                <a:cubicBezTo>
                  <a:pt x="1767915" y="855752"/>
                  <a:pt x="1791141" y="842357"/>
                  <a:pt x="1791141" y="842357"/>
                </a:cubicBezTo>
                <a:cubicBezTo>
                  <a:pt x="1794835" y="836815"/>
                  <a:pt x="1799245" y="831688"/>
                  <a:pt x="1802224" y="825731"/>
                </a:cubicBezTo>
                <a:cubicBezTo>
                  <a:pt x="1806654" y="816870"/>
                  <a:pt x="1810939" y="795228"/>
                  <a:pt x="1813308" y="786938"/>
                </a:cubicBezTo>
                <a:cubicBezTo>
                  <a:pt x="1814913" y="781321"/>
                  <a:pt x="1817003" y="775855"/>
                  <a:pt x="1818850" y="770313"/>
                </a:cubicBezTo>
                <a:cubicBezTo>
                  <a:pt x="1820697" y="744451"/>
                  <a:pt x="1821363" y="718478"/>
                  <a:pt x="1824392" y="692728"/>
                </a:cubicBezTo>
                <a:cubicBezTo>
                  <a:pt x="1825075" y="686926"/>
                  <a:pt x="1826693" y="680963"/>
                  <a:pt x="1829933" y="676102"/>
                </a:cubicBezTo>
                <a:cubicBezTo>
                  <a:pt x="1834280" y="669581"/>
                  <a:pt x="1841017" y="665019"/>
                  <a:pt x="1846559" y="659477"/>
                </a:cubicBezTo>
                <a:cubicBezTo>
                  <a:pt x="1860563" y="617463"/>
                  <a:pt x="1850632" y="635573"/>
                  <a:pt x="1874268" y="604058"/>
                </a:cubicBezTo>
                <a:cubicBezTo>
                  <a:pt x="1885053" y="571706"/>
                  <a:pt x="1875601" y="602941"/>
                  <a:pt x="1885352" y="554182"/>
                </a:cubicBezTo>
                <a:cubicBezTo>
                  <a:pt x="1895312" y="504378"/>
                  <a:pt x="1886759" y="562361"/>
                  <a:pt x="1896435" y="504306"/>
                </a:cubicBezTo>
                <a:cubicBezTo>
                  <a:pt x="1898582" y="491421"/>
                  <a:pt x="1899040" y="478241"/>
                  <a:pt x="1901977" y="465513"/>
                </a:cubicBezTo>
                <a:cubicBezTo>
                  <a:pt x="1904604" y="454129"/>
                  <a:pt x="1913061" y="432262"/>
                  <a:pt x="1913061" y="432262"/>
                </a:cubicBezTo>
                <a:cubicBezTo>
                  <a:pt x="1911214" y="389775"/>
                  <a:pt x="1911895" y="347102"/>
                  <a:pt x="1907519" y="304800"/>
                </a:cubicBezTo>
                <a:cubicBezTo>
                  <a:pt x="1906317" y="293179"/>
                  <a:pt x="1906156" y="278030"/>
                  <a:pt x="1896435" y="271549"/>
                </a:cubicBezTo>
                <a:lnTo>
                  <a:pt x="1863184" y="249382"/>
                </a:lnTo>
                <a:lnTo>
                  <a:pt x="1846559" y="199506"/>
                </a:lnTo>
                <a:cubicBezTo>
                  <a:pt x="1844712" y="193964"/>
                  <a:pt x="1846559" y="184727"/>
                  <a:pt x="1841017" y="182880"/>
                </a:cubicBezTo>
                <a:lnTo>
                  <a:pt x="1824392" y="177338"/>
                </a:lnTo>
                <a:cubicBezTo>
                  <a:pt x="1814147" y="169655"/>
                  <a:pt x="1793318" y="155667"/>
                  <a:pt x="1785599" y="144088"/>
                </a:cubicBezTo>
                <a:cubicBezTo>
                  <a:pt x="1779645" y="135157"/>
                  <a:pt x="1781366" y="116345"/>
                  <a:pt x="1768973" y="110837"/>
                </a:cubicBezTo>
                <a:cubicBezTo>
                  <a:pt x="1757037" y="105532"/>
                  <a:pt x="1743112" y="107142"/>
                  <a:pt x="1730181" y="105295"/>
                </a:cubicBezTo>
                <a:cubicBezTo>
                  <a:pt x="1690078" y="91927"/>
                  <a:pt x="1728417" y="103252"/>
                  <a:pt x="1647053" y="94211"/>
                </a:cubicBezTo>
                <a:cubicBezTo>
                  <a:pt x="1635885" y="92970"/>
                  <a:pt x="1624886" y="90516"/>
                  <a:pt x="1613802" y="88669"/>
                </a:cubicBezTo>
                <a:cubicBezTo>
                  <a:pt x="1602719" y="81280"/>
                  <a:pt x="1593739" y="68386"/>
                  <a:pt x="1580552" y="66502"/>
                </a:cubicBezTo>
                <a:cubicBezTo>
                  <a:pt x="1530635" y="59371"/>
                  <a:pt x="1554644" y="63107"/>
                  <a:pt x="1508508" y="55418"/>
                </a:cubicBezTo>
                <a:lnTo>
                  <a:pt x="1475257" y="33251"/>
                </a:lnTo>
                <a:cubicBezTo>
                  <a:pt x="1469715" y="29557"/>
                  <a:pt x="1464950" y="24274"/>
                  <a:pt x="1458632" y="22168"/>
                </a:cubicBezTo>
                <a:cubicBezTo>
                  <a:pt x="1391629" y="-167"/>
                  <a:pt x="1438279" y="12108"/>
                  <a:pt x="1320086" y="5542"/>
                </a:cubicBezTo>
                <a:lnTo>
                  <a:pt x="1225875" y="0"/>
                </a:lnTo>
                <a:cubicBezTo>
                  <a:pt x="1183388" y="1847"/>
                  <a:pt x="1140660" y="667"/>
                  <a:pt x="1098413" y="5542"/>
                </a:cubicBezTo>
                <a:cubicBezTo>
                  <a:pt x="1023968" y="14132"/>
                  <a:pt x="1134557" y="19549"/>
                  <a:pt x="1065162" y="22168"/>
                </a:cubicBezTo>
                <a:cubicBezTo>
                  <a:pt x="972846" y="25651"/>
                  <a:pt x="880435" y="25862"/>
                  <a:pt x="788072" y="27709"/>
                </a:cubicBezTo>
                <a:cubicBezTo>
                  <a:pt x="783977" y="28294"/>
                  <a:pt x="706244" y="37935"/>
                  <a:pt x="682777" y="44335"/>
                </a:cubicBezTo>
                <a:cubicBezTo>
                  <a:pt x="682749" y="44343"/>
                  <a:pt x="641228" y="58184"/>
                  <a:pt x="632901" y="60960"/>
                </a:cubicBezTo>
                <a:lnTo>
                  <a:pt x="616275" y="66502"/>
                </a:lnTo>
                <a:cubicBezTo>
                  <a:pt x="610733" y="70197"/>
                  <a:pt x="604360" y="72876"/>
                  <a:pt x="599650" y="77586"/>
                </a:cubicBezTo>
                <a:cubicBezTo>
                  <a:pt x="594940" y="82296"/>
                  <a:pt x="595068" y="92766"/>
                  <a:pt x="588566" y="94211"/>
                </a:cubicBezTo>
                <a:cubicBezTo>
                  <a:pt x="561034" y="100329"/>
                  <a:pt x="507568" y="99753"/>
                  <a:pt x="472188" y="99753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5246951" y="3344605"/>
            <a:ext cx="454876" cy="335153"/>
          </a:xfrm>
          <a:custGeom>
            <a:avLst/>
            <a:gdLst>
              <a:gd name="connsiteX0" fmla="*/ 503133 w 503133"/>
              <a:gd name="connsiteY0" fmla="*/ 0 h 237506"/>
              <a:gd name="connsiteX1" fmla="*/ 503133 w 503133"/>
              <a:gd name="connsiteY1" fmla="*/ 0 h 237506"/>
              <a:gd name="connsiteX2" fmla="*/ 467507 w 503133"/>
              <a:gd name="connsiteY2" fmla="*/ 95003 h 237506"/>
              <a:gd name="connsiteX3" fmla="*/ 431881 w 503133"/>
              <a:gd name="connsiteY3" fmla="*/ 106878 h 237506"/>
              <a:gd name="connsiteX4" fmla="*/ 336878 w 503133"/>
              <a:gd name="connsiteY4" fmla="*/ 118753 h 237506"/>
              <a:gd name="connsiteX5" fmla="*/ 146873 w 503133"/>
              <a:gd name="connsiteY5" fmla="*/ 130629 h 237506"/>
              <a:gd name="connsiteX6" fmla="*/ 99371 w 503133"/>
              <a:gd name="connsiteY6" fmla="*/ 237506 h 237506"/>
              <a:gd name="connsiteX7" fmla="*/ 16244 w 503133"/>
              <a:gd name="connsiteY7" fmla="*/ 213756 h 23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33" h="237506">
                <a:moveTo>
                  <a:pt x="503133" y="0"/>
                </a:moveTo>
                <a:lnTo>
                  <a:pt x="503133" y="0"/>
                </a:lnTo>
                <a:cubicBezTo>
                  <a:pt x="491258" y="31668"/>
                  <a:pt x="486268" y="66862"/>
                  <a:pt x="467507" y="95003"/>
                </a:cubicBezTo>
                <a:cubicBezTo>
                  <a:pt x="460563" y="105418"/>
                  <a:pt x="444197" y="104639"/>
                  <a:pt x="431881" y="106878"/>
                </a:cubicBezTo>
                <a:cubicBezTo>
                  <a:pt x="400482" y="112587"/>
                  <a:pt x="368682" y="116103"/>
                  <a:pt x="336878" y="118753"/>
                </a:cubicBezTo>
                <a:cubicBezTo>
                  <a:pt x="273639" y="124023"/>
                  <a:pt x="210208" y="126670"/>
                  <a:pt x="146873" y="130629"/>
                </a:cubicBezTo>
                <a:cubicBezTo>
                  <a:pt x="118609" y="215420"/>
                  <a:pt x="137009" y="181050"/>
                  <a:pt x="99371" y="237506"/>
                </a:cubicBezTo>
                <a:cubicBezTo>
                  <a:pt x="-1186" y="224937"/>
                  <a:pt x="-18197" y="248197"/>
                  <a:pt x="16244" y="213756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3026900" y="3344605"/>
            <a:ext cx="753368" cy="335153"/>
          </a:xfrm>
          <a:custGeom>
            <a:avLst/>
            <a:gdLst>
              <a:gd name="connsiteX0" fmla="*/ 0 w 617517"/>
              <a:gd name="connsiteY0" fmla="*/ 0 h 273202"/>
              <a:gd name="connsiteX1" fmla="*/ 0 w 617517"/>
              <a:gd name="connsiteY1" fmla="*/ 0 h 273202"/>
              <a:gd name="connsiteX2" fmla="*/ 35626 w 617517"/>
              <a:gd name="connsiteY2" fmla="*/ 95003 h 273202"/>
              <a:gd name="connsiteX3" fmla="*/ 47501 w 617517"/>
              <a:gd name="connsiteY3" fmla="*/ 130629 h 273202"/>
              <a:gd name="connsiteX4" fmla="*/ 83127 w 617517"/>
              <a:gd name="connsiteY4" fmla="*/ 154379 h 273202"/>
              <a:gd name="connsiteX5" fmla="*/ 154379 w 617517"/>
              <a:gd name="connsiteY5" fmla="*/ 142504 h 273202"/>
              <a:gd name="connsiteX6" fmla="*/ 225631 w 617517"/>
              <a:gd name="connsiteY6" fmla="*/ 118754 h 273202"/>
              <a:gd name="connsiteX7" fmla="*/ 368135 w 617517"/>
              <a:gd name="connsiteY7" fmla="*/ 130629 h 273202"/>
              <a:gd name="connsiteX8" fmla="*/ 391886 w 617517"/>
              <a:gd name="connsiteY8" fmla="*/ 201881 h 273202"/>
              <a:gd name="connsiteX9" fmla="*/ 498764 w 617517"/>
              <a:gd name="connsiteY9" fmla="*/ 213756 h 273202"/>
              <a:gd name="connsiteX10" fmla="*/ 581891 w 617517"/>
              <a:gd name="connsiteY10" fmla="*/ 237507 h 273202"/>
              <a:gd name="connsiteX11" fmla="*/ 617517 w 617517"/>
              <a:gd name="connsiteY11" fmla="*/ 273133 h 273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7517" h="273202">
                <a:moveTo>
                  <a:pt x="0" y="0"/>
                </a:moveTo>
                <a:lnTo>
                  <a:pt x="0" y="0"/>
                </a:lnTo>
                <a:cubicBezTo>
                  <a:pt x="11875" y="31668"/>
                  <a:pt x="24068" y="63218"/>
                  <a:pt x="35626" y="95003"/>
                </a:cubicBezTo>
                <a:cubicBezTo>
                  <a:pt x="39904" y="106767"/>
                  <a:pt x="39681" y="120854"/>
                  <a:pt x="47501" y="130629"/>
                </a:cubicBezTo>
                <a:cubicBezTo>
                  <a:pt x="56417" y="141774"/>
                  <a:pt x="71252" y="146462"/>
                  <a:pt x="83127" y="154379"/>
                </a:cubicBezTo>
                <a:cubicBezTo>
                  <a:pt x="106878" y="150421"/>
                  <a:pt x="131020" y="148344"/>
                  <a:pt x="154379" y="142504"/>
                </a:cubicBezTo>
                <a:cubicBezTo>
                  <a:pt x="178667" y="136432"/>
                  <a:pt x="225631" y="118754"/>
                  <a:pt x="225631" y="118754"/>
                </a:cubicBezTo>
                <a:cubicBezTo>
                  <a:pt x="273132" y="122712"/>
                  <a:pt x="325501" y="109312"/>
                  <a:pt x="368135" y="130629"/>
                </a:cubicBezTo>
                <a:cubicBezTo>
                  <a:pt x="390527" y="141825"/>
                  <a:pt x="367004" y="199116"/>
                  <a:pt x="391886" y="201881"/>
                </a:cubicBezTo>
                <a:lnTo>
                  <a:pt x="498764" y="213756"/>
                </a:lnTo>
                <a:cubicBezTo>
                  <a:pt x="501871" y="214533"/>
                  <a:pt x="574145" y="231310"/>
                  <a:pt x="581891" y="237507"/>
                </a:cubicBezTo>
                <a:cubicBezTo>
                  <a:pt x="630540" y="276427"/>
                  <a:pt x="585073" y="273133"/>
                  <a:pt x="617517" y="27313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 124"/>
          <p:cNvSpPr/>
          <p:nvPr/>
        </p:nvSpPr>
        <p:spPr>
          <a:xfrm>
            <a:off x="4225243" y="4431576"/>
            <a:ext cx="45719" cy="468721"/>
          </a:xfrm>
          <a:custGeom>
            <a:avLst/>
            <a:gdLst>
              <a:gd name="connsiteX0" fmla="*/ 106878 w 106878"/>
              <a:gd name="connsiteY0" fmla="*/ 0 h 700644"/>
              <a:gd name="connsiteX1" fmla="*/ 106878 w 106878"/>
              <a:gd name="connsiteY1" fmla="*/ 0 h 700644"/>
              <a:gd name="connsiteX2" fmla="*/ 71252 w 106878"/>
              <a:gd name="connsiteY2" fmla="*/ 95002 h 700644"/>
              <a:gd name="connsiteX3" fmla="*/ 59376 w 106878"/>
              <a:gd name="connsiteY3" fmla="*/ 130628 h 700644"/>
              <a:gd name="connsiteX4" fmla="*/ 47501 w 106878"/>
              <a:gd name="connsiteY4" fmla="*/ 190005 h 700644"/>
              <a:gd name="connsiteX5" fmla="*/ 23750 w 106878"/>
              <a:gd name="connsiteY5" fmla="*/ 261257 h 700644"/>
              <a:gd name="connsiteX6" fmla="*/ 23750 w 106878"/>
              <a:gd name="connsiteY6" fmla="*/ 415636 h 700644"/>
              <a:gd name="connsiteX7" fmla="*/ 0 w 106878"/>
              <a:gd name="connsiteY7" fmla="*/ 451262 h 700644"/>
              <a:gd name="connsiteX8" fmla="*/ 11875 w 106878"/>
              <a:gd name="connsiteY8" fmla="*/ 486888 h 700644"/>
              <a:gd name="connsiteX9" fmla="*/ 35626 w 106878"/>
              <a:gd name="connsiteY9" fmla="*/ 522514 h 700644"/>
              <a:gd name="connsiteX10" fmla="*/ 35626 w 106878"/>
              <a:gd name="connsiteY10" fmla="*/ 700644 h 70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878" h="700644">
                <a:moveTo>
                  <a:pt x="106878" y="0"/>
                </a:moveTo>
                <a:lnTo>
                  <a:pt x="106878" y="0"/>
                </a:lnTo>
                <a:cubicBezTo>
                  <a:pt x="95003" y="31667"/>
                  <a:pt x="82810" y="63218"/>
                  <a:pt x="71252" y="95002"/>
                </a:cubicBezTo>
                <a:cubicBezTo>
                  <a:pt x="66974" y="106766"/>
                  <a:pt x="62412" y="118484"/>
                  <a:pt x="59376" y="130628"/>
                </a:cubicBezTo>
                <a:cubicBezTo>
                  <a:pt x="54481" y="150210"/>
                  <a:pt x="52812" y="170532"/>
                  <a:pt x="47501" y="190005"/>
                </a:cubicBezTo>
                <a:cubicBezTo>
                  <a:pt x="40914" y="214158"/>
                  <a:pt x="23750" y="261257"/>
                  <a:pt x="23750" y="261257"/>
                </a:cubicBezTo>
                <a:cubicBezTo>
                  <a:pt x="31858" y="326115"/>
                  <a:pt x="45852" y="356698"/>
                  <a:pt x="23750" y="415636"/>
                </a:cubicBezTo>
                <a:cubicBezTo>
                  <a:pt x="18739" y="429000"/>
                  <a:pt x="7917" y="439387"/>
                  <a:pt x="0" y="451262"/>
                </a:cubicBezTo>
                <a:cubicBezTo>
                  <a:pt x="3958" y="463137"/>
                  <a:pt x="6277" y="475692"/>
                  <a:pt x="11875" y="486888"/>
                </a:cubicBezTo>
                <a:cubicBezTo>
                  <a:pt x="18258" y="499654"/>
                  <a:pt x="34050" y="508329"/>
                  <a:pt x="35626" y="522514"/>
                </a:cubicBezTo>
                <a:cubicBezTo>
                  <a:pt x="42183" y="581527"/>
                  <a:pt x="35626" y="641267"/>
                  <a:pt x="35626" y="70064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/>
        </p:nvSpPr>
        <p:spPr>
          <a:xfrm>
            <a:off x="4574279" y="5095576"/>
            <a:ext cx="375058" cy="180147"/>
          </a:xfrm>
          <a:custGeom>
            <a:avLst/>
            <a:gdLst>
              <a:gd name="connsiteX0" fmla="*/ 0 w 760020"/>
              <a:gd name="connsiteY0" fmla="*/ 12622 h 297796"/>
              <a:gd name="connsiteX1" fmla="*/ 0 w 760020"/>
              <a:gd name="connsiteY1" fmla="*/ 12622 h 297796"/>
              <a:gd name="connsiteX2" fmla="*/ 213755 w 760020"/>
              <a:gd name="connsiteY2" fmla="*/ 12622 h 297796"/>
              <a:gd name="connsiteX3" fmla="*/ 237506 w 760020"/>
              <a:gd name="connsiteY3" fmla="*/ 48248 h 297796"/>
              <a:gd name="connsiteX4" fmla="*/ 344384 w 760020"/>
              <a:gd name="connsiteY4" fmla="*/ 60124 h 297796"/>
              <a:gd name="connsiteX5" fmla="*/ 427511 w 760020"/>
              <a:gd name="connsiteY5" fmla="*/ 83874 h 297796"/>
              <a:gd name="connsiteX6" fmla="*/ 463137 w 760020"/>
              <a:gd name="connsiteY6" fmla="*/ 95750 h 297796"/>
              <a:gd name="connsiteX7" fmla="*/ 486888 w 760020"/>
              <a:gd name="connsiteY7" fmla="*/ 131376 h 297796"/>
              <a:gd name="connsiteX8" fmla="*/ 510639 w 760020"/>
              <a:gd name="connsiteY8" fmla="*/ 214503 h 297796"/>
              <a:gd name="connsiteX9" fmla="*/ 546265 w 760020"/>
              <a:gd name="connsiteY9" fmla="*/ 238253 h 297796"/>
              <a:gd name="connsiteX10" fmla="*/ 629392 w 760020"/>
              <a:gd name="connsiteY10" fmla="*/ 250129 h 297796"/>
              <a:gd name="connsiteX11" fmla="*/ 665018 w 760020"/>
              <a:gd name="connsiteY11" fmla="*/ 262004 h 297796"/>
              <a:gd name="connsiteX12" fmla="*/ 700644 w 760020"/>
              <a:gd name="connsiteY12" fmla="*/ 285755 h 297796"/>
              <a:gd name="connsiteX13" fmla="*/ 760020 w 760020"/>
              <a:gd name="connsiteY13" fmla="*/ 297630 h 29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0020" h="297796">
                <a:moveTo>
                  <a:pt x="0" y="12622"/>
                </a:moveTo>
                <a:lnTo>
                  <a:pt x="0" y="12622"/>
                </a:lnTo>
                <a:cubicBezTo>
                  <a:pt x="66703" y="5211"/>
                  <a:pt x="147052" y="-11633"/>
                  <a:pt x="213755" y="12622"/>
                </a:cubicBezTo>
                <a:cubicBezTo>
                  <a:pt x="227168" y="17499"/>
                  <a:pt x="224093" y="43370"/>
                  <a:pt x="237506" y="48248"/>
                </a:cubicBezTo>
                <a:cubicBezTo>
                  <a:pt x="271193" y="60498"/>
                  <a:pt x="308758" y="56165"/>
                  <a:pt x="344384" y="60124"/>
                </a:cubicBezTo>
                <a:cubicBezTo>
                  <a:pt x="429823" y="88603"/>
                  <a:pt x="323106" y="54043"/>
                  <a:pt x="427511" y="83874"/>
                </a:cubicBezTo>
                <a:cubicBezTo>
                  <a:pt x="439547" y="87313"/>
                  <a:pt x="451262" y="91791"/>
                  <a:pt x="463137" y="95750"/>
                </a:cubicBezTo>
                <a:cubicBezTo>
                  <a:pt x="471054" y="107625"/>
                  <a:pt x="481266" y="118258"/>
                  <a:pt x="486888" y="131376"/>
                </a:cubicBezTo>
                <a:cubicBezTo>
                  <a:pt x="488859" y="135976"/>
                  <a:pt x="503526" y="205612"/>
                  <a:pt x="510639" y="214503"/>
                </a:cubicBezTo>
                <a:cubicBezTo>
                  <a:pt x="519555" y="225648"/>
                  <a:pt x="532595" y="234152"/>
                  <a:pt x="546265" y="238253"/>
                </a:cubicBezTo>
                <a:cubicBezTo>
                  <a:pt x="573075" y="246296"/>
                  <a:pt x="601683" y="246170"/>
                  <a:pt x="629392" y="250129"/>
                </a:cubicBezTo>
                <a:cubicBezTo>
                  <a:pt x="641267" y="254087"/>
                  <a:pt x="653822" y="256406"/>
                  <a:pt x="665018" y="262004"/>
                </a:cubicBezTo>
                <a:cubicBezTo>
                  <a:pt x="677784" y="268387"/>
                  <a:pt x="687878" y="279372"/>
                  <a:pt x="700644" y="285755"/>
                </a:cubicBezTo>
                <a:cubicBezTo>
                  <a:pt x="729401" y="300133"/>
                  <a:pt x="732847" y="297630"/>
                  <a:pt x="760020" y="29763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4949337" y="4352832"/>
            <a:ext cx="177606" cy="328136"/>
          </a:xfrm>
          <a:custGeom>
            <a:avLst/>
            <a:gdLst>
              <a:gd name="connsiteX0" fmla="*/ 0 w 201977"/>
              <a:gd name="connsiteY0" fmla="*/ 0 h 383846"/>
              <a:gd name="connsiteX1" fmla="*/ 0 w 201977"/>
              <a:gd name="connsiteY1" fmla="*/ 0 h 383846"/>
              <a:gd name="connsiteX2" fmla="*/ 71252 w 201977"/>
              <a:gd name="connsiteY2" fmla="*/ 178130 h 383846"/>
              <a:gd name="connsiteX3" fmla="*/ 106878 w 201977"/>
              <a:gd name="connsiteY3" fmla="*/ 213756 h 383846"/>
              <a:gd name="connsiteX4" fmla="*/ 154379 w 201977"/>
              <a:gd name="connsiteY4" fmla="*/ 285008 h 383846"/>
              <a:gd name="connsiteX5" fmla="*/ 166255 w 201977"/>
              <a:gd name="connsiteY5" fmla="*/ 356260 h 383846"/>
              <a:gd name="connsiteX6" fmla="*/ 201881 w 201977"/>
              <a:gd name="connsiteY6" fmla="*/ 380011 h 38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977" h="383846">
                <a:moveTo>
                  <a:pt x="0" y="0"/>
                </a:moveTo>
                <a:lnTo>
                  <a:pt x="0" y="0"/>
                </a:lnTo>
                <a:cubicBezTo>
                  <a:pt x="17569" y="79062"/>
                  <a:pt x="13185" y="120063"/>
                  <a:pt x="71252" y="178130"/>
                </a:cubicBezTo>
                <a:cubicBezTo>
                  <a:pt x="83127" y="190005"/>
                  <a:pt x="96567" y="200499"/>
                  <a:pt x="106878" y="213756"/>
                </a:cubicBezTo>
                <a:cubicBezTo>
                  <a:pt x="124403" y="236288"/>
                  <a:pt x="154379" y="285008"/>
                  <a:pt x="154379" y="285008"/>
                </a:cubicBezTo>
                <a:cubicBezTo>
                  <a:pt x="158338" y="308759"/>
                  <a:pt x="154309" y="335354"/>
                  <a:pt x="166255" y="356260"/>
                </a:cubicBezTo>
                <a:cubicBezTo>
                  <a:pt x="205637" y="425176"/>
                  <a:pt x="201881" y="337974"/>
                  <a:pt x="201881" y="38001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reeform 127"/>
          <p:cNvSpPr/>
          <p:nvPr/>
        </p:nvSpPr>
        <p:spPr>
          <a:xfrm>
            <a:off x="3589767" y="3491642"/>
            <a:ext cx="1682229" cy="953819"/>
          </a:xfrm>
          <a:custGeom>
            <a:avLst/>
            <a:gdLst>
              <a:gd name="connsiteX0" fmla="*/ 632901 w 1913061"/>
              <a:gd name="connsiteY0" fmla="*/ 66502 h 1169324"/>
              <a:gd name="connsiteX1" fmla="*/ 632901 w 1913061"/>
              <a:gd name="connsiteY1" fmla="*/ 66502 h 1169324"/>
              <a:gd name="connsiteX2" fmla="*/ 538690 w 1913061"/>
              <a:gd name="connsiteY2" fmla="*/ 99753 h 1169324"/>
              <a:gd name="connsiteX3" fmla="*/ 455562 w 1913061"/>
              <a:gd name="connsiteY3" fmla="*/ 110837 h 1169324"/>
              <a:gd name="connsiteX4" fmla="*/ 438937 w 1913061"/>
              <a:gd name="connsiteY4" fmla="*/ 116378 h 1169324"/>
              <a:gd name="connsiteX5" fmla="*/ 394602 w 1913061"/>
              <a:gd name="connsiteY5" fmla="*/ 127462 h 1169324"/>
              <a:gd name="connsiteX6" fmla="*/ 361352 w 1913061"/>
              <a:gd name="connsiteY6" fmla="*/ 138546 h 1169324"/>
              <a:gd name="connsiteX7" fmla="*/ 344726 w 1913061"/>
              <a:gd name="connsiteY7" fmla="*/ 155171 h 1169324"/>
              <a:gd name="connsiteX8" fmla="*/ 339184 w 1913061"/>
              <a:gd name="connsiteY8" fmla="*/ 171797 h 1169324"/>
              <a:gd name="connsiteX9" fmla="*/ 305933 w 1913061"/>
              <a:gd name="connsiteY9" fmla="*/ 188422 h 1169324"/>
              <a:gd name="connsiteX10" fmla="*/ 267141 w 1913061"/>
              <a:gd name="connsiteY10" fmla="*/ 232757 h 1169324"/>
              <a:gd name="connsiteX11" fmla="*/ 256057 w 1913061"/>
              <a:gd name="connsiteY11" fmla="*/ 249382 h 1169324"/>
              <a:gd name="connsiteX12" fmla="*/ 222806 w 1913061"/>
              <a:gd name="connsiteY12" fmla="*/ 266008 h 1169324"/>
              <a:gd name="connsiteX13" fmla="*/ 189555 w 1913061"/>
              <a:gd name="connsiteY13" fmla="*/ 277091 h 1169324"/>
              <a:gd name="connsiteX14" fmla="*/ 172930 w 1913061"/>
              <a:gd name="connsiteY14" fmla="*/ 293717 h 1169324"/>
              <a:gd name="connsiteX15" fmla="*/ 150762 w 1913061"/>
              <a:gd name="connsiteY15" fmla="*/ 343593 h 1169324"/>
              <a:gd name="connsiteX16" fmla="*/ 111970 w 1913061"/>
              <a:gd name="connsiteY16" fmla="*/ 354677 h 1169324"/>
              <a:gd name="connsiteX17" fmla="*/ 95344 w 1913061"/>
              <a:gd name="connsiteY17" fmla="*/ 365760 h 1169324"/>
              <a:gd name="connsiteX18" fmla="*/ 84261 w 1913061"/>
              <a:gd name="connsiteY18" fmla="*/ 399011 h 1169324"/>
              <a:gd name="connsiteX19" fmla="*/ 78719 w 1913061"/>
              <a:gd name="connsiteY19" fmla="*/ 415637 h 1169324"/>
              <a:gd name="connsiteX20" fmla="*/ 39926 w 1913061"/>
              <a:gd name="connsiteY20" fmla="*/ 443346 h 1169324"/>
              <a:gd name="connsiteX21" fmla="*/ 28842 w 1913061"/>
              <a:gd name="connsiteY21" fmla="*/ 459971 h 1169324"/>
              <a:gd name="connsiteX22" fmla="*/ 6675 w 1913061"/>
              <a:gd name="connsiteY22" fmla="*/ 509848 h 1169324"/>
              <a:gd name="connsiteX23" fmla="*/ 6675 w 1913061"/>
              <a:gd name="connsiteY23" fmla="*/ 798022 h 1169324"/>
              <a:gd name="connsiteX24" fmla="*/ 17759 w 1913061"/>
              <a:gd name="connsiteY24" fmla="*/ 831273 h 1169324"/>
              <a:gd name="connsiteX25" fmla="*/ 34384 w 1913061"/>
              <a:gd name="connsiteY25" fmla="*/ 908858 h 1169324"/>
              <a:gd name="connsiteX26" fmla="*/ 39926 w 1913061"/>
              <a:gd name="connsiteY26" fmla="*/ 925484 h 1169324"/>
              <a:gd name="connsiteX27" fmla="*/ 56552 w 1913061"/>
              <a:gd name="connsiteY27" fmla="*/ 931026 h 1169324"/>
              <a:gd name="connsiteX28" fmla="*/ 89802 w 1913061"/>
              <a:gd name="connsiteY28" fmla="*/ 953193 h 1169324"/>
              <a:gd name="connsiteX29" fmla="*/ 106428 w 1913061"/>
              <a:gd name="connsiteY29" fmla="*/ 964277 h 1169324"/>
              <a:gd name="connsiteX30" fmla="*/ 123053 w 1913061"/>
              <a:gd name="connsiteY30" fmla="*/ 969818 h 1169324"/>
              <a:gd name="connsiteX31" fmla="*/ 139679 w 1913061"/>
              <a:gd name="connsiteY31" fmla="*/ 980902 h 1169324"/>
              <a:gd name="connsiteX32" fmla="*/ 200639 w 1913061"/>
              <a:gd name="connsiteY32" fmla="*/ 991986 h 1169324"/>
              <a:gd name="connsiteX33" fmla="*/ 217264 w 1913061"/>
              <a:gd name="connsiteY33" fmla="*/ 997528 h 1169324"/>
              <a:gd name="connsiteX34" fmla="*/ 289308 w 1913061"/>
              <a:gd name="connsiteY34" fmla="*/ 1003069 h 1169324"/>
              <a:gd name="connsiteX35" fmla="*/ 322559 w 1913061"/>
              <a:gd name="connsiteY35" fmla="*/ 1025237 h 1169324"/>
              <a:gd name="connsiteX36" fmla="*/ 377977 w 1913061"/>
              <a:gd name="connsiteY36" fmla="*/ 1041862 h 1169324"/>
              <a:gd name="connsiteX37" fmla="*/ 411228 w 1913061"/>
              <a:gd name="connsiteY37" fmla="*/ 1058488 h 1169324"/>
              <a:gd name="connsiteX38" fmla="*/ 527606 w 1913061"/>
              <a:gd name="connsiteY38" fmla="*/ 1064029 h 1169324"/>
              <a:gd name="connsiteX39" fmla="*/ 560857 w 1913061"/>
              <a:gd name="connsiteY39" fmla="*/ 1091738 h 1169324"/>
              <a:gd name="connsiteX40" fmla="*/ 594108 w 1913061"/>
              <a:gd name="connsiteY40" fmla="*/ 1102822 h 1169324"/>
              <a:gd name="connsiteX41" fmla="*/ 627359 w 1913061"/>
              <a:gd name="connsiteY41" fmla="*/ 1124989 h 1169324"/>
              <a:gd name="connsiteX42" fmla="*/ 643984 w 1913061"/>
              <a:gd name="connsiteY42" fmla="*/ 1130531 h 1169324"/>
              <a:gd name="connsiteX43" fmla="*/ 860115 w 1913061"/>
              <a:gd name="connsiteY43" fmla="*/ 1147157 h 1169324"/>
              <a:gd name="connsiteX44" fmla="*/ 882282 w 1913061"/>
              <a:gd name="connsiteY44" fmla="*/ 1152698 h 1169324"/>
              <a:gd name="connsiteX45" fmla="*/ 898908 w 1913061"/>
              <a:gd name="connsiteY45" fmla="*/ 1158240 h 1169324"/>
              <a:gd name="connsiteX46" fmla="*/ 943242 w 1913061"/>
              <a:gd name="connsiteY46" fmla="*/ 1169324 h 1169324"/>
              <a:gd name="connsiteX47" fmla="*/ 1059621 w 1913061"/>
              <a:gd name="connsiteY47" fmla="*/ 1163782 h 1169324"/>
              <a:gd name="connsiteX48" fmla="*/ 1098413 w 1913061"/>
              <a:gd name="connsiteY48" fmla="*/ 1158240 h 1169324"/>
              <a:gd name="connsiteX49" fmla="*/ 1115039 w 1913061"/>
              <a:gd name="connsiteY49" fmla="*/ 1152698 h 1169324"/>
              <a:gd name="connsiteX50" fmla="*/ 1231417 w 1913061"/>
              <a:gd name="connsiteY50" fmla="*/ 1147157 h 1169324"/>
              <a:gd name="connsiteX51" fmla="*/ 1248042 w 1913061"/>
              <a:gd name="connsiteY51" fmla="*/ 1141615 h 1169324"/>
              <a:gd name="connsiteX52" fmla="*/ 1281293 w 1913061"/>
              <a:gd name="connsiteY52" fmla="*/ 1136073 h 1169324"/>
              <a:gd name="connsiteX53" fmla="*/ 1297919 w 1913061"/>
              <a:gd name="connsiteY53" fmla="*/ 1124989 h 1169324"/>
              <a:gd name="connsiteX54" fmla="*/ 1314544 w 1913061"/>
              <a:gd name="connsiteY54" fmla="*/ 1119448 h 1169324"/>
              <a:gd name="connsiteX55" fmla="*/ 1325628 w 1913061"/>
              <a:gd name="connsiteY55" fmla="*/ 1102822 h 1169324"/>
              <a:gd name="connsiteX56" fmla="*/ 1336712 w 1913061"/>
              <a:gd name="connsiteY56" fmla="*/ 1080655 h 1169324"/>
              <a:gd name="connsiteX57" fmla="*/ 1358879 w 1913061"/>
              <a:gd name="connsiteY57" fmla="*/ 1069571 h 1169324"/>
              <a:gd name="connsiteX58" fmla="*/ 1414297 w 1913061"/>
              <a:gd name="connsiteY58" fmla="*/ 1058488 h 1169324"/>
              <a:gd name="connsiteX59" fmla="*/ 1458632 w 1913061"/>
              <a:gd name="connsiteY59" fmla="*/ 1052946 h 1169324"/>
              <a:gd name="connsiteX60" fmla="*/ 1519592 w 1913061"/>
              <a:gd name="connsiteY60" fmla="*/ 1041862 h 1169324"/>
              <a:gd name="connsiteX61" fmla="*/ 1569468 w 1913061"/>
              <a:gd name="connsiteY61" fmla="*/ 1030778 h 1169324"/>
              <a:gd name="connsiteX62" fmla="*/ 1619344 w 1913061"/>
              <a:gd name="connsiteY62" fmla="*/ 1019695 h 1169324"/>
              <a:gd name="connsiteX63" fmla="*/ 1669221 w 1913061"/>
              <a:gd name="connsiteY63" fmla="*/ 980902 h 1169324"/>
              <a:gd name="connsiteX64" fmla="*/ 1674762 w 1913061"/>
              <a:gd name="connsiteY64" fmla="*/ 964277 h 1169324"/>
              <a:gd name="connsiteX65" fmla="*/ 1702472 w 1913061"/>
              <a:gd name="connsiteY65" fmla="*/ 953193 h 1169324"/>
              <a:gd name="connsiteX66" fmla="*/ 1719097 w 1913061"/>
              <a:gd name="connsiteY66" fmla="*/ 942109 h 1169324"/>
              <a:gd name="connsiteX67" fmla="*/ 1730181 w 1913061"/>
              <a:gd name="connsiteY67" fmla="*/ 925484 h 1169324"/>
              <a:gd name="connsiteX68" fmla="*/ 1735722 w 1913061"/>
              <a:gd name="connsiteY68" fmla="*/ 908858 h 1169324"/>
              <a:gd name="connsiteX69" fmla="*/ 1746806 w 1913061"/>
              <a:gd name="connsiteY69" fmla="*/ 881149 h 1169324"/>
              <a:gd name="connsiteX70" fmla="*/ 1757890 w 1913061"/>
              <a:gd name="connsiteY70" fmla="*/ 864524 h 1169324"/>
              <a:gd name="connsiteX71" fmla="*/ 1791141 w 1913061"/>
              <a:gd name="connsiteY71" fmla="*/ 842357 h 1169324"/>
              <a:gd name="connsiteX72" fmla="*/ 1802224 w 1913061"/>
              <a:gd name="connsiteY72" fmla="*/ 825731 h 1169324"/>
              <a:gd name="connsiteX73" fmla="*/ 1813308 w 1913061"/>
              <a:gd name="connsiteY73" fmla="*/ 786938 h 1169324"/>
              <a:gd name="connsiteX74" fmla="*/ 1818850 w 1913061"/>
              <a:gd name="connsiteY74" fmla="*/ 770313 h 1169324"/>
              <a:gd name="connsiteX75" fmla="*/ 1824392 w 1913061"/>
              <a:gd name="connsiteY75" fmla="*/ 692728 h 1169324"/>
              <a:gd name="connsiteX76" fmla="*/ 1829933 w 1913061"/>
              <a:gd name="connsiteY76" fmla="*/ 676102 h 1169324"/>
              <a:gd name="connsiteX77" fmla="*/ 1846559 w 1913061"/>
              <a:gd name="connsiteY77" fmla="*/ 659477 h 1169324"/>
              <a:gd name="connsiteX78" fmla="*/ 1874268 w 1913061"/>
              <a:gd name="connsiteY78" fmla="*/ 604058 h 1169324"/>
              <a:gd name="connsiteX79" fmla="*/ 1885352 w 1913061"/>
              <a:gd name="connsiteY79" fmla="*/ 554182 h 1169324"/>
              <a:gd name="connsiteX80" fmla="*/ 1896435 w 1913061"/>
              <a:gd name="connsiteY80" fmla="*/ 504306 h 1169324"/>
              <a:gd name="connsiteX81" fmla="*/ 1901977 w 1913061"/>
              <a:gd name="connsiteY81" fmla="*/ 465513 h 1169324"/>
              <a:gd name="connsiteX82" fmla="*/ 1913061 w 1913061"/>
              <a:gd name="connsiteY82" fmla="*/ 432262 h 1169324"/>
              <a:gd name="connsiteX83" fmla="*/ 1907519 w 1913061"/>
              <a:gd name="connsiteY83" fmla="*/ 304800 h 1169324"/>
              <a:gd name="connsiteX84" fmla="*/ 1896435 w 1913061"/>
              <a:gd name="connsiteY84" fmla="*/ 271549 h 1169324"/>
              <a:gd name="connsiteX85" fmla="*/ 1863184 w 1913061"/>
              <a:gd name="connsiteY85" fmla="*/ 249382 h 1169324"/>
              <a:gd name="connsiteX86" fmla="*/ 1846559 w 1913061"/>
              <a:gd name="connsiteY86" fmla="*/ 199506 h 1169324"/>
              <a:gd name="connsiteX87" fmla="*/ 1841017 w 1913061"/>
              <a:gd name="connsiteY87" fmla="*/ 182880 h 1169324"/>
              <a:gd name="connsiteX88" fmla="*/ 1824392 w 1913061"/>
              <a:gd name="connsiteY88" fmla="*/ 177338 h 1169324"/>
              <a:gd name="connsiteX89" fmla="*/ 1785599 w 1913061"/>
              <a:gd name="connsiteY89" fmla="*/ 144088 h 1169324"/>
              <a:gd name="connsiteX90" fmla="*/ 1768973 w 1913061"/>
              <a:gd name="connsiteY90" fmla="*/ 110837 h 1169324"/>
              <a:gd name="connsiteX91" fmla="*/ 1730181 w 1913061"/>
              <a:gd name="connsiteY91" fmla="*/ 105295 h 1169324"/>
              <a:gd name="connsiteX92" fmla="*/ 1647053 w 1913061"/>
              <a:gd name="connsiteY92" fmla="*/ 94211 h 1169324"/>
              <a:gd name="connsiteX93" fmla="*/ 1613802 w 1913061"/>
              <a:gd name="connsiteY93" fmla="*/ 88669 h 1169324"/>
              <a:gd name="connsiteX94" fmla="*/ 1580552 w 1913061"/>
              <a:gd name="connsiteY94" fmla="*/ 66502 h 1169324"/>
              <a:gd name="connsiteX95" fmla="*/ 1508508 w 1913061"/>
              <a:gd name="connsiteY95" fmla="*/ 55418 h 1169324"/>
              <a:gd name="connsiteX96" fmla="*/ 1475257 w 1913061"/>
              <a:gd name="connsiteY96" fmla="*/ 33251 h 1169324"/>
              <a:gd name="connsiteX97" fmla="*/ 1458632 w 1913061"/>
              <a:gd name="connsiteY97" fmla="*/ 22168 h 1169324"/>
              <a:gd name="connsiteX98" fmla="*/ 1320086 w 1913061"/>
              <a:gd name="connsiteY98" fmla="*/ 5542 h 1169324"/>
              <a:gd name="connsiteX99" fmla="*/ 1225875 w 1913061"/>
              <a:gd name="connsiteY99" fmla="*/ 0 h 1169324"/>
              <a:gd name="connsiteX100" fmla="*/ 1098413 w 1913061"/>
              <a:gd name="connsiteY100" fmla="*/ 5542 h 1169324"/>
              <a:gd name="connsiteX101" fmla="*/ 1065162 w 1913061"/>
              <a:gd name="connsiteY101" fmla="*/ 22168 h 1169324"/>
              <a:gd name="connsiteX102" fmla="*/ 788072 w 1913061"/>
              <a:gd name="connsiteY102" fmla="*/ 27709 h 1169324"/>
              <a:gd name="connsiteX103" fmla="*/ 682777 w 1913061"/>
              <a:gd name="connsiteY103" fmla="*/ 44335 h 1169324"/>
              <a:gd name="connsiteX104" fmla="*/ 632901 w 1913061"/>
              <a:gd name="connsiteY104" fmla="*/ 60960 h 1169324"/>
              <a:gd name="connsiteX105" fmla="*/ 616275 w 1913061"/>
              <a:gd name="connsiteY105" fmla="*/ 66502 h 1169324"/>
              <a:gd name="connsiteX106" fmla="*/ 599650 w 1913061"/>
              <a:gd name="connsiteY106" fmla="*/ 77586 h 1169324"/>
              <a:gd name="connsiteX107" fmla="*/ 588566 w 1913061"/>
              <a:gd name="connsiteY107" fmla="*/ 94211 h 1169324"/>
              <a:gd name="connsiteX108" fmla="*/ 472188 w 1913061"/>
              <a:gd name="connsiteY108" fmla="*/ 99753 h 116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913061" h="1169324">
                <a:moveTo>
                  <a:pt x="632901" y="66502"/>
                </a:moveTo>
                <a:lnTo>
                  <a:pt x="632901" y="66502"/>
                </a:lnTo>
                <a:lnTo>
                  <a:pt x="538690" y="99753"/>
                </a:lnTo>
                <a:cubicBezTo>
                  <a:pt x="503319" y="112133"/>
                  <a:pt x="518906" y="105558"/>
                  <a:pt x="455562" y="110837"/>
                </a:cubicBezTo>
                <a:cubicBezTo>
                  <a:pt x="450020" y="112684"/>
                  <a:pt x="444573" y="114841"/>
                  <a:pt x="438937" y="116378"/>
                </a:cubicBezTo>
                <a:cubicBezTo>
                  <a:pt x="424241" y="120386"/>
                  <a:pt x="409053" y="122645"/>
                  <a:pt x="394602" y="127462"/>
                </a:cubicBezTo>
                <a:lnTo>
                  <a:pt x="361352" y="138546"/>
                </a:lnTo>
                <a:cubicBezTo>
                  <a:pt x="355810" y="144088"/>
                  <a:pt x="349073" y="148650"/>
                  <a:pt x="344726" y="155171"/>
                </a:cubicBezTo>
                <a:cubicBezTo>
                  <a:pt x="341485" y="160032"/>
                  <a:pt x="342833" y="167235"/>
                  <a:pt x="339184" y="171797"/>
                </a:cubicBezTo>
                <a:cubicBezTo>
                  <a:pt x="331372" y="181563"/>
                  <a:pt x="316884" y="184772"/>
                  <a:pt x="305933" y="188422"/>
                </a:cubicBezTo>
                <a:cubicBezTo>
                  <a:pt x="278224" y="206896"/>
                  <a:pt x="293004" y="193963"/>
                  <a:pt x="267141" y="232757"/>
                </a:cubicBezTo>
                <a:cubicBezTo>
                  <a:pt x="263446" y="238299"/>
                  <a:pt x="262376" y="247276"/>
                  <a:pt x="256057" y="249382"/>
                </a:cubicBezTo>
                <a:cubicBezTo>
                  <a:pt x="195413" y="269598"/>
                  <a:pt x="287279" y="237354"/>
                  <a:pt x="222806" y="266008"/>
                </a:cubicBezTo>
                <a:cubicBezTo>
                  <a:pt x="212130" y="270753"/>
                  <a:pt x="189555" y="277091"/>
                  <a:pt x="189555" y="277091"/>
                </a:cubicBezTo>
                <a:cubicBezTo>
                  <a:pt x="184013" y="282633"/>
                  <a:pt x="176736" y="286866"/>
                  <a:pt x="172930" y="293717"/>
                </a:cubicBezTo>
                <a:cubicBezTo>
                  <a:pt x="165478" y="307130"/>
                  <a:pt x="165056" y="332158"/>
                  <a:pt x="150762" y="343593"/>
                </a:cubicBezTo>
                <a:cubicBezTo>
                  <a:pt x="147148" y="346484"/>
                  <a:pt x="113419" y="354315"/>
                  <a:pt x="111970" y="354677"/>
                </a:cubicBezTo>
                <a:cubicBezTo>
                  <a:pt x="106428" y="358371"/>
                  <a:pt x="98874" y="360112"/>
                  <a:pt x="95344" y="365760"/>
                </a:cubicBezTo>
                <a:cubicBezTo>
                  <a:pt x="89152" y="375667"/>
                  <a:pt x="87955" y="387927"/>
                  <a:pt x="84261" y="399011"/>
                </a:cubicBezTo>
                <a:cubicBezTo>
                  <a:pt x="82414" y="404553"/>
                  <a:pt x="82850" y="411506"/>
                  <a:pt x="78719" y="415637"/>
                </a:cubicBezTo>
                <a:cubicBezTo>
                  <a:pt x="56251" y="438103"/>
                  <a:pt x="69103" y="428757"/>
                  <a:pt x="39926" y="443346"/>
                </a:cubicBezTo>
                <a:cubicBezTo>
                  <a:pt x="36231" y="448888"/>
                  <a:pt x="31547" y="453885"/>
                  <a:pt x="28842" y="459971"/>
                </a:cubicBezTo>
                <a:cubicBezTo>
                  <a:pt x="2461" y="519329"/>
                  <a:pt x="31760" y="472220"/>
                  <a:pt x="6675" y="509848"/>
                </a:cubicBezTo>
                <a:cubicBezTo>
                  <a:pt x="-73" y="631307"/>
                  <a:pt x="-4147" y="653730"/>
                  <a:pt x="6675" y="798022"/>
                </a:cubicBezTo>
                <a:cubicBezTo>
                  <a:pt x="7549" y="809673"/>
                  <a:pt x="17759" y="831273"/>
                  <a:pt x="17759" y="831273"/>
                </a:cubicBezTo>
                <a:cubicBezTo>
                  <a:pt x="24750" y="887200"/>
                  <a:pt x="18592" y="861480"/>
                  <a:pt x="34384" y="908858"/>
                </a:cubicBezTo>
                <a:cubicBezTo>
                  <a:pt x="36231" y="914400"/>
                  <a:pt x="34384" y="923637"/>
                  <a:pt x="39926" y="925484"/>
                </a:cubicBezTo>
                <a:cubicBezTo>
                  <a:pt x="45468" y="927331"/>
                  <a:pt x="51445" y="928189"/>
                  <a:pt x="56552" y="931026"/>
                </a:cubicBezTo>
                <a:cubicBezTo>
                  <a:pt x="68196" y="937495"/>
                  <a:pt x="78719" y="945804"/>
                  <a:pt x="89802" y="953193"/>
                </a:cubicBezTo>
                <a:cubicBezTo>
                  <a:pt x="95344" y="956888"/>
                  <a:pt x="100109" y="962171"/>
                  <a:pt x="106428" y="964277"/>
                </a:cubicBezTo>
                <a:lnTo>
                  <a:pt x="123053" y="969818"/>
                </a:lnTo>
                <a:cubicBezTo>
                  <a:pt x="128595" y="973513"/>
                  <a:pt x="133722" y="977923"/>
                  <a:pt x="139679" y="980902"/>
                </a:cubicBezTo>
                <a:cubicBezTo>
                  <a:pt x="156765" y="989445"/>
                  <a:pt x="185354" y="990075"/>
                  <a:pt x="200639" y="991986"/>
                </a:cubicBezTo>
                <a:cubicBezTo>
                  <a:pt x="206181" y="993833"/>
                  <a:pt x="211468" y="996803"/>
                  <a:pt x="217264" y="997528"/>
                </a:cubicBezTo>
                <a:cubicBezTo>
                  <a:pt x="241164" y="1000515"/>
                  <a:pt x="266015" y="996939"/>
                  <a:pt x="289308" y="1003069"/>
                </a:cubicBezTo>
                <a:cubicBezTo>
                  <a:pt x="302190" y="1006459"/>
                  <a:pt x="309636" y="1022007"/>
                  <a:pt x="322559" y="1025237"/>
                </a:cubicBezTo>
                <a:cubicBezTo>
                  <a:pt x="334953" y="1028335"/>
                  <a:pt x="369879" y="1036463"/>
                  <a:pt x="377977" y="1041862"/>
                </a:cubicBezTo>
                <a:cubicBezTo>
                  <a:pt x="388252" y="1048712"/>
                  <a:pt x="398116" y="1057395"/>
                  <a:pt x="411228" y="1058488"/>
                </a:cubicBezTo>
                <a:cubicBezTo>
                  <a:pt x="449930" y="1061713"/>
                  <a:pt x="488813" y="1062182"/>
                  <a:pt x="527606" y="1064029"/>
                </a:cubicBezTo>
                <a:cubicBezTo>
                  <a:pt x="538047" y="1074470"/>
                  <a:pt x="546968" y="1085565"/>
                  <a:pt x="560857" y="1091738"/>
                </a:cubicBezTo>
                <a:cubicBezTo>
                  <a:pt x="571533" y="1096483"/>
                  <a:pt x="594108" y="1102822"/>
                  <a:pt x="594108" y="1102822"/>
                </a:cubicBezTo>
                <a:cubicBezTo>
                  <a:pt x="605192" y="1110211"/>
                  <a:pt x="614722" y="1120776"/>
                  <a:pt x="627359" y="1124989"/>
                </a:cubicBezTo>
                <a:cubicBezTo>
                  <a:pt x="632901" y="1126836"/>
                  <a:pt x="638201" y="1129705"/>
                  <a:pt x="643984" y="1130531"/>
                </a:cubicBezTo>
                <a:cubicBezTo>
                  <a:pt x="736218" y="1143708"/>
                  <a:pt x="763855" y="1142573"/>
                  <a:pt x="860115" y="1147157"/>
                </a:cubicBezTo>
                <a:cubicBezTo>
                  <a:pt x="867504" y="1149004"/>
                  <a:pt x="874959" y="1150606"/>
                  <a:pt x="882282" y="1152698"/>
                </a:cubicBezTo>
                <a:cubicBezTo>
                  <a:pt x="887899" y="1154303"/>
                  <a:pt x="893272" y="1156703"/>
                  <a:pt x="898908" y="1158240"/>
                </a:cubicBezTo>
                <a:cubicBezTo>
                  <a:pt x="913604" y="1162248"/>
                  <a:pt x="943242" y="1169324"/>
                  <a:pt x="943242" y="1169324"/>
                </a:cubicBezTo>
                <a:cubicBezTo>
                  <a:pt x="982035" y="1167477"/>
                  <a:pt x="1020883" y="1166549"/>
                  <a:pt x="1059621" y="1163782"/>
                </a:cubicBezTo>
                <a:cubicBezTo>
                  <a:pt x="1072650" y="1162851"/>
                  <a:pt x="1085605" y="1160802"/>
                  <a:pt x="1098413" y="1158240"/>
                </a:cubicBezTo>
                <a:cubicBezTo>
                  <a:pt x="1104141" y="1157094"/>
                  <a:pt x="1109217" y="1153183"/>
                  <a:pt x="1115039" y="1152698"/>
                </a:cubicBezTo>
                <a:cubicBezTo>
                  <a:pt x="1153741" y="1149473"/>
                  <a:pt x="1192624" y="1149004"/>
                  <a:pt x="1231417" y="1147157"/>
                </a:cubicBezTo>
                <a:cubicBezTo>
                  <a:pt x="1236959" y="1145310"/>
                  <a:pt x="1242340" y="1142882"/>
                  <a:pt x="1248042" y="1141615"/>
                </a:cubicBezTo>
                <a:cubicBezTo>
                  <a:pt x="1259011" y="1139177"/>
                  <a:pt x="1270633" y="1139626"/>
                  <a:pt x="1281293" y="1136073"/>
                </a:cubicBezTo>
                <a:cubicBezTo>
                  <a:pt x="1287612" y="1133967"/>
                  <a:pt x="1291961" y="1127968"/>
                  <a:pt x="1297919" y="1124989"/>
                </a:cubicBezTo>
                <a:cubicBezTo>
                  <a:pt x="1303144" y="1122377"/>
                  <a:pt x="1309002" y="1121295"/>
                  <a:pt x="1314544" y="1119448"/>
                </a:cubicBezTo>
                <a:cubicBezTo>
                  <a:pt x="1318239" y="1113906"/>
                  <a:pt x="1322323" y="1108605"/>
                  <a:pt x="1325628" y="1102822"/>
                </a:cubicBezTo>
                <a:cubicBezTo>
                  <a:pt x="1329727" y="1095649"/>
                  <a:pt x="1330870" y="1086497"/>
                  <a:pt x="1336712" y="1080655"/>
                </a:cubicBezTo>
                <a:cubicBezTo>
                  <a:pt x="1342554" y="1074813"/>
                  <a:pt x="1351286" y="1072825"/>
                  <a:pt x="1358879" y="1069571"/>
                </a:cubicBezTo>
                <a:cubicBezTo>
                  <a:pt x="1377894" y="1061421"/>
                  <a:pt x="1392086" y="1061449"/>
                  <a:pt x="1414297" y="1058488"/>
                </a:cubicBezTo>
                <a:lnTo>
                  <a:pt x="1458632" y="1052946"/>
                </a:lnTo>
                <a:cubicBezTo>
                  <a:pt x="1501190" y="1042306"/>
                  <a:pt x="1460021" y="1051791"/>
                  <a:pt x="1519592" y="1041862"/>
                </a:cubicBezTo>
                <a:cubicBezTo>
                  <a:pt x="1553034" y="1036288"/>
                  <a:pt x="1539566" y="1037423"/>
                  <a:pt x="1569468" y="1030778"/>
                </a:cubicBezTo>
                <a:cubicBezTo>
                  <a:pt x="1632787" y="1016708"/>
                  <a:pt x="1565283" y="1033211"/>
                  <a:pt x="1619344" y="1019695"/>
                </a:cubicBezTo>
                <a:cubicBezTo>
                  <a:pt x="1659116" y="993181"/>
                  <a:pt x="1643176" y="1006947"/>
                  <a:pt x="1669221" y="980902"/>
                </a:cubicBezTo>
                <a:cubicBezTo>
                  <a:pt x="1671068" y="975360"/>
                  <a:pt x="1670275" y="968017"/>
                  <a:pt x="1674762" y="964277"/>
                </a:cubicBezTo>
                <a:cubicBezTo>
                  <a:pt x="1682404" y="957908"/>
                  <a:pt x="1693574" y="957642"/>
                  <a:pt x="1702472" y="953193"/>
                </a:cubicBezTo>
                <a:cubicBezTo>
                  <a:pt x="1708429" y="950214"/>
                  <a:pt x="1713555" y="945804"/>
                  <a:pt x="1719097" y="942109"/>
                </a:cubicBezTo>
                <a:cubicBezTo>
                  <a:pt x="1722792" y="936567"/>
                  <a:pt x="1727202" y="931441"/>
                  <a:pt x="1730181" y="925484"/>
                </a:cubicBezTo>
                <a:cubicBezTo>
                  <a:pt x="1732793" y="920259"/>
                  <a:pt x="1733671" y="914328"/>
                  <a:pt x="1735722" y="908858"/>
                </a:cubicBezTo>
                <a:cubicBezTo>
                  <a:pt x="1739215" y="899543"/>
                  <a:pt x="1742357" y="890047"/>
                  <a:pt x="1746806" y="881149"/>
                </a:cubicBezTo>
                <a:cubicBezTo>
                  <a:pt x="1749785" y="875192"/>
                  <a:pt x="1752877" y="868910"/>
                  <a:pt x="1757890" y="864524"/>
                </a:cubicBezTo>
                <a:cubicBezTo>
                  <a:pt x="1767915" y="855752"/>
                  <a:pt x="1791141" y="842357"/>
                  <a:pt x="1791141" y="842357"/>
                </a:cubicBezTo>
                <a:cubicBezTo>
                  <a:pt x="1794835" y="836815"/>
                  <a:pt x="1799245" y="831688"/>
                  <a:pt x="1802224" y="825731"/>
                </a:cubicBezTo>
                <a:cubicBezTo>
                  <a:pt x="1806654" y="816870"/>
                  <a:pt x="1810939" y="795228"/>
                  <a:pt x="1813308" y="786938"/>
                </a:cubicBezTo>
                <a:cubicBezTo>
                  <a:pt x="1814913" y="781321"/>
                  <a:pt x="1817003" y="775855"/>
                  <a:pt x="1818850" y="770313"/>
                </a:cubicBezTo>
                <a:cubicBezTo>
                  <a:pt x="1820697" y="744451"/>
                  <a:pt x="1821363" y="718478"/>
                  <a:pt x="1824392" y="692728"/>
                </a:cubicBezTo>
                <a:cubicBezTo>
                  <a:pt x="1825075" y="686926"/>
                  <a:pt x="1826693" y="680963"/>
                  <a:pt x="1829933" y="676102"/>
                </a:cubicBezTo>
                <a:cubicBezTo>
                  <a:pt x="1834280" y="669581"/>
                  <a:pt x="1841017" y="665019"/>
                  <a:pt x="1846559" y="659477"/>
                </a:cubicBezTo>
                <a:cubicBezTo>
                  <a:pt x="1860563" y="617463"/>
                  <a:pt x="1850632" y="635573"/>
                  <a:pt x="1874268" y="604058"/>
                </a:cubicBezTo>
                <a:cubicBezTo>
                  <a:pt x="1885053" y="571706"/>
                  <a:pt x="1875601" y="602941"/>
                  <a:pt x="1885352" y="554182"/>
                </a:cubicBezTo>
                <a:cubicBezTo>
                  <a:pt x="1895312" y="504378"/>
                  <a:pt x="1886759" y="562361"/>
                  <a:pt x="1896435" y="504306"/>
                </a:cubicBezTo>
                <a:cubicBezTo>
                  <a:pt x="1898582" y="491421"/>
                  <a:pt x="1899040" y="478241"/>
                  <a:pt x="1901977" y="465513"/>
                </a:cubicBezTo>
                <a:cubicBezTo>
                  <a:pt x="1904604" y="454129"/>
                  <a:pt x="1913061" y="432262"/>
                  <a:pt x="1913061" y="432262"/>
                </a:cubicBezTo>
                <a:cubicBezTo>
                  <a:pt x="1911214" y="389775"/>
                  <a:pt x="1911895" y="347102"/>
                  <a:pt x="1907519" y="304800"/>
                </a:cubicBezTo>
                <a:cubicBezTo>
                  <a:pt x="1906317" y="293179"/>
                  <a:pt x="1906156" y="278030"/>
                  <a:pt x="1896435" y="271549"/>
                </a:cubicBezTo>
                <a:lnTo>
                  <a:pt x="1863184" y="249382"/>
                </a:lnTo>
                <a:lnTo>
                  <a:pt x="1846559" y="199506"/>
                </a:lnTo>
                <a:cubicBezTo>
                  <a:pt x="1844712" y="193964"/>
                  <a:pt x="1846559" y="184727"/>
                  <a:pt x="1841017" y="182880"/>
                </a:cubicBezTo>
                <a:lnTo>
                  <a:pt x="1824392" y="177338"/>
                </a:lnTo>
                <a:cubicBezTo>
                  <a:pt x="1814147" y="169655"/>
                  <a:pt x="1793318" y="155667"/>
                  <a:pt x="1785599" y="144088"/>
                </a:cubicBezTo>
                <a:cubicBezTo>
                  <a:pt x="1779645" y="135157"/>
                  <a:pt x="1781366" y="116345"/>
                  <a:pt x="1768973" y="110837"/>
                </a:cubicBezTo>
                <a:cubicBezTo>
                  <a:pt x="1757037" y="105532"/>
                  <a:pt x="1743112" y="107142"/>
                  <a:pt x="1730181" y="105295"/>
                </a:cubicBezTo>
                <a:cubicBezTo>
                  <a:pt x="1690078" y="91927"/>
                  <a:pt x="1728417" y="103252"/>
                  <a:pt x="1647053" y="94211"/>
                </a:cubicBezTo>
                <a:cubicBezTo>
                  <a:pt x="1635885" y="92970"/>
                  <a:pt x="1624886" y="90516"/>
                  <a:pt x="1613802" y="88669"/>
                </a:cubicBezTo>
                <a:cubicBezTo>
                  <a:pt x="1602719" y="81280"/>
                  <a:pt x="1593739" y="68386"/>
                  <a:pt x="1580552" y="66502"/>
                </a:cubicBezTo>
                <a:cubicBezTo>
                  <a:pt x="1530635" y="59371"/>
                  <a:pt x="1554644" y="63107"/>
                  <a:pt x="1508508" y="55418"/>
                </a:cubicBezTo>
                <a:lnTo>
                  <a:pt x="1475257" y="33251"/>
                </a:lnTo>
                <a:cubicBezTo>
                  <a:pt x="1469715" y="29557"/>
                  <a:pt x="1464950" y="24274"/>
                  <a:pt x="1458632" y="22168"/>
                </a:cubicBezTo>
                <a:cubicBezTo>
                  <a:pt x="1391629" y="-167"/>
                  <a:pt x="1438279" y="12108"/>
                  <a:pt x="1320086" y="5542"/>
                </a:cubicBezTo>
                <a:lnTo>
                  <a:pt x="1225875" y="0"/>
                </a:lnTo>
                <a:cubicBezTo>
                  <a:pt x="1183388" y="1847"/>
                  <a:pt x="1140660" y="667"/>
                  <a:pt x="1098413" y="5542"/>
                </a:cubicBezTo>
                <a:cubicBezTo>
                  <a:pt x="1023968" y="14132"/>
                  <a:pt x="1134557" y="19549"/>
                  <a:pt x="1065162" y="22168"/>
                </a:cubicBezTo>
                <a:cubicBezTo>
                  <a:pt x="972846" y="25651"/>
                  <a:pt x="880435" y="25862"/>
                  <a:pt x="788072" y="27709"/>
                </a:cubicBezTo>
                <a:cubicBezTo>
                  <a:pt x="783977" y="28294"/>
                  <a:pt x="706244" y="37935"/>
                  <a:pt x="682777" y="44335"/>
                </a:cubicBezTo>
                <a:cubicBezTo>
                  <a:pt x="682749" y="44343"/>
                  <a:pt x="641228" y="58184"/>
                  <a:pt x="632901" y="60960"/>
                </a:cubicBezTo>
                <a:lnTo>
                  <a:pt x="616275" y="66502"/>
                </a:lnTo>
                <a:cubicBezTo>
                  <a:pt x="610733" y="70197"/>
                  <a:pt x="604360" y="72876"/>
                  <a:pt x="599650" y="77586"/>
                </a:cubicBezTo>
                <a:cubicBezTo>
                  <a:pt x="594940" y="82296"/>
                  <a:pt x="595068" y="92766"/>
                  <a:pt x="588566" y="94211"/>
                </a:cubicBezTo>
                <a:cubicBezTo>
                  <a:pt x="561034" y="100329"/>
                  <a:pt x="507568" y="99753"/>
                  <a:pt x="472188" y="99753"/>
                </a:cubicBezTo>
              </a:path>
            </a:pathLst>
          </a:custGeom>
          <a:pattFill prst="dk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reeform 128"/>
          <p:cNvSpPr/>
          <p:nvPr/>
        </p:nvSpPr>
        <p:spPr>
          <a:xfrm>
            <a:off x="3645028" y="3527083"/>
            <a:ext cx="1594652" cy="871956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 129"/>
          <p:cNvSpPr/>
          <p:nvPr/>
        </p:nvSpPr>
        <p:spPr>
          <a:xfrm rot="5400000">
            <a:off x="3190274" y="4777993"/>
            <a:ext cx="557506" cy="543007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pattFill prst="dk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/>
        </p:nvSpPr>
        <p:spPr>
          <a:xfrm rot="5400000">
            <a:off x="3193830" y="4829742"/>
            <a:ext cx="524301" cy="469992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1"/>
          <p:cNvSpPr/>
          <p:nvPr/>
        </p:nvSpPr>
        <p:spPr>
          <a:xfrm rot="5400000">
            <a:off x="3768128" y="5105463"/>
            <a:ext cx="1118820" cy="638949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pattFill prst="dk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 rot="5400000">
            <a:off x="3765706" y="5140543"/>
            <a:ext cx="1056660" cy="571944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 133"/>
          <p:cNvSpPr/>
          <p:nvPr/>
        </p:nvSpPr>
        <p:spPr>
          <a:xfrm rot="5400000">
            <a:off x="4877278" y="4632115"/>
            <a:ext cx="745982" cy="858891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  <a:pattFill prst="dk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reeform 134"/>
          <p:cNvSpPr/>
          <p:nvPr/>
        </p:nvSpPr>
        <p:spPr>
          <a:xfrm rot="5400000">
            <a:off x="4932722" y="4647463"/>
            <a:ext cx="642620" cy="804067"/>
          </a:xfrm>
          <a:custGeom>
            <a:avLst/>
            <a:gdLst>
              <a:gd name="connsiteX0" fmla="*/ 139046 w 1813467"/>
              <a:gd name="connsiteY0" fmla="*/ 344571 h 1068965"/>
              <a:gd name="connsiteX1" fmla="*/ 139046 w 1813467"/>
              <a:gd name="connsiteY1" fmla="*/ 344571 h 1068965"/>
              <a:gd name="connsiteX2" fmla="*/ 234049 w 1813467"/>
              <a:gd name="connsiteY2" fmla="*/ 261443 h 1068965"/>
              <a:gd name="connsiteX3" fmla="*/ 269675 w 1813467"/>
              <a:gd name="connsiteY3" fmla="*/ 213942 h 1068965"/>
              <a:gd name="connsiteX4" fmla="*/ 305301 w 1813467"/>
              <a:gd name="connsiteY4" fmla="*/ 190191 h 1068965"/>
              <a:gd name="connsiteX5" fmla="*/ 352802 w 1813467"/>
              <a:gd name="connsiteY5" fmla="*/ 130815 h 1068965"/>
              <a:gd name="connsiteX6" fmla="*/ 400303 w 1813467"/>
              <a:gd name="connsiteY6" fmla="*/ 107064 h 1068965"/>
              <a:gd name="connsiteX7" fmla="*/ 495306 w 1813467"/>
              <a:gd name="connsiteY7" fmla="*/ 71438 h 1068965"/>
              <a:gd name="connsiteX8" fmla="*/ 554683 w 1813467"/>
              <a:gd name="connsiteY8" fmla="*/ 59563 h 1068965"/>
              <a:gd name="connsiteX9" fmla="*/ 602184 w 1813467"/>
              <a:gd name="connsiteY9" fmla="*/ 47688 h 1068965"/>
              <a:gd name="connsiteX10" fmla="*/ 637810 w 1813467"/>
              <a:gd name="connsiteY10" fmla="*/ 35812 h 1068965"/>
              <a:gd name="connsiteX11" fmla="*/ 804064 w 1813467"/>
              <a:gd name="connsiteY11" fmla="*/ 23937 h 1068965"/>
              <a:gd name="connsiteX12" fmla="*/ 922818 w 1813467"/>
              <a:gd name="connsiteY12" fmla="*/ 12062 h 1068965"/>
              <a:gd name="connsiteX13" fmla="*/ 958444 w 1813467"/>
              <a:gd name="connsiteY13" fmla="*/ 186 h 1068965"/>
              <a:gd name="connsiteX14" fmla="*/ 1433457 w 1813467"/>
              <a:gd name="connsiteY14" fmla="*/ 23937 h 1068965"/>
              <a:gd name="connsiteX15" fmla="*/ 1457207 w 1813467"/>
              <a:gd name="connsiteY15" fmla="*/ 59563 h 1068965"/>
              <a:gd name="connsiteX16" fmla="*/ 1492833 w 1813467"/>
              <a:gd name="connsiteY16" fmla="*/ 83314 h 1068965"/>
              <a:gd name="connsiteX17" fmla="*/ 1623462 w 1813467"/>
              <a:gd name="connsiteY17" fmla="*/ 107064 h 1068965"/>
              <a:gd name="connsiteX18" fmla="*/ 1694714 w 1813467"/>
              <a:gd name="connsiteY18" fmla="*/ 130815 h 1068965"/>
              <a:gd name="connsiteX19" fmla="*/ 1730340 w 1813467"/>
              <a:gd name="connsiteY19" fmla="*/ 142690 h 1068965"/>
              <a:gd name="connsiteX20" fmla="*/ 1765966 w 1813467"/>
              <a:gd name="connsiteY20" fmla="*/ 213942 h 1068965"/>
              <a:gd name="connsiteX21" fmla="*/ 1789716 w 1813467"/>
              <a:gd name="connsiteY21" fmla="*/ 249568 h 1068965"/>
              <a:gd name="connsiteX22" fmla="*/ 1813467 w 1813467"/>
              <a:gd name="connsiteY22" fmla="*/ 320820 h 1068965"/>
              <a:gd name="connsiteX23" fmla="*/ 1801592 w 1813467"/>
              <a:gd name="connsiteY23" fmla="*/ 487075 h 1068965"/>
              <a:gd name="connsiteX24" fmla="*/ 1777841 w 1813467"/>
              <a:gd name="connsiteY24" fmla="*/ 522701 h 1068965"/>
              <a:gd name="connsiteX25" fmla="*/ 1718464 w 1813467"/>
              <a:gd name="connsiteY25" fmla="*/ 641454 h 1068965"/>
              <a:gd name="connsiteX26" fmla="*/ 1682839 w 1813467"/>
              <a:gd name="connsiteY26" fmla="*/ 665204 h 1068965"/>
              <a:gd name="connsiteX27" fmla="*/ 1635337 w 1813467"/>
              <a:gd name="connsiteY27" fmla="*/ 748332 h 1068965"/>
              <a:gd name="connsiteX28" fmla="*/ 1623462 w 1813467"/>
              <a:gd name="connsiteY28" fmla="*/ 819584 h 1068965"/>
              <a:gd name="connsiteX29" fmla="*/ 1504709 w 1813467"/>
              <a:gd name="connsiteY29" fmla="*/ 902711 h 1068965"/>
              <a:gd name="connsiteX30" fmla="*/ 1433457 w 1813467"/>
              <a:gd name="connsiteY30" fmla="*/ 926462 h 1068965"/>
              <a:gd name="connsiteX31" fmla="*/ 1397831 w 1813467"/>
              <a:gd name="connsiteY31" fmla="*/ 950212 h 1068965"/>
              <a:gd name="connsiteX32" fmla="*/ 1326579 w 1813467"/>
              <a:gd name="connsiteY32" fmla="*/ 973963 h 1068965"/>
              <a:gd name="connsiteX33" fmla="*/ 1290953 w 1813467"/>
              <a:gd name="connsiteY33" fmla="*/ 985838 h 1068965"/>
              <a:gd name="connsiteX34" fmla="*/ 1231576 w 1813467"/>
              <a:gd name="connsiteY34" fmla="*/ 997714 h 1068965"/>
              <a:gd name="connsiteX35" fmla="*/ 1160324 w 1813467"/>
              <a:gd name="connsiteY35" fmla="*/ 1021464 h 1068965"/>
              <a:gd name="connsiteX36" fmla="*/ 1124698 w 1813467"/>
              <a:gd name="connsiteY36" fmla="*/ 1045215 h 1068965"/>
              <a:gd name="connsiteX37" fmla="*/ 1017820 w 1813467"/>
              <a:gd name="connsiteY37" fmla="*/ 1057090 h 1068965"/>
              <a:gd name="connsiteX38" fmla="*/ 970319 w 1813467"/>
              <a:gd name="connsiteY38" fmla="*/ 1068965 h 1068965"/>
              <a:gd name="connsiteX39" fmla="*/ 732813 w 1813467"/>
              <a:gd name="connsiteY39" fmla="*/ 1057090 h 1068965"/>
              <a:gd name="connsiteX40" fmla="*/ 661561 w 1813467"/>
              <a:gd name="connsiteY40" fmla="*/ 1045215 h 1068965"/>
              <a:gd name="connsiteX41" fmla="*/ 625935 w 1813467"/>
              <a:gd name="connsiteY41" fmla="*/ 1021464 h 1068965"/>
              <a:gd name="connsiteX42" fmla="*/ 578433 w 1813467"/>
              <a:gd name="connsiteY42" fmla="*/ 997714 h 1068965"/>
              <a:gd name="connsiteX43" fmla="*/ 459680 w 1813467"/>
              <a:gd name="connsiteY43" fmla="*/ 973963 h 1068965"/>
              <a:gd name="connsiteX44" fmla="*/ 412179 w 1813467"/>
              <a:gd name="connsiteY44" fmla="*/ 962088 h 1068965"/>
              <a:gd name="connsiteX45" fmla="*/ 305301 w 1813467"/>
              <a:gd name="connsiteY45" fmla="*/ 938337 h 1068965"/>
              <a:gd name="connsiteX46" fmla="*/ 186548 w 1813467"/>
              <a:gd name="connsiteY46" fmla="*/ 890836 h 1068965"/>
              <a:gd name="connsiteX47" fmla="*/ 127171 w 1813467"/>
              <a:gd name="connsiteY47" fmla="*/ 878960 h 1068965"/>
              <a:gd name="connsiteX48" fmla="*/ 55919 w 1813467"/>
              <a:gd name="connsiteY48" fmla="*/ 855210 h 1068965"/>
              <a:gd name="connsiteX49" fmla="*/ 44044 w 1813467"/>
              <a:gd name="connsiteY49" fmla="*/ 439573 h 1068965"/>
              <a:gd name="connsiteX50" fmla="*/ 79670 w 1813467"/>
              <a:gd name="connsiteY50" fmla="*/ 415823 h 1068965"/>
              <a:gd name="connsiteX51" fmla="*/ 103420 w 1813467"/>
              <a:gd name="connsiteY51" fmla="*/ 380197 h 1068965"/>
              <a:gd name="connsiteX52" fmla="*/ 139046 w 1813467"/>
              <a:gd name="connsiteY52" fmla="*/ 344571 h 106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13467" h="1068965">
                <a:moveTo>
                  <a:pt x="139046" y="344571"/>
                </a:moveTo>
                <a:lnTo>
                  <a:pt x="139046" y="344571"/>
                </a:lnTo>
                <a:cubicBezTo>
                  <a:pt x="170714" y="316862"/>
                  <a:pt x="204295" y="291197"/>
                  <a:pt x="234049" y="261443"/>
                </a:cubicBezTo>
                <a:cubicBezTo>
                  <a:pt x="248044" y="247448"/>
                  <a:pt x="255680" y="227937"/>
                  <a:pt x="269675" y="213942"/>
                </a:cubicBezTo>
                <a:cubicBezTo>
                  <a:pt x="279767" y="203850"/>
                  <a:pt x="295209" y="200283"/>
                  <a:pt x="305301" y="190191"/>
                </a:cubicBezTo>
                <a:cubicBezTo>
                  <a:pt x="323223" y="172269"/>
                  <a:pt x="333727" y="147506"/>
                  <a:pt x="352802" y="130815"/>
                </a:cubicBezTo>
                <a:cubicBezTo>
                  <a:pt x="366125" y="119158"/>
                  <a:pt x="384126" y="114254"/>
                  <a:pt x="400303" y="107064"/>
                </a:cubicBezTo>
                <a:cubicBezTo>
                  <a:pt x="414301" y="100843"/>
                  <a:pt x="472930" y="77032"/>
                  <a:pt x="495306" y="71438"/>
                </a:cubicBezTo>
                <a:cubicBezTo>
                  <a:pt x="514888" y="66543"/>
                  <a:pt x="534979" y="63941"/>
                  <a:pt x="554683" y="59563"/>
                </a:cubicBezTo>
                <a:cubicBezTo>
                  <a:pt x="570615" y="56023"/>
                  <a:pt x="586491" y="52172"/>
                  <a:pt x="602184" y="47688"/>
                </a:cubicBezTo>
                <a:cubicBezTo>
                  <a:pt x="614220" y="44249"/>
                  <a:pt x="625378" y="37275"/>
                  <a:pt x="637810" y="35812"/>
                </a:cubicBezTo>
                <a:cubicBezTo>
                  <a:pt x="692989" y="29320"/>
                  <a:pt x="748697" y="28551"/>
                  <a:pt x="804064" y="23937"/>
                </a:cubicBezTo>
                <a:cubicBezTo>
                  <a:pt x="843709" y="20633"/>
                  <a:pt x="883233" y="16020"/>
                  <a:pt x="922818" y="12062"/>
                </a:cubicBezTo>
                <a:cubicBezTo>
                  <a:pt x="934693" y="8103"/>
                  <a:pt x="945926" y="186"/>
                  <a:pt x="958444" y="186"/>
                </a:cubicBezTo>
                <a:cubicBezTo>
                  <a:pt x="1289237" y="186"/>
                  <a:pt x="1240031" y="-3694"/>
                  <a:pt x="1433457" y="23937"/>
                </a:cubicBezTo>
                <a:cubicBezTo>
                  <a:pt x="1441374" y="35812"/>
                  <a:pt x="1447115" y="49471"/>
                  <a:pt x="1457207" y="59563"/>
                </a:cubicBezTo>
                <a:cubicBezTo>
                  <a:pt x="1467299" y="69655"/>
                  <a:pt x="1480067" y="76931"/>
                  <a:pt x="1492833" y="83314"/>
                </a:cubicBezTo>
                <a:cubicBezTo>
                  <a:pt x="1529444" y="101620"/>
                  <a:pt x="1590717" y="102971"/>
                  <a:pt x="1623462" y="107064"/>
                </a:cubicBezTo>
                <a:lnTo>
                  <a:pt x="1694714" y="130815"/>
                </a:lnTo>
                <a:lnTo>
                  <a:pt x="1730340" y="142690"/>
                </a:lnTo>
                <a:cubicBezTo>
                  <a:pt x="1798404" y="244788"/>
                  <a:pt x="1716800" y="115610"/>
                  <a:pt x="1765966" y="213942"/>
                </a:cubicBezTo>
                <a:cubicBezTo>
                  <a:pt x="1772349" y="226707"/>
                  <a:pt x="1783920" y="236526"/>
                  <a:pt x="1789716" y="249568"/>
                </a:cubicBezTo>
                <a:cubicBezTo>
                  <a:pt x="1799884" y="272446"/>
                  <a:pt x="1813467" y="320820"/>
                  <a:pt x="1813467" y="320820"/>
                </a:cubicBezTo>
                <a:cubicBezTo>
                  <a:pt x="1809509" y="376238"/>
                  <a:pt x="1811247" y="432361"/>
                  <a:pt x="1801592" y="487075"/>
                </a:cubicBezTo>
                <a:cubicBezTo>
                  <a:pt x="1799112" y="501130"/>
                  <a:pt x="1783638" y="509659"/>
                  <a:pt x="1777841" y="522701"/>
                </a:cubicBezTo>
                <a:cubicBezTo>
                  <a:pt x="1746909" y="592296"/>
                  <a:pt x="1769840" y="590078"/>
                  <a:pt x="1718464" y="641454"/>
                </a:cubicBezTo>
                <a:cubicBezTo>
                  <a:pt x="1708372" y="651546"/>
                  <a:pt x="1694714" y="657287"/>
                  <a:pt x="1682839" y="665204"/>
                </a:cubicBezTo>
                <a:cubicBezTo>
                  <a:pt x="1666937" y="689057"/>
                  <a:pt x="1643555" y="720937"/>
                  <a:pt x="1635337" y="748332"/>
                </a:cubicBezTo>
                <a:cubicBezTo>
                  <a:pt x="1628418" y="771395"/>
                  <a:pt x="1635594" y="798786"/>
                  <a:pt x="1623462" y="819584"/>
                </a:cubicBezTo>
                <a:cubicBezTo>
                  <a:pt x="1576656" y="899822"/>
                  <a:pt x="1567309" y="883931"/>
                  <a:pt x="1504709" y="902711"/>
                </a:cubicBezTo>
                <a:cubicBezTo>
                  <a:pt x="1480729" y="909905"/>
                  <a:pt x="1454288" y="912575"/>
                  <a:pt x="1433457" y="926462"/>
                </a:cubicBezTo>
                <a:cubicBezTo>
                  <a:pt x="1421582" y="934379"/>
                  <a:pt x="1410873" y="944416"/>
                  <a:pt x="1397831" y="950212"/>
                </a:cubicBezTo>
                <a:cubicBezTo>
                  <a:pt x="1374953" y="960380"/>
                  <a:pt x="1350330" y="966046"/>
                  <a:pt x="1326579" y="973963"/>
                </a:cubicBezTo>
                <a:cubicBezTo>
                  <a:pt x="1314704" y="977921"/>
                  <a:pt x="1303228" y="983383"/>
                  <a:pt x="1290953" y="985838"/>
                </a:cubicBezTo>
                <a:cubicBezTo>
                  <a:pt x="1271161" y="989797"/>
                  <a:pt x="1251049" y="992403"/>
                  <a:pt x="1231576" y="997714"/>
                </a:cubicBezTo>
                <a:cubicBezTo>
                  <a:pt x="1207423" y="1004301"/>
                  <a:pt x="1160324" y="1021464"/>
                  <a:pt x="1160324" y="1021464"/>
                </a:cubicBezTo>
                <a:cubicBezTo>
                  <a:pt x="1148449" y="1029381"/>
                  <a:pt x="1138544" y="1041753"/>
                  <a:pt x="1124698" y="1045215"/>
                </a:cubicBezTo>
                <a:cubicBezTo>
                  <a:pt x="1089923" y="1053909"/>
                  <a:pt x="1053248" y="1051640"/>
                  <a:pt x="1017820" y="1057090"/>
                </a:cubicBezTo>
                <a:cubicBezTo>
                  <a:pt x="1001689" y="1059572"/>
                  <a:pt x="986153" y="1065007"/>
                  <a:pt x="970319" y="1068965"/>
                </a:cubicBezTo>
                <a:cubicBezTo>
                  <a:pt x="891150" y="1065007"/>
                  <a:pt x="811847" y="1063169"/>
                  <a:pt x="732813" y="1057090"/>
                </a:cubicBezTo>
                <a:cubicBezTo>
                  <a:pt x="708806" y="1055243"/>
                  <a:pt x="684404" y="1052829"/>
                  <a:pt x="661561" y="1045215"/>
                </a:cubicBezTo>
                <a:cubicBezTo>
                  <a:pt x="648021" y="1040702"/>
                  <a:pt x="638327" y="1028545"/>
                  <a:pt x="625935" y="1021464"/>
                </a:cubicBezTo>
                <a:cubicBezTo>
                  <a:pt x="610565" y="1012681"/>
                  <a:pt x="595009" y="1003930"/>
                  <a:pt x="578433" y="997714"/>
                </a:cubicBezTo>
                <a:cubicBezTo>
                  <a:pt x="546902" y="985890"/>
                  <a:pt x="489009" y="979829"/>
                  <a:pt x="459680" y="973963"/>
                </a:cubicBezTo>
                <a:cubicBezTo>
                  <a:pt x="443676" y="970762"/>
                  <a:pt x="428111" y="965629"/>
                  <a:pt x="412179" y="962088"/>
                </a:cubicBezTo>
                <a:cubicBezTo>
                  <a:pt x="276494" y="931935"/>
                  <a:pt x="421145" y="967297"/>
                  <a:pt x="305301" y="938337"/>
                </a:cubicBezTo>
                <a:cubicBezTo>
                  <a:pt x="252007" y="911689"/>
                  <a:pt x="251120" y="908446"/>
                  <a:pt x="186548" y="890836"/>
                </a:cubicBezTo>
                <a:cubicBezTo>
                  <a:pt x="167075" y="885525"/>
                  <a:pt x="146644" y="884271"/>
                  <a:pt x="127171" y="878960"/>
                </a:cubicBezTo>
                <a:cubicBezTo>
                  <a:pt x="103018" y="872373"/>
                  <a:pt x="55919" y="855210"/>
                  <a:pt x="55919" y="855210"/>
                </a:cubicBezTo>
                <a:cubicBezTo>
                  <a:pt x="-34870" y="719028"/>
                  <a:pt x="2767" y="790418"/>
                  <a:pt x="44044" y="439573"/>
                </a:cubicBezTo>
                <a:cubicBezTo>
                  <a:pt x="45712" y="425399"/>
                  <a:pt x="67795" y="423740"/>
                  <a:pt x="79670" y="415823"/>
                </a:cubicBezTo>
                <a:cubicBezTo>
                  <a:pt x="87587" y="403948"/>
                  <a:pt x="97037" y="392962"/>
                  <a:pt x="103420" y="380197"/>
                </a:cubicBezTo>
                <a:cubicBezTo>
                  <a:pt x="130712" y="325614"/>
                  <a:pt x="133108" y="350509"/>
                  <a:pt x="139046" y="344571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/>
          <p:cNvCxnSpPr/>
          <p:nvPr/>
        </p:nvCxnSpPr>
        <p:spPr>
          <a:xfrm flipH="1" flipV="1">
            <a:off x="3269459" y="3994069"/>
            <a:ext cx="329861" cy="18483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5250713" y="4071824"/>
            <a:ext cx="268022" cy="27204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3608124" y="5331825"/>
            <a:ext cx="269055" cy="2452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4806176" y="5428439"/>
            <a:ext cx="402034" cy="2606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2898346" y="5855065"/>
            <a:ext cx="2962094" cy="5539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Mechanism of Delayed </a:t>
            </a:r>
            <a:r>
              <a:rPr lang="en-GB" dirty="0" err="1" smtClean="0">
                <a:solidFill>
                  <a:prstClr val="white"/>
                </a:solidFill>
              </a:rPr>
              <a:t>Ettringite</a:t>
            </a:r>
            <a:r>
              <a:rPr lang="en-GB" dirty="0" smtClean="0">
                <a:solidFill>
                  <a:prstClr val="white"/>
                </a:solidFill>
              </a:rPr>
              <a:t> Formation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7" name="Picture 2" descr="C:\Users\Nagai\Downloads\Study at UT\Concrete\Concrete sleepers\SEM\SEM 3D UT\6-7.01.16\6010703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76" y="3329380"/>
            <a:ext cx="2762776" cy="21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/>
          <p:cNvSpPr txBox="1"/>
          <p:nvPr/>
        </p:nvSpPr>
        <p:spPr>
          <a:xfrm>
            <a:off x="7174000" y="4363948"/>
            <a:ext cx="927126" cy="2734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white"/>
                </a:solidFill>
              </a:rPr>
              <a:t>Aggregate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218291" y="3409404"/>
            <a:ext cx="52327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white"/>
                </a:solidFill>
              </a:rPr>
              <a:t>CHS gel</a:t>
            </a:r>
            <a:endParaRPr lang="en-US" sz="1400" dirty="0">
              <a:solidFill>
                <a:prstClr val="white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>
          <a:xfrm flipH="1" flipV="1">
            <a:off x="8131004" y="4082698"/>
            <a:ext cx="220780" cy="99878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>
            <a:off x="8309161" y="4481449"/>
            <a:ext cx="246536" cy="423899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8311668" y="4200879"/>
            <a:ext cx="735306" cy="2154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400" dirty="0" err="1">
                <a:solidFill>
                  <a:prstClr val="white"/>
                </a:solidFill>
              </a:rPr>
              <a:t>E</a:t>
            </a:r>
            <a:r>
              <a:rPr lang="en-GB" sz="1400" dirty="0" err="1" smtClean="0">
                <a:solidFill>
                  <a:prstClr val="white"/>
                </a:solidFill>
              </a:rPr>
              <a:t>ttringite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63" name="Freeform 162"/>
          <p:cNvSpPr/>
          <p:nvPr/>
        </p:nvSpPr>
        <p:spPr>
          <a:xfrm>
            <a:off x="6814496" y="3409404"/>
            <a:ext cx="1584777" cy="1946507"/>
          </a:xfrm>
          <a:custGeom>
            <a:avLst/>
            <a:gdLst>
              <a:gd name="connsiteX0" fmla="*/ 0 w 5143171"/>
              <a:gd name="connsiteY0" fmla="*/ 2032000 h 6118578"/>
              <a:gd name="connsiteX1" fmla="*/ 0 w 5143171"/>
              <a:gd name="connsiteY1" fmla="*/ 2032000 h 6118578"/>
              <a:gd name="connsiteX2" fmla="*/ 79022 w 5143171"/>
              <a:gd name="connsiteY2" fmla="*/ 1952978 h 6118578"/>
              <a:gd name="connsiteX3" fmla="*/ 112889 w 5143171"/>
              <a:gd name="connsiteY3" fmla="*/ 1930400 h 6118578"/>
              <a:gd name="connsiteX4" fmla="*/ 124178 w 5143171"/>
              <a:gd name="connsiteY4" fmla="*/ 1896534 h 6118578"/>
              <a:gd name="connsiteX5" fmla="*/ 146755 w 5143171"/>
              <a:gd name="connsiteY5" fmla="*/ 1862667 h 6118578"/>
              <a:gd name="connsiteX6" fmla="*/ 191911 w 5143171"/>
              <a:gd name="connsiteY6" fmla="*/ 1794934 h 6118578"/>
              <a:gd name="connsiteX7" fmla="*/ 237066 w 5143171"/>
              <a:gd name="connsiteY7" fmla="*/ 1783645 h 6118578"/>
              <a:gd name="connsiteX8" fmla="*/ 248355 w 5143171"/>
              <a:gd name="connsiteY8" fmla="*/ 1749778 h 6118578"/>
              <a:gd name="connsiteX9" fmla="*/ 338666 w 5143171"/>
              <a:gd name="connsiteY9" fmla="*/ 1636889 h 6118578"/>
              <a:gd name="connsiteX10" fmla="*/ 428978 w 5143171"/>
              <a:gd name="connsiteY10" fmla="*/ 1603022 h 6118578"/>
              <a:gd name="connsiteX11" fmla="*/ 462844 w 5143171"/>
              <a:gd name="connsiteY11" fmla="*/ 1580445 h 6118578"/>
              <a:gd name="connsiteX12" fmla="*/ 496711 w 5143171"/>
              <a:gd name="connsiteY12" fmla="*/ 1569156 h 6118578"/>
              <a:gd name="connsiteX13" fmla="*/ 541866 w 5143171"/>
              <a:gd name="connsiteY13" fmla="*/ 1501422 h 6118578"/>
              <a:gd name="connsiteX14" fmla="*/ 575733 w 5143171"/>
              <a:gd name="connsiteY14" fmla="*/ 1478845 h 6118578"/>
              <a:gd name="connsiteX15" fmla="*/ 609600 w 5143171"/>
              <a:gd name="connsiteY15" fmla="*/ 1444978 h 6118578"/>
              <a:gd name="connsiteX16" fmla="*/ 643466 w 5143171"/>
              <a:gd name="connsiteY16" fmla="*/ 1377245 h 6118578"/>
              <a:gd name="connsiteX17" fmla="*/ 677333 w 5143171"/>
              <a:gd name="connsiteY17" fmla="*/ 1354667 h 6118578"/>
              <a:gd name="connsiteX18" fmla="*/ 711200 w 5143171"/>
              <a:gd name="connsiteY18" fmla="*/ 1343378 h 6118578"/>
              <a:gd name="connsiteX19" fmla="*/ 745066 w 5143171"/>
              <a:gd name="connsiteY19" fmla="*/ 1320800 h 6118578"/>
              <a:gd name="connsiteX20" fmla="*/ 778933 w 5143171"/>
              <a:gd name="connsiteY20" fmla="*/ 1207911 h 6118578"/>
              <a:gd name="connsiteX21" fmla="*/ 801511 w 5143171"/>
              <a:gd name="connsiteY21" fmla="*/ 1140178 h 6118578"/>
              <a:gd name="connsiteX22" fmla="*/ 812800 w 5143171"/>
              <a:gd name="connsiteY22" fmla="*/ 1106311 h 6118578"/>
              <a:gd name="connsiteX23" fmla="*/ 835378 w 5143171"/>
              <a:gd name="connsiteY23" fmla="*/ 1038578 h 6118578"/>
              <a:gd name="connsiteX24" fmla="*/ 869244 w 5143171"/>
              <a:gd name="connsiteY24" fmla="*/ 1016000 h 6118578"/>
              <a:gd name="connsiteX25" fmla="*/ 891822 w 5143171"/>
              <a:gd name="connsiteY25" fmla="*/ 982134 h 6118578"/>
              <a:gd name="connsiteX26" fmla="*/ 925689 w 5143171"/>
              <a:gd name="connsiteY26" fmla="*/ 959556 h 6118578"/>
              <a:gd name="connsiteX27" fmla="*/ 959555 w 5143171"/>
              <a:gd name="connsiteY27" fmla="*/ 891822 h 6118578"/>
              <a:gd name="connsiteX28" fmla="*/ 1027289 w 5143171"/>
              <a:gd name="connsiteY28" fmla="*/ 869245 h 6118578"/>
              <a:gd name="connsiteX29" fmla="*/ 1038578 w 5143171"/>
              <a:gd name="connsiteY29" fmla="*/ 835378 h 6118578"/>
              <a:gd name="connsiteX30" fmla="*/ 1061155 w 5143171"/>
              <a:gd name="connsiteY30" fmla="*/ 801511 h 6118578"/>
              <a:gd name="connsiteX31" fmla="*/ 1106311 w 5143171"/>
              <a:gd name="connsiteY31" fmla="*/ 688622 h 6118578"/>
              <a:gd name="connsiteX32" fmla="*/ 1151466 w 5143171"/>
              <a:gd name="connsiteY32" fmla="*/ 530578 h 6118578"/>
              <a:gd name="connsiteX33" fmla="*/ 1241778 w 5143171"/>
              <a:gd name="connsiteY33" fmla="*/ 519289 h 6118578"/>
              <a:gd name="connsiteX34" fmla="*/ 1309511 w 5143171"/>
              <a:gd name="connsiteY34" fmla="*/ 474134 h 6118578"/>
              <a:gd name="connsiteX35" fmla="*/ 1365955 w 5143171"/>
              <a:gd name="connsiteY35" fmla="*/ 406400 h 6118578"/>
              <a:gd name="connsiteX36" fmla="*/ 1433689 w 5143171"/>
              <a:gd name="connsiteY36" fmla="*/ 383822 h 6118578"/>
              <a:gd name="connsiteX37" fmla="*/ 1512711 w 5143171"/>
              <a:gd name="connsiteY37" fmla="*/ 361245 h 6118578"/>
              <a:gd name="connsiteX38" fmla="*/ 1614311 w 5143171"/>
              <a:gd name="connsiteY38" fmla="*/ 338667 h 6118578"/>
              <a:gd name="connsiteX39" fmla="*/ 1648178 w 5143171"/>
              <a:gd name="connsiteY39" fmla="*/ 327378 h 6118578"/>
              <a:gd name="connsiteX40" fmla="*/ 1659466 w 5143171"/>
              <a:gd name="connsiteY40" fmla="*/ 293511 h 6118578"/>
              <a:gd name="connsiteX41" fmla="*/ 1749778 w 5143171"/>
              <a:gd name="connsiteY41" fmla="*/ 270934 h 6118578"/>
              <a:gd name="connsiteX42" fmla="*/ 1783644 w 5143171"/>
              <a:gd name="connsiteY42" fmla="*/ 259645 h 6118578"/>
              <a:gd name="connsiteX43" fmla="*/ 1794933 w 5143171"/>
              <a:gd name="connsiteY43" fmla="*/ 225778 h 6118578"/>
              <a:gd name="connsiteX44" fmla="*/ 1772355 w 5143171"/>
              <a:gd name="connsiteY44" fmla="*/ 135467 h 6118578"/>
              <a:gd name="connsiteX45" fmla="*/ 1806222 w 5143171"/>
              <a:gd name="connsiteY45" fmla="*/ 112889 h 6118578"/>
              <a:gd name="connsiteX46" fmla="*/ 1873955 w 5143171"/>
              <a:gd name="connsiteY46" fmla="*/ 90311 h 6118578"/>
              <a:gd name="connsiteX47" fmla="*/ 1907822 w 5143171"/>
              <a:gd name="connsiteY47" fmla="*/ 79022 h 6118578"/>
              <a:gd name="connsiteX48" fmla="*/ 1941689 w 5143171"/>
              <a:gd name="connsiteY48" fmla="*/ 56445 h 6118578"/>
              <a:gd name="connsiteX49" fmla="*/ 1952978 w 5143171"/>
              <a:gd name="connsiteY49" fmla="*/ 22578 h 6118578"/>
              <a:gd name="connsiteX50" fmla="*/ 2020711 w 5143171"/>
              <a:gd name="connsiteY50" fmla="*/ 0 h 6118578"/>
              <a:gd name="connsiteX51" fmla="*/ 2528711 w 5143171"/>
              <a:gd name="connsiteY51" fmla="*/ 22578 h 6118578"/>
              <a:gd name="connsiteX52" fmla="*/ 2596444 w 5143171"/>
              <a:gd name="connsiteY52" fmla="*/ 33867 h 6118578"/>
              <a:gd name="connsiteX53" fmla="*/ 2709333 w 5143171"/>
              <a:gd name="connsiteY53" fmla="*/ 22578 h 6118578"/>
              <a:gd name="connsiteX54" fmla="*/ 2799644 w 5143171"/>
              <a:gd name="connsiteY54" fmla="*/ 45156 h 6118578"/>
              <a:gd name="connsiteX55" fmla="*/ 2833511 w 5143171"/>
              <a:gd name="connsiteY55" fmla="*/ 67734 h 6118578"/>
              <a:gd name="connsiteX56" fmla="*/ 2844800 w 5143171"/>
              <a:gd name="connsiteY56" fmla="*/ 124178 h 6118578"/>
              <a:gd name="connsiteX57" fmla="*/ 2856089 w 5143171"/>
              <a:gd name="connsiteY57" fmla="*/ 158045 h 6118578"/>
              <a:gd name="connsiteX58" fmla="*/ 2878666 w 5143171"/>
              <a:gd name="connsiteY58" fmla="*/ 270934 h 6118578"/>
              <a:gd name="connsiteX59" fmla="*/ 2923822 w 5143171"/>
              <a:gd name="connsiteY59" fmla="*/ 338667 h 6118578"/>
              <a:gd name="connsiteX60" fmla="*/ 2991555 w 5143171"/>
              <a:gd name="connsiteY60" fmla="*/ 361245 h 6118578"/>
              <a:gd name="connsiteX61" fmla="*/ 3025422 w 5143171"/>
              <a:gd name="connsiteY61" fmla="*/ 508000 h 6118578"/>
              <a:gd name="connsiteX62" fmla="*/ 3059289 w 5143171"/>
              <a:gd name="connsiteY62" fmla="*/ 541867 h 6118578"/>
              <a:gd name="connsiteX63" fmla="*/ 3115733 w 5143171"/>
              <a:gd name="connsiteY63" fmla="*/ 587022 h 6118578"/>
              <a:gd name="connsiteX64" fmla="*/ 3149600 w 5143171"/>
              <a:gd name="connsiteY64" fmla="*/ 677334 h 6118578"/>
              <a:gd name="connsiteX65" fmla="*/ 3160889 w 5143171"/>
              <a:gd name="connsiteY65" fmla="*/ 756356 h 6118578"/>
              <a:gd name="connsiteX66" fmla="*/ 3194755 w 5143171"/>
              <a:gd name="connsiteY66" fmla="*/ 778934 h 6118578"/>
              <a:gd name="connsiteX67" fmla="*/ 3206044 w 5143171"/>
              <a:gd name="connsiteY67" fmla="*/ 936978 h 6118578"/>
              <a:gd name="connsiteX68" fmla="*/ 3183466 w 5143171"/>
              <a:gd name="connsiteY68" fmla="*/ 970845 h 6118578"/>
              <a:gd name="connsiteX69" fmla="*/ 3217333 w 5143171"/>
              <a:gd name="connsiteY69" fmla="*/ 1038578 h 6118578"/>
              <a:gd name="connsiteX70" fmla="*/ 3228622 w 5143171"/>
              <a:gd name="connsiteY70" fmla="*/ 1072445 h 6118578"/>
              <a:gd name="connsiteX71" fmla="*/ 3296355 w 5143171"/>
              <a:gd name="connsiteY71" fmla="*/ 1106311 h 6118578"/>
              <a:gd name="connsiteX72" fmla="*/ 3330222 w 5143171"/>
              <a:gd name="connsiteY72" fmla="*/ 1140178 h 6118578"/>
              <a:gd name="connsiteX73" fmla="*/ 3341511 w 5143171"/>
              <a:gd name="connsiteY73" fmla="*/ 1185334 h 6118578"/>
              <a:gd name="connsiteX74" fmla="*/ 3352800 w 5143171"/>
              <a:gd name="connsiteY74" fmla="*/ 1219200 h 6118578"/>
              <a:gd name="connsiteX75" fmla="*/ 3375378 w 5143171"/>
              <a:gd name="connsiteY75" fmla="*/ 1253067 h 6118578"/>
              <a:gd name="connsiteX76" fmla="*/ 3443111 w 5143171"/>
              <a:gd name="connsiteY76" fmla="*/ 1275645 h 6118578"/>
              <a:gd name="connsiteX77" fmla="*/ 3476978 w 5143171"/>
              <a:gd name="connsiteY77" fmla="*/ 1286934 h 6118578"/>
              <a:gd name="connsiteX78" fmla="*/ 3499555 w 5143171"/>
              <a:gd name="connsiteY78" fmla="*/ 1320800 h 6118578"/>
              <a:gd name="connsiteX79" fmla="*/ 3522133 w 5143171"/>
              <a:gd name="connsiteY79" fmla="*/ 1399822 h 6118578"/>
              <a:gd name="connsiteX80" fmla="*/ 3533422 w 5143171"/>
              <a:gd name="connsiteY80" fmla="*/ 1433689 h 6118578"/>
              <a:gd name="connsiteX81" fmla="*/ 3556000 w 5143171"/>
              <a:gd name="connsiteY81" fmla="*/ 1467556 h 6118578"/>
              <a:gd name="connsiteX82" fmla="*/ 3567289 w 5143171"/>
              <a:gd name="connsiteY82" fmla="*/ 1501422 h 6118578"/>
              <a:gd name="connsiteX83" fmla="*/ 3635022 w 5143171"/>
              <a:gd name="connsiteY83" fmla="*/ 1524000 h 6118578"/>
              <a:gd name="connsiteX84" fmla="*/ 3646311 w 5143171"/>
              <a:gd name="connsiteY84" fmla="*/ 1557867 h 6118578"/>
              <a:gd name="connsiteX85" fmla="*/ 3668889 w 5143171"/>
              <a:gd name="connsiteY85" fmla="*/ 1591734 h 6118578"/>
              <a:gd name="connsiteX86" fmla="*/ 3680178 w 5143171"/>
              <a:gd name="connsiteY86" fmla="*/ 1659467 h 6118578"/>
              <a:gd name="connsiteX87" fmla="*/ 3714044 w 5143171"/>
              <a:gd name="connsiteY87" fmla="*/ 1693334 h 6118578"/>
              <a:gd name="connsiteX88" fmla="*/ 3781778 w 5143171"/>
              <a:gd name="connsiteY88" fmla="*/ 1738489 h 6118578"/>
              <a:gd name="connsiteX89" fmla="*/ 3838222 w 5143171"/>
              <a:gd name="connsiteY89" fmla="*/ 1828800 h 6118578"/>
              <a:gd name="connsiteX90" fmla="*/ 3883378 w 5143171"/>
              <a:gd name="connsiteY90" fmla="*/ 1896534 h 6118578"/>
              <a:gd name="connsiteX91" fmla="*/ 3894666 w 5143171"/>
              <a:gd name="connsiteY91" fmla="*/ 1930400 h 6118578"/>
              <a:gd name="connsiteX92" fmla="*/ 3951111 w 5143171"/>
              <a:gd name="connsiteY92" fmla="*/ 1986845 h 6118578"/>
              <a:gd name="connsiteX93" fmla="*/ 3973689 w 5143171"/>
              <a:gd name="connsiteY93" fmla="*/ 2020711 h 6118578"/>
              <a:gd name="connsiteX94" fmla="*/ 3996266 w 5143171"/>
              <a:gd name="connsiteY94" fmla="*/ 2088445 h 6118578"/>
              <a:gd name="connsiteX95" fmla="*/ 4030133 w 5143171"/>
              <a:gd name="connsiteY95" fmla="*/ 2190045 h 6118578"/>
              <a:gd name="connsiteX96" fmla="*/ 4052711 w 5143171"/>
              <a:gd name="connsiteY96" fmla="*/ 2269067 h 6118578"/>
              <a:gd name="connsiteX97" fmla="*/ 4086578 w 5143171"/>
              <a:gd name="connsiteY97" fmla="*/ 2280356 h 6118578"/>
              <a:gd name="connsiteX98" fmla="*/ 4143022 w 5143171"/>
              <a:gd name="connsiteY98" fmla="*/ 2404534 h 6118578"/>
              <a:gd name="connsiteX99" fmla="*/ 4210755 w 5143171"/>
              <a:gd name="connsiteY99" fmla="*/ 2449689 h 6118578"/>
              <a:gd name="connsiteX100" fmla="*/ 4233333 w 5143171"/>
              <a:gd name="connsiteY100" fmla="*/ 2517422 h 6118578"/>
              <a:gd name="connsiteX101" fmla="*/ 4244622 w 5143171"/>
              <a:gd name="connsiteY101" fmla="*/ 2551289 h 6118578"/>
              <a:gd name="connsiteX102" fmla="*/ 4312355 w 5143171"/>
              <a:gd name="connsiteY102" fmla="*/ 2573867 h 6118578"/>
              <a:gd name="connsiteX103" fmla="*/ 4368800 w 5143171"/>
              <a:gd name="connsiteY103" fmla="*/ 2585156 h 6118578"/>
              <a:gd name="connsiteX104" fmla="*/ 4402666 w 5143171"/>
              <a:gd name="connsiteY104" fmla="*/ 2596445 h 6118578"/>
              <a:gd name="connsiteX105" fmla="*/ 4436533 w 5143171"/>
              <a:gd name="connsiteY105" fmla="*/ 2630311 h 6118578"/>
              <a:gd name="connsiteX106" fmla="*/ 4459111 w 5143171"/>
              <a:gd name="connsiteY106" fmla="*/ 2664178 h 6118578"/>
              <a:gd name="connsiteX107" fmla="*/ 4492978 w 5143171"/>
              <a:gd name="connsiteY107" fmla="*/ 2686756 h 6118578"/>
              <a:gd name="connsiteX108" fmla="*/ 4538133 w 5143171"/>
              <a:gd name="connsiteY108" fmla="*/ 2720622 h 6118578"/>
              <a:gd name="connsiteX109" fmla="*/ 4560711 w 5143171"/>
              <a:gd name="connsiteY109" fmla="*/ 2754489 h 6118578"/>
              <a:gd name="connsiteX110" fmla="*/ 4594578 w 5143171"/>
              <a:gd name="connsiteY110" fmla="*/ 2856089 h 6118578"/>
              <a:gd name="connsiteX111" fmla="*/ 4617155 w 5143171"/>
              <a:gd name="connsiteY111" fmla="*/ 2946400 h 6118578"/>
              <a:gd name="connsiteX112" fmla="*/ 4662311 w 5143171"/>
              <a:gd name="connsiteY112" fmla="*/ 3014134 h 6118578"/>
              <a:gd name="connsiteX113" fmla="*/ 4730044 w 5143171"/>
              <a:gd name="connsiteY113" fmla="*/ 3059289 h 6118578"/>
              <a:gd name="connsiteX114" fmla="*/ 4786489 w 5143171"/>
              <a:gd name="connsiteY114" fmla="*/ 3127022 h 6118578"/>
              <a:gd name="connsiteX115" fmla="*/ 4797778 w 5143171"/>
              <a:gd name="connsiteY115" fmla="*/ 3160889 h 6118578"/>
              <a:gd name="connsiteX116" fmla="*/ 4809066 w 5143171"/>
              <a:gd name="connsiteY116" fmla="*/ 3206045 h 6118578"/>
              <a:gd name="connsiteX117" fmla="*/ 4831644 w 5143171"/>
              <a:gd name="connsiteY117" fmla="*/ 3273778 h 6118578"/>
              <a:gd name="connsiteX118" fmla="*/ 4820355 w 5143171"/>
              <a:gd name="connsiteY118" fmla="*/ 3601156 h 6118578"/>
              <a:gd name="connsiteX119" fmla="*/ 4797778 w 5143171"/>
              <a:gd name="connsiteY119" fmla="*/ 3725334 h 6118578"/>
              <a:gd name="connsiteX120" fmla="*/ 4786489 w 5143171"/>
              <a:gd name="connsiteY120" fmla="*/ 3759200 h 6118578"/>
              <a:gd name="connsiteX121" fmla="*/ 4775200 w 5143171"/>
              <a:gd name="connsiteY121" fmla="*/ 3838222 h 6118578"/>
              <a:gd name="connsiteX122" fmla="*/ 4763911 w 5143171"/>
              <a:gd name="connsiteY122" fmla="*/ 3872089 h 6118578"/>
              <a:gd name="connsiteX123" fmla="*/ 4775200 w 5143171"/>
              <a:gd name="connsiteY123" fmla="*/ 3973689 h 6118578"/>
              <a:gd name="connsiteX124" fmla="*/ 4786489 w 5143171"/>
              <a:gd name="connsiteY124" fmla="*/ 4267200 h 6118578"/>
              <a:gd name="connsiteX125" fmla="*/ 4797778 w 5143171"/>
              <a:gd name="connsiteY125" fmla="*/ 4312356 h 6118578"/>
              <a:gd name="connsiteX126" fmla="*/ 4786489 w 5143171"/>
              <a:gd name="connsiteY126" fmla="*/ 4538134 h 6118578"/>
              <a:gd name="connsiteX127" fmla="*/ 4763911 w 5143171"/>
              <a:gd name="connsiteY127" fmla="*/ 4572000 h 6118578"/>
              <a:gd name="connsiteX128" fmla="*/ 4752622 w 5143171"/>
              <a:gd name="connsiteY128" fmla="*/ 4718756 h 6118578"/>
              <a:gd name="connsiteX129" fmla="*/ 4763911 w 5143171"/>
              <a:gd name="connsiteY129" fmla="*/ 4763911 h 6118578"/>
              <a:gd name="connsiteX130" fmla="*/ 4831644 w 5143171"/>
              <a:gd name="connsiteY130" fmla="*/ 4797778 h 6118578"/>
              <a:gd name="connsiteX131" fmla="*/ 4831644 w 5143171"/>
              <a:gd name="connsiteY131" fmla="*/ 4967111 h 6118578"/>
              <a:gd name="connsiteX132" fmla="*/ 4797778 w 5143171"/>
              <a:gd name="connsiteY132" fmla="*/ 5113867 h 6118578"/>
              <a:gd name="connsiteX133" fmla="*/ 4797778 w 5143171"/>
              <a:gd name="connsiteY133" fmla="*/ 5249334 h 6118578"/>
              <a:gd name="connsiteX134" fmla="*/ 4831644 w 5143171"/>
              <a:gd name="connsiteY134" fmla="*/ 5260622 h 6118578"/>
              <a:gd name="connsiteX135" fmla="*/ 4854222 w 5143171"/>
              <a:gd name="connsiteY135" fmla="*/ 5294489 h 6118578"/>
              <a:gd name="connsiteX136" fmla="*/ 4888089 w 5143171"/>
              <a:gd name="connsiteY136" fmla="*/ 5396089 h 6118578"/>
              <a:gd name="connsiteX137" fmla="*/ 4921955 w 5143171"/>
              <a:gd name="connsiteY137" fmla="*/ 5418667 h 6118578"/>
              <a:gd name="connsiteX138" fmla="*/ 4944533 w 5143171"/>
              <a:gd name="connsiteY138" fmla="*/ 5452534 h 6118578"/>
              <a:gd name="connsiteX139" fmla="*/ 5012266 w 5143171"/>
              <a:gd name="connsiteY139" fmla="*/ 5475111 h 6118578"/>
              <a:gd name="connsiteX140" fmla="*/ 5046133 w 5143171"/>
              <a:gd name="connsiteY140" fmla="*/ 5497689 h 6118578"/>
              <a:gd name="connsiteX141" fmla="*/ 5080000 w 5143171"/>
              <a:gd name="connsiteY141" fmla="*/ 5565422 h 6118578"/>
              <a:gd name="connsiteX142" fmla="*/ 5091289 w 5143171"/>
              <a:gd name="connsiteY142" fmla="*/ 5678311 h 6118578"/>
              <a:gd name="connsiteX143" fmla="*/ 5125155 w 5143171"/>
              <a:gd name="connsiteY143" fmla="*/ 5712178 h 6118578"/>
              <a:gd name="connsiteX144" fmla="*/ 5125155 w 5143171"/>
              <a:gd name="connsiteY144" fmla="*/ 5870222 h 6118578"/>
              <a:gd name="connsiteX145" fmla="*/ 5091289 w 5143171"/>
              <a:gd name="connsiteY145" fmla="*/ 5892800 h 6118578"/>
              <a:gd name="connsiteX146" fmla="*/ 4910666 w 5143171"/>
              <a:gd name="connsiteY146" fmla="*/ 5881511 h 6118578"/>
              <a:gd name="connsiteX147" fmla="*/ 4865511 w 5143171"/>
              <a:gd name="connsiteY147" fmla="*/ 5825067 h 6118578"/>
              <a:gd name="connsiteX148" fmla="*/ 4797778 w 5143171"/>
              <a:gd name="connsiteY148" fmla="*/ 5791200 h 6118578"/>
              <a:gd name="connsiteX149" fmla="*/ 4684889 w 5143171"/>
              <a:gd name="connsiteY149" fmla="*/ 5813778 h 6118578"/>
              <a:gd name="connsiteX150" fmla="*/ 4662311 w 5143171"/>
              <a:gd name="connsiteY150" fmla="*/ 5847645 h 6118578"/>
              <a:gd name="connsiteX151" fmla="*/ 4594578 w 5143171"/>
              <a:gd name="connsiteY151" fmla="*/ 5904089 h 6118578"/>
              <a:gd name="connsiteX152" fmla="*/ 4560711 w 5143171"/>
              <a:gd name="connsiteY152" fmla="*/ 5915378 h 6118578"/>
              <a:gd name="connsiteX153" fmla="*/ 4368800 w 5143171"/>
              <a:gd name="connsiteY153" fmla="*/ 5926667 h 6118578"/>
              <a:gd name="connsiteX154" fmla="*/ 4267200 w 5143171"/>
              <a:gd name="connsiteY154" fmla="*/ 5892800 h 6118578"/>
              <a:gd name="connsiteX155" fmla="*/ 4255911 w 5143171"/>
              <a:gd name="connsiteY155" fmla="*/ 5858934 h 6118578"/>
              <a:gd name="connsiteX156" fmla="*/ 4176889 w 5143171"/>
              <a:gd name="connsiteY156" fmla="*/ 5870222 h 6118578"/>
              <a:gd name="connsiteX157" fmla="*/ 4131733 w 5143171"/>
              <a:gd name="connsiteY157" fmla="*/ 5926667 h 6118578"/>
              <a:gd name="connsiteX158" fmla="*/ 4097866 w 5143171"/>
              <a:gd name="connsiteY158" fmla="*/ 5937956 h 6118578"/>
              <a:gd name="connsiteX159" fmla="*/ 4030133 w 5143171"/>
              <a:gd name="connsiteY159" fmla="*/ 5983111 h 6118578"/>
              <a:gd name="connsiteX160" fmla="*/ 3973689 w 5143171"/>
              <a:gd name="connsiteY160" fmla="*/ 6050845 h 6118578"/>
              <a:gd name="connsiteX161" fmla="*/ 3928533 w 5143171"/>
              <a:gd name="connsiteY161" fmla="*/ 6084711 h 6118578"/>
              <a:gd name="connsiteX162" fmla="*/ 3894666 w 5143171"/>
              <a:gd name="connsiteY162" fmla="*/ 6107289 h 6118578"/>
              <a:gd name="connsiteX163" fmla="*/ 3635022 w 5143171"/>
              <a:gd name="connsiteY163" fmla="*/ 6118578 h 6118578"/>
              <a:gd name="connsiteX164" fmla="*/ 3285066 w 5143171"/>
              <a:gd name="connsiteY164" fmla="*/ 6107289 h 6118578"/>
              <a:gd name="connsiteX165" fmla="*/ 3217333 w 5143171"/>
              <a:gd name="connsiteY165" fmla="*/ 6073422 h 6118578"/>
              <a:gd name="connsiteX166" fmla="*/ 3149600 w 5143171"/>
              <a:gd name="connsiteY166" fmla="*/ 6050845 h 6118578"/>
              <a:gd name="connsiteX167" fmla="*/ 3115733 w 5143171"/>
              <a:gd name="connsiteY167" fmla="*/ 6039556 h 6118578"/>
              <a:gd name="connsiteX168" fmla="*/ 3081866 w 5143171"/>
              <a:gd name="connsiteY168" fmla="*/ 5971822 h 6118578"/>
              <a:gd name="connsiteX169" fmla="*/ 3048000 w 5143171"/>
              <a:gd name="connsiteY169" fmla="*/ 5983111 h 6118578"/>
              <a:gd name="connsiteX170" fmla="*/ 2946400 w 5143171"/>
              <a:gd name="connsiteY170" fmla="*/ 6016978 h 6118578"/>
              <a:gd name="connsiteX171" fmla="*/ 2788355 w 5143171"/>
              <a:gd name="connsiteY171" fmla="*/ 5971822 h 6118578"/>
              <a:gd name="connsiteX172" fmla="*/ 2754489 w 5143171"/>
              <a:gd name="connsiteY172" fmla="*/ 5960534 h 6118578"/>
              <a:gd name="connsiteX173" fmla="*/ 2720622 w 5143171"/>
              <a:gd name="connsiteY173" fmla="*/ 5937956 h 6118578"/>
              <a:gd name="connsiteX174" fmla="*/ 2607733 w 5143171"/>
              <a:gd name="connsiteY174" fmla="*/ 5915378 h 6118578"/>
              <a:gd name="connsiteX175" fmla="*/ 2460978 w 5143171"/>
              <a:gd name="connsiteY175" fmla="*/ 5904089 h 6118578"/>
              <a:gd name="connsiteX176" fmla="*/ 2438400 w 5143171"/>
              <a:gd name="connsiteY176" fmla="*/ 5870222 h 6118578"/>
              <a:gd name="connsiteX177" fmla="*/ 2404533 w 5143171"/>
              <a:gd name="connsiteY177" fmla="*/ 5858934 h 6118578"/>
              <a:gd name="connsiteX178" fmla="*/ 2370666 w 5143171"/>
              <a:gd name="connsiteY178" fmla="*/ 5836356 h 6118578"/>
              <a:gd name="connsiteX179" fmla="*/ 2302933 w 5143171"/>
              <a:gd name="connsiteY179" fmla="*/ 5847645 h 6118578"/>
              <a:gd name="connsiteX180" fmla="*/ 2269066 w 5143171"/>
              <a:gd name="connsiteY180" fmla="*/ 5870222 h 6118578"/>
              <a:gd name="connsiteX181" fmla="*/ 2235200 w 5143171"/>
              <a:gd name="connsiteY181" fmla="*/ 5847645 h 6118578"/>
              <a:gd name="connsiteX182" fmla="*/ 2167466 w 5143171"/>
              <a:gd name="connsiteY182" fmla="*/ 5825067 h 6118578"/>
              <a:gd name="connsiteX183" fmla="*/ 2122311 w 5143171"/>
              <a:gd name="connsiteY183" fmla="*/ 5836356 h 6118578"/>
              <a:gd name="connsiteX184" fmla="*/ 2065866 w 5143171"/>
              <a:gd name="connsiteY184" fmla="*/ 5825067 h 6118578"/>
              <a:gd name="connsiteX185" fmla="*/ 1998133 w 5143171"/>
              <a:gd name="connsiteY185" fmla="*/ 5802489 h 6118578"/>
              <a:gd name="connsiteX186" fmla="*/ 1964266 w 5143171"/>
              <a:gd name="connsiteY186" fmla="*/ 5791200 h 6118578"/>
              <a:gd name="connsiteX187" fmla="*/ 1941689 w 5143171"/>
              <a:gd name="connsiteY187" fmla="*/ 5757334 h 6118578"/>
              <a:gd name="connsiteX188" fmla="*/ 1907822 w 5143171"/>
              <a:gd name="connsiteY188" fmla="*/ 5746045 h 6118578"/>
              <a:gd name="connsiteX189" fmla="*/ 1873955 w 5143171"/>
              <a:gd name="connsiteY189" fmla="*/ 5723467 h 6118578"/>
              <a:gd name="connsiteX190" fmla="*/ 1862666 w 5143171"/>
              <a:gd name="connsiteY190" fmla="*/ 5689600 h 6118578"/>
              <a:gd name="connsiteX191" fmla="*/ 1828800 w 5143171"/>
              <a:gd name="connsiteY191" fmla="*/ 5667022 h 6118578"/>
              <a:gd name="connsiteX192" fmla="*/ 1715911 w 5143171"/>
              <a:gd name="connsiteY192" fmla="*/ 5644445 h 6118578"/>
              <a:gd name="connsiteX193" fmla="*/ 1693333 w 5143171"/>
              <a:gd name="connsiteY193" fmla="*/ 5610578 h 6118578"/>
              <a:gd name="connsiteX194" fmla="*/ 1614311 w 5143171"/>
              <a:gd name="connsiteY194" fmla="*/ 5588000 h 6118578"/>
              <a:gd name="connsiteX195" fmla="*/ 1580444 w 5143171"/>
              <a:gd name="connsiteY195" fmla="*/ 5599289 h 6118578"/>
              <a:gd name="connsiteX196" fmla="*/ 1546578 w 5143171"/>
              <a:gd name="connsiteY196" fmla="*/ 5621867 h 6118578"/>
              <a:gd name="connsiteX197" fmla="*/ 1422400 w 5143171"/>
              <a:gd name="connsiteY197" fmla="*/ 5633156 h 6118578"/>
              <a:gd name="connsiteX198" fmla="*/ 1298222 w 5143171"/>
              <a:gd name="connsiteY198" fmla="*/ 5599289 h 6118578"/>
              <a:gd name="connsiteX199" fmla="*/ 1241778 w 5143171"/>
              <a:gd name="connsiteY199" fmla="*/ 5531556 h 6118578"/>
              <a:gd name="connsiteX200" fmla="*/ 1140178 w 5143171"/>
              <a:gd name="connsiteY200" fmla="*/ 5520267 h 6118578"/>
              <a:gd name="connsiteX201" fmla="*/ 1095022 w 5143171"/>
              <a:gd name="connsiteY201" fmla="*/ 5452534 h 6118578"/>
              <a:gd name="connsiteX202" fmla="*/ 1038578 w 5143171"/>
              <a:gd name="connsiteY202" fmla="*/ 5396089 h 6118578"/>
              <a:gd name="connsiteX203" fmla="*/ 1016000 w 5143171"/>
              <a:gd name="connsiteY203" fmla="*/ 5362222 h 6118578"/>
              <a:gd name="connsiteX204" fmla="*/ 1038578 w 5143171"/>
              <a:gd name="connsiteY204" fmla="*/ 5215467 h 6118578"/>
              <a:gd name="connsiteX205" fmla="*/ 1004711 w 5143171"/>
              <a:gd name="connsiteY205" fmla="*/ 4944534 h 6118578"/>
              <a:gd name="connsiteX206" fmla="*/ 982133 w 5143171"/>
              <a:gd name="connsiteY206" fmla="*/ 4910667 h 6118578"/>
              <a:gd name="connsiteX207" fmla="*/ 959555 w 5143171"/>
              <a:gd name="connsiteY207" fmla="*/ 4842934 h 6118578"/>
              <a:gd name="connsiteX208" fmla="*/ 936978 w 5143171"/>
              <a:gd name="connsiteY208" fmla="*/ 4786489 h 6118578"/>
              <a:gd name="connsiteX209" fmla="*/ 925689 w 5143171"/>
              <a:gd name="connsiteY209" fmla="*/ 4741334 h 6118578"/>
              <a:gd name="connsiteX210" fmla="*/ 914400 w 5143171"/>
              <a:gd name="connsiteY210" fmla="*/ 4707467 h 6118578"/>
              <a:gd name="connsiteX211" fmla="*/ 903111 w 5143171"/>
              <a:gd name="connsiteY211" fmla="*/ 4605867 h 6118578"/>
              <a:gd name="connsiteX212" fmla="*/ 891822 w 5143171"/>
              <a:gd name="connsiteY212" fmla="*/ 4572000 h 6118578"/>
              <a:gd name="connsiteX213" fmla="*/ 880533 w 5143171"/>
              <a:gd name="connsiteY213" fmla="*/ 4515556 h 6118578"/>
              <a:gd name="connsiteX214" fmla="*/ 857955 w 5143171"/>
              <a:gd name="connsiteY214" fmla="*/ 4447822 h 6118578"/>
              <a:gd name="connsiteX215" fmla="*/ 846666 w 5143171"/>
              <a:gd name="connsiteY215" fmla="*/ 4402667 h 6118578"/>
              <a:gd name="connsiteX216" fmla="*/ 812800 w 5143171"/>
              <a:gd name="connsiteY216" fmla="*/ 4301067 h 6118578"/>
              <a:gd name="connsiteX217" fmla="*/ 801511 w 5143171"/>
              <a:gd name="connsiteY217" fmla="*/ 4267200 h 6118578"/>
              <a:gd name="connsiteX218" fmla="*/ 778933 w 5143171"/>
              <a:gd name="connsiteY218" fmla="*/ 4176889 h 6118578"/>
              <a:gd name="connsiteX219" fmla="*/ 756355 w 5143171"/>
              <a:gd name="connsiteY219" fmla="*/ 4143022 h 6118578"/>
              <a:gd name="connsiteX220" fmla="*/ 733778 w 5143171"/>
              <a:gd name="connsiteY220" fmla="*/ 4030134 h 6118578"/>
              <a:gd name="connsiteX221" fmla="*/ 711200 w 5143171"/>
              <a:gd name="connsiteY221" fmla="*/ 3996267 h 6118578"/>
              <a:gd name="connsiteX222" fmla="*/ 666044 w 5143171"/>
              <a:gd name="connsiteY222" fmla="*/ 3905956 h 6118578"/>
              <a:gd name="connsiteX223" fmla="*/ 654755 w 5143171"/>
              <a:gd name="connsiteY223" fmla="*/ 3872089 h 6118578"/>
              <a:gd name="connsiteX224" fmla="*/ 632178 w 5143171"/>
              <a:gd name="connsiteY224" fmla="*/ 3838222 h 6118578"/>
              <a:gd name="connsiteX225" fmla="*/ 609600 w 5143171"/>
              <a:gd name="connsiteY225" fmla="*/ 3759200 h 6118578"/>
              <a:gd name="connsiteX226" fmla="*/ 587022 w 5143171"/>
              <a:gd name="connsiteY226" fmla="*/ 3725334 h 6118578"/>
              <a:gd name="connsiteX227" fmla="*/ 553155 w 5143171"/>
              <a:gd name="connsiteY227" fmla="*/ 3702756 h 6118578"/>
              <a:gd name="connsiteX228" fmla="*/ 530578 w 5143171"/>
              <a:gd name="connsiteY228" fmla="*/ 3623734 h 6118578"/>
              <a:gd name="connsiteX229" fmla="*/ 508000 w 5143171"/>
              <a:gd name="connsiteY229" fmla="*/ 3544711 h 6118578"/>
              <a:gd name="connsiteX230" fmla="*/ 496711 w 5143171"/>
              <a:gd name="connsiteY230" fmla="*/ 3454400 h 6118578"/>
              <a:gd name="connsiteX231" fmla="*/ 474133 w 5143171"/>
              <a:gd name="connsiteY231" fmla="*/ 3352800 h 6118578"/>
              <a:gd name="connsiteX232" fmla="*/ 462844 w 5143171"/>
              <a:gd name="connsiteY232" fmla="*/ 3318934 h 6118578"/>
              <a:gd name="connsiteX233" fmla="*/ 451555 w 5143171"/>
              <a:gd name="connsiteY233" fmla="*/ 3239911 h 6118578"/>
              <a:gd name="connsiteX234" fmla="*/ 428978 w 5143171"/>
              <a:gd name="connsiteY234" fmla="*/ 3172178 h 6118578"/>
              <a:gd name="connsiteX235" fmla="*/ 417689 w 5143171"/>
              <a:gd name="connsiteY235" fmla="*/ 2844800 h 6118578"/>
              <a:gd name="connsiteX236" fmla="*/ 383822 w 5143171"/>
              <a:gd name="connsiteY236" fmla="*/ 2833511 h 6118578"/>
              <a:gd name="connsiteX237" fmla="*/ 316089 w 5143171"/>
              <a:gd name="connsiteY237" fmla="*/ 2698045 h 6118578"/>
              <a:gd name="connsiteX238" fmla="*/ 248355 w 5143171"/>
              <a:gd name="connsiteY238" fmla="*/ 2630311 h 6118578"/>
              <a:gd name="connsiteX239" fmla="*/ 203200 w 5143171"/>
              <a:gd name="connsiteY239" fmla="*/ 2517422 h 6118578"/>
              <a:gd name="connsiteX240" fmla="*/ 191911 w 5143171"/>
              <a:gd name="connsiteY240" fmla="*/ 2472267 h 6118578"/>
              <a:gd name="connsiteX241" fmla="*/ 169333 w 5143171"/>
              <a:gd name="connsiteY241" fmla="*/ 2404534 h 6118578"/>
              <a:gd name="connsiteX242" fmla="*/ 158044 w 5143171"/>
              <a:gd name="connsiteY242" fmla="*/ 2370667 h 6118578"/>
              <a:gd name="connsiteX243" fmla="*/ 112889 w 5143171"/>
              <a:gd name="connsiteY243" fmla="*/ 2302934 h 6118578"/>
              <a:gd name="connsiteX244" fmla="*/ 67733 w 5143171"/>
              <a:gd name="connsiteY244" fmla="*/ 2235200 h 6118578"/>
              <a:gd name="connsiteX245" fmla="*/ 45155 w 5143171"/>
              <a:gd name="connsiteY245" fmla="*/ 2144889 h 6118578"/>
              <a:gd name="connsiteX246" fmla="*/ 22578 w 5143171"/>
              <a:gd name="connsiteY246" fmla="*/ 2111022 h 6118578"/>
              <a:gd name="connsiteX247" fmla="*/ 33866 w 5143171"/>
              <a:gd name="connsiteY247" fmla="*/ 2020711 h 6118578"/>
              <a:gd name="connsiteX248" fmla="*/ 45155 w 5143171"/>
              <a:gd name="connsiteY248" fmla="*/ 1986845 h 6118578"/>
              <a:gd name="connsiteX249" fmla="*/ 79022 w 5143171"/>
              <a:gd name="connsiteY249" fmla="*/ 1964267 h 6118578"/>
              <a:gd name="connsiteX250" fmla="*/ 101600 w 5143171"/>
              <a:gd name="connsiteY250" fmla="*/ 1930400 h 6118578"/>
              <a:gd name="connsiteX251" fmla="*/ 112889 w 5143171"/>
              <a:gd name="connsiteY251" fmla="*/ 1873956 h 611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5143171" h="6118578">
                <a:moveTo>
                  <a:pt x="0" y="2032000"/>
                </a:moveTo>
                <a:lnTo>
                  <a:pt x="0" y="2032000"/>
                </a:lnTo>
                <a:cubicBezTo>
                  <a:pt x="26341" y="2005659"/>
                  <a:pt x="51333" y="1977898"/>
                  <a:pt x="79022" y="1952978"/>
                </a:cubicBezTo>
                <a:cubicBezTo>
                  <a:pt x="89107" y="1943902"/>
                  <a:pt x="104413" y="1940995"/>
                  <a:pt x="112889" y="1930400"/>
                </a:cubicBezTo>
                <a:cubicBezTo>
                  <a:pt x="120323" y="1921108"/>
                  <a:pt x="118857" y="1907177"/>
                  <a:pt x="124178" y="1896534"/>
                </a:cubicBezTo>
                <a:cubicBezTo>
                  <a:pt x="130246" y="1884399"/>
                  <a:pt x="140688" y="1874802"/>
                  <a:pt x="146755" y="1862667"/>
                </a:cubicBezTo>
                <a:cubicBezTo>
                  <a:pt x="165074" y="1826028"/>
                  <a:pt x="146971" y="1820614"/>
                  <a:pt x="191911" y="1794934"/>
                </a:cubicBezTo>
                <a:cubicBezTo>
                  <a:pt x="205382" y="1787236"/>
                  <a:pt x="222014" y="1787408"/>
                  <a:pt x="237066" y="1783645"/>
                </a:cubicBezTo>
                <a:cubicBezTo>
                  <a:pt x="240829" y="1772356"/>
                  <a:pt x="243033" y="1760421"/>
                  <a:pt x="248355" y="1749778"/>
                </a:cubicBezTo>
                <a:cubicBezTo>
                  <a:pt x="272152" y="1702185"/>
                  <a:pt x="295521" y="1670447"/>
                  <a:pt x="338666" y="1636889"/>
                </a:cubicBezTo>
                <a:cubicBezTo>
                  <a:pt x="366629" y="1615140"/>
                  <a:pt x="396141" y="1611231"/>
                  <a:pt x="428978" y="1603022"/>
                </a:cubicBezTo>
                <a:cubicBezTo>
                  <a:pt x="440267" y="1595496"/>
                  <a:pt x="450709" y="1586512"/>
                  <a:pt x="462844" y="1580445"/>
                </a:cubicBezTo>
                <a:cubicBezTo>
                  <a:pt x="473487" y="1575123"/>
                  <a:pt x="488297" y="1577570"/>
                  <a:pt x="496711" y="1569156"/>
                </a:cubicBezTo>
                <a:cubicBezTo>
                  <a:pt x="515898" y="1549968"/>
                  <a:pt x="526814" y="1524000"/>
                  <a:pt x="541866" y="1501422"/>
                </a:cubicBezTo>
                <a:cubicBezTo>
                  <a:pt x="549392" y="1490133"/>
                  <a:pt x="565310" y="1487531"/>
                  <a:pt x="575733" y="1478845"/>
                </a:cubicBezTo>
                <a:cubicBezTo>
                  <a:pt x="587998" y="1468625"/>
                  <a:pt x="598311" y="1456267"/>
                  <a:pt x="609600" y="1444978"/>
                </a:cubicBezTo>
                <a:cubicBezTo>
                  <a:pt x="618781" y="1417434"/>
                  <a:pt x="621583" y="1399128"/>
                  <a:pt x="643466" y="1377245"/>
                </a:cubicBezTo>
                <a:cubicBezTo>
                  <a:pt x="653060" y="1367651"/>
                  <a:pt x="665198" y="1360735"/>
                  <a:pt x="677333" y="1354667"/>
                </a:cubicBezTo>
                <a:cubicBezTo>
                  <a:pt x="687976" y="1349345"/>
                  <a:pt x="699911" y="1347141"/>
                  <a:pt x="711200" y="1343378"/>
                </a:cubicBezTo>
                <a:cubicBezTo>
                  <a:pt x="722489" y="1335852"/>
                  <a:pt x="737875" y="1332305"/>
                  <a:pt x="745066" y="1320800"/>
                </a:cubicBezTo>
                <a:cubicBezTo>
                  <a:pt x="760418" y="1296237"/>
                  <a:pt x="769781" y="1238416"/>
                  <a:pt x="778933" y="1207911"/>
                </a:cubicBezTo>
                <a:cubicBezTo>
                  <a:pt x="785772" y="1185116"/>
                  <a:pt x="793985" y="1162756"/>
                  <a:pt x="801511" y="1140178"/>
                </a:cubicBezTo>
                <a:lnTo>
                  <a:pt x="812800" y="1106311"/>
                </a:lnTo>
                <a:lnTo>
                  <a:pt x="835378" y="1038578"/>
                </a:lnTo>
                <a:cubicBezTo>
                  <a:pt x="839668" y="1025707"/>
                  <a:pt x="857955" y="1023526"/>
                  <a:pt x="869244" y="1016000"/>
                </a:cubicBezTo>
                <a:cubicBezTo>
                  <a:pt x="876770" y="1004711"/>
                  <a:pt x="882228" y="991728"/>
                  <a:pt x="891822" y="982134"/>
                </a:cubicBezTo>
                <a:cubicBezTo>
                  <a:pt x="901416" y="972540"/>
                  <a:pt x="917213" y="970151"/>
                  <a:pt x="925689" y="959556"/>
                </a:cubicBezTo>
                <a:cubicBezTo>
                  <a:pt x="949061" y="930341"/>
                  <a:pt x="921493" y="915611"/>
                  <a:pt x="959555" y="891822"/>
                </a:cubicBezTo>
                <a:cubicBezTo>
                  <a:pt x="979737" y="879209"/>
                  <a:pt x="1027289" y="869245"/>
                  <a:pt x="1027289" y="869245"/>
                </a:cubicBezTo>
                <a:cubicBezTo>
                  <a:pt x="1031052" y="857956"/>
                  <a:pt x="1033256" y="846021"/>
                  <a:pt x="1038578" y="835378"/>
                </a:cubicBezTo>
                <a:cubicBezTo>
                  <a:pt x="1044645" y="823243"/>
                  <a:pt x="1057256" y="814506"/>
                  <a:pt x="1061155" y="801511"/>
                </a:cubicBezTo>
                <a:cubicBezTo>
                  <a:pt x="1095988" y="685398"/>
                  <a:pt x="1040857" y="754076"/>
                  <a:pt x="1106311" y="688622"/>
                </a:cubicBezTo>
                <a:cubicBezTo>
                  <a:pt x="1134661" y="575223"/>
                  <a:pt x="1119077" y="627749"/>
                  <a:pt x="1151466" y="530578"/>
                </a:cubicBezTo>
                <a:cubicBezTo>
                  <a:pt x="1161060" y="501796"/>
                  <a:pt x="1211674" y="523052"/>
                  <a:pt x="1241778" y="519289"/>
                </a:cubicBezTo>
                <a:cubicBezTo>
                  <a:pt x="1264356" y="504237"/>
                  <a:pt x="1294459" y="496712"/>
                  <a:pt x="1309511" y="474134"/>
                </a:cubicBezTo>
                <a:cubicBezTo>
                  <a:pt x="1323563" y="453056"/>
                  <a:pt x="1342948" y="419182"/>
                  <a:pt x="1365955" y="406400"/>
                </a:cubicBezTo>
                <a:cubicBezTo>
                  <a:pt x="1386759" y="394842"/>
                  <a:pt x="1411111" y="391348"/>
                  <a:pt x="1433689" y="383822"/>
                </a:cubicBezTo>
                <a:cubicBezTo>
                  <a:pt x="1471397" y="371253"/>
                  <a:pt x="1470194" y="370693"/>
                  <a:pt x="1512711" y="361245"/>
                </a:cubicBezTo>
                <a:cubicBezTo>
                  <a:pt x="1565087" y="349606"/>
                  <a:pt x="1566133" y="352432"/>
                  <a:pt x="1614311" y="338667"/>
                </a:cubicBezTo>
                <a:cubicBezTo>
                  <a:pt x="1625753" y="335398"/>
                  <a:pt x="1636889" y="331141"/>
                  <a:pt x="1648178" y="327378"/>
                </a:cubicBezTo>
                <a:cubicBezTo>
                  <a:pt x="1651941" y="316089"/>
                  <a:pt x="1649064" y="299290"/>
                  <a:pt x="1659466" y="293511"/>
                </a:cubicBezTo>
                <a:cubicBezTo>
                  <a:pt x="1686592" y="278441"/>
                  <a:pt x="1720340" y="280747"/>
                  <a:pt x="1749778" y="270934"/>
                </a:cubicBezTo>
                <a:lnTo>
                  <a:pt x="1783644" y="259645"/>
                </a:lnTo>
                <a:cubicBezTo>
                  <a:pt x="1787407" y="248356"/>
                  <a:pt x="1794933" y="237678"/>
                  <a:pt x="1794933" y="225778"/>
                </a:cubicBezTo>
                <a:cubicBezTo>
                  <a:pt x="1794933" y="198534"/>
                  <a:pt x="1781263" y="162191"/>
                  <a:pt x="1772355" y="135467"/>
                </a:cubicBezTo>
                <a:cubicBezTo>
                  <a:pt x="1783644" y="127941"/>
                  <a:pt x="1793824" y="118399"/>
                  <a:pt x="1806222" y="112889"/>
                </a:cubicBezTo>
                <a:cubicBezTo>
                  <a:pt x="1827970" y="103223"/>
                  <a:pt x="1851377" y="97837"/>
                  <a:pt x="1873955" y="90311"/>
                </a:cubicBezTo>
                <a:cubicBezTo>
                  <a:pt x="1885244" y="86548"/>
                  <a:pt x="1897921" y="85623"/>
                  <a:pt x="1907822" y="79022"/>
                </a:cubicBezTo>
                <a:lnTo>
                  <a:pt x="1941689" y="56445"/>
                </a:lnTo>
                <a:cubicBezTo>
                  <a:pt x="1945452" y="45156"/>
                  <a:pt x="1943295" y="29495"/>
                  <a:pt x="1952978" y="22578"/>
                </a:cubicBezTo>
                <a:cubicBezTo>
                  <a:pt x="1972344" y="8745"/>
                  <a:pt x="2020711" y="0"/>
                  <a:pt x="2020711" y="0"/>
                </a:cubicBezTo>
                <a:cubicBezTo>
                  <a:pt x="2219796" y="49772"/>
                  <a:pt x="2008474" y="440"/>
                  <a:pt x="2528711" y="22578"/>
                </a:cubicBezTo>
                <a:cubicBezTo>
                  <a:pt x="2551579" y="23551"/>
                  <a:pt x="2573866" y="30104"/>
                  <a:pt x="2596444" y="33867"/>
                </a:cubicBezTo>
                <a:cubicBezTo>
                  <a:pt x="2634074" y="30104"/>
                  <a:pt x="2671516" y="22578"/>
                  <a:pt x="2709333" y="22578"/>
                </a:cubicBezTo>
                <a:cubicBezTo>
                  <a:pt x="2722215" y="22578"/>
                  <a:pt x="2781827" y="36247"/>
                  <a:pt x="2799644" y="45156"/>
                </a:cubicBezTo>
                <a:cubicBezTo>
                  <a:pt x="2811779" y="51224"/>
                  <a:pt x="2822222" y="60208"/>
                  <a:pt x="2833511" y="67734"/>
                </a:cubicBezTo>
                <a:cubicBezTo>
                  <a:pt x="2837274" y="86549"/>
                  <a:pt x="2840146" y="105564"/>
                  <a:pt x="2844800" y="124178"/>
                </a:cubicBezTo>
                <a:cubicBezTo>
                  <a:pt x="2847686" y="135722"/>
                  <a:pt x="2853755" y="146376"/>
                  <a:pt x="2856089" y="158045"/>
                </a:cubicBezTo>
                <a:cubicBezTo>
                  <a:pt x="2860644" y="180821"/>
                  <a:pt x="2862728" y="242246"/>
                  <a:pt x="2878666" y="270934"/>
                </a:cubicBezTo>
                <a:cubicBezTo>
                  <a:pt x="2891844" y="294654"/>
                  <a:pt x="2908770" y="316089"/>
                  <a:pt x="2923822" y="338667"/>
                </a:cubicBezTo>
                <a:cubicBezTo>
                  <a:pt x="2937023" y="358469"/>
                  <a:pt x="2991555" y="361245"/>
                  <a:pt x="2991555" y="361245"/>
                </a:cubicBezTo>
                <a:cubicBezTo>
                  <a:pt x="2994660" y="382977"/>
                  <a:pt x="3004760" y="487338"/>
                  <a:pt x="3025422" y="508000"/>
                </a:cubicBezTo>
                <a:cubicBezTo>
                  <a:pt x="3036711" y="519289"/>
                  <a:pt x="3049069" y="529602"/>
                  <a:pt x="3059289" y="541867"/>
                </a:cubicBezTo>
                <a:cubicBezTo>
                  <a:pt x="3098567" y="589002"/>
                  <a:pt x="3060136" y="568491"/>
                  <a:pt x="3115733" y="587022"/>
                </a:cubicBezTo>
                <a:cubicBezTo>
                  <a:pt x="3146762" y="633566"/>
                  <a:pt x="3138750" y="612235"/>
                  <a:pt x="3149600" y="677334"/>
                </a:cubicBezTo>
                <a:cubicBezTo>
                  <a:pt x="3153974" y="703580"/>
                  <a:pt x="3150083" y="732041"/>
                  <a:pt x="3160889" y="756356"/>
                </a:cubicBezTo>
                <a:cubicBezTo>
                  <a:pt x="3166399" y="768754"/>
                  <a:pt x="3183466" y="771408"/>
                  <a:pt x="3194755" y="778934"/>
                </a:cubicBezTo>
                <a:cubicBezTo>
                  <a:pt x="3219665" y="853664"/>
                  <a:pt x="3229542" y="850821"/>
                  <a:pt x="3206044" y="936978"/>
                </a:cubicBezTo>
                <a:cubicBezTo>
                  <a:pt x="3202474" y="950068"/>
                  <a:pt x="3190992" y="959556"/>
                  <a:pt x="3183466" y="970845"/>
                </a:cubicBezTo>
                <a:cubicBezTo>
                  <a:pt x="3211842" y="1055971"/>
                  <a:pt x="3173564" y="951040"/>
                  <a:pt x="3217333" y="1038578"/>
                </a:cubicBezTo>
                <a:cubicBezTo>
                  <a:pt x="3222655" y="1049221"/>
                  <a:pt x="3221188" y="1063153"/>
                  <a:pt x="3228622" y="1072445"/>
                </a:cubicBezTo>
                <a:cubicBezTo>
                  <a:pt x="3244536" y="1092338"/>
                  <a:pt x="3274047" y="1098875"/>
                  <a:pt x="3296355" y="1106311"/>
                </a:cubicBezTo>
                <a:cubicBezTo>
                  <a:pt x="3307644" y="1117600"/>
                  <a:pt x="3322301" y="1126316"/>
                  <a:pt x="3330222" y="1140178"/>
                </a:cubicBezTo>
                <a:cubicBezTo>
                  <a:pt x="3337920" y="1153649"/>
                  <a:pt x="3337249" y="1170416"/>
                  <a:pt x="3341511" y="1185334"/>
                </a:cubicBezTo>
                <a:cubicBezTo>
                  <a:pt x="3344780" y="1196775"/>
                  <a:pt x="3347478" y="1208557"/>
                  <a:pt x="3352800" y="1219200"/>
                </a:cubicBezTo>
                <a:cubicBezTo>
                  <a:pt x="3358868" y="1231335"/>
                  <a:pt x="3363873" y="1245876"/>
                  <a:pt x="3375378" y="1253067"/>
                </a:cubicBezTo>
                <a:cubicBezTo>
                  <a:pt x="3395559" y="1265681"/>
                  <a:pt x="3420533" y="1268119"/>
                  <a:pt x="3443111" y="1275645"/>
                </a:cubicBezTo>
                <a:lnTo>
                  <a:pt x="3476978" y="1286934"/>
                </a:lnTo>
                <a:cubicBezTo>
                  <a:pt x="3484504" y="1298223"/>
                  <a:pt x="3493488" y="1308665"/>
                  <a:pt x="3499555" y="1320800"/>
                </a:cubicBezTo>
                <a:cubicBezTo>
                  <a:pt x="3508577" y="1338844"/>
                  <a:pt x="3517310" y="1382943"/>
                  <a:pt x="3522133" y="1399822"/>
                </a:cubicBezTo>
                <a:cubicBezTo>
                  <a:pt x="3525402" y="1411264"/>
                  <a:pt x="3528100" y="1423046"/>
                  <a:pt x="3533422" y="1433689"/>
                </a:cubicBezTo>
                <a:cubicBezTo>
                  <a:pt x="3539490" y="1445824"/>
                  <a:pt x="3549932" y="1455421"/>
                  <a:pt x="3556000" y="1467556"/>
                </a:cubicBezTo>
                <a:cubicBezTo>
                  <a:pt x="3561322" y="1478199"/>
                  <a:pt x="3557606" y="1494506"/>
                  <a:pt x="3567289" y="1501422"/>
                </a:cubicBezTo>
                <a:cubicBezTo>
                  <a:pt x="3586655" y="1515255"/>
                  <a:pt x="3635022" y="1524000"/>
                  <a:pt x="3635022" y="1524000"/>
                </a:cubicBezTo>
                <a:cubicBezTo>
                  <a:pt x="3638785" y="1535289"/>
                  <a:pt x="3640989" y="1547224"/>
                  <a:pt x="3646311" y="1557867"/>
                </a:cubicBezTo>
                <a:cubicBezTo>
                  <a:pt x="3652379" y="1570002"/>
                  <a:pt x="3664598" y="1578863"/>
                  <a:pt x="3668889" y="1591734"/>
                </a:cubicBezTo>
                <a:cubicBezTo>
                  <a:pt x="3676127" y="1613448"/>
                  <a:pt x="3670882" y="1638551"/>
                  <a:pt x="3680178" y="1659467"/>
                </a:cubicBezTo>
                <a:cubicBezTo>
                  <a:pt x="3686662" y="1674056"/>
                  <a:pt x="3701442" y="1683533"/>
                  <a:pt x="3714044" y="1693334"/>
                </a:cubicBezTo>
                <a:cubicBezTo>
                  <a:pt x="3735463" y="1709993"/>
                  <a:pt x="3781778" y="1738489"/>
                  <a:pt x="3781778" y="1738489"/>
                </a:cubicBezTo>
                <a:cubicBezTo>
                  <a:pt x="3808645" y="1819093"/>
                  <a:pt x="3784553" y="1793021"/>
                  <a:pt x="3838222" y="1828800"/>
                </a:cubicBezTo>
                <a:lnTo>
                  <a:pt x="3883378" y="1896534"/>
                </a:lnTo>
                <a:cubicBezTo>
                  <a:pt x="3889979" y="1906435"/>
                  <a:pt x="3889345" y="1919757"/>
                  <a:pt x="3894666" y="1930400"/>
                </a:cubicBezTo>
                <a:cubicBezTo>
                  <a:pt x="3913481" y="1968030"/>
                  <a:pt x="3917244" y="1964267"/>
                  <a:pt x="3951111" y="1986845"/>
                </a:cubicBezTo>
                <a:cubicBezTo>
                  <a:pt x="3958637" y="1998134"/>
                  <a:pt x="3968179" y="2008313"/>
                  <a:pt x="3973689" y="2020711"/>
                </a:cubicBezTo>
                <a:cubicBezTo>
                  <a:pt x="3983355" y="2042459"/>
                  <a:pt x="3988740" y="2065867"/>
                  <a:pt x="3996266" y="2088445"/>
                </a:cubicBezTo>
                <a:lnTo>
                  <a:pt x="4030133" y="2190045"/>
                </a:lnTo>
                <a:cubicBezTo>
                  <a:pt x="4030280" y="2190485"/>
                  <a:pt x="4047275" y="2263631"/>
                  <a:pt x="4052711" y="2269067"/>
                </a:cubicBezTo>
                <a:cubicBezTo>
                  <a:pt x="4061125" y="2277481"/>
                  <a:pt x="4075289" y="2276593"/>
                  <a:pt x="4086578" y="2280356"/>
                </a:cubicBezTo>
                <a:cubicBezTo>
                  <a:pt x="4105546" y="2356232"/>
                  <a:pt x="4091062" y="2364121"/>
                  <a:pt x="4143022" y="2404534"/>
                </a:cubicBezTo>
                <a:cubicBezTo>
                  <a:pt x="4164441" y="2421193"/>
                  <a:pt x="4210755" y="2449689"/>
                  <a:pt x="4210755" y="2449689"/>
                </a:cubicBezTo>
                <a:lnTo>
                  <a:pt x="4233333" y="2517422"/>
                </a:lnTo>
                <a:cubicBezTo>
                  <a:pt x="4237096" y="2528711"/>
                  <a:pt x="4233333" y="2547526"/>
                  <a:pt x="4244622" y="2551289"/>
                </a:cubicBezTo>
                <a:lnTo>
                  <a:pt x="4312355" y="2573867"/>
                </a:lnTo>
                <a:cubicBezTo>
                  <a:pt x="4330558" y="2579935"/>
                  <a:pt x="4350185" y="2580502"/>
                  <a:pt x="4368800" y="2585156"/>
                </a:cubicBezTo>
                <a:cubicBezTo>
                  <a:pt x="4380344" y="2588042"/>
                  <a:pt x="4391377" y="2592682"/>
                  <a:pt x="4402666" y="2596445"/>
                </a:cubicBezTo>
                <a:cubicBezTo>
                  <a:pt x="4413955" y="2607734"/>
                  <a:pt x="4426312" y="2618047"/>
                  <a:pt x="4436533" y="2630311"/>
                </a:cubicBezTo>
                <a:cubicBezTo>
                  <a:pt x="4445219" y="2640734"/>
                  <a:pt x="4449517" y="2654584"/>
                  <a:pt x="4459111" y="2664178"/>
                </a:cubicBezTo>
                <a:cubicBezTo>
                  <a:pt x="4468705" y="2673772"/>
                  <a:pt x="4481937" y="2678870"/>
                  <a:pt x="4492978" y="2686756"/>
                </a:cubicBezTo>
                <a:cubicBezTo>
                  <a:pt x="4508288" y="2697692"/>
                  <a:pt x="4523081" y="2709333"/>
                  <a:pt x="4538133" y="2720622"/>
                </a:cubicBezTo>
                <a:cubicBezTo>
                  <a:pt x="4545659" y="2731911"/>
                  <a:pt x="4555201" y="2742091"/>
                  <a:pt x="4560711" y="2754489"/>
                </a:cubicBezTo>
                <a:cubicBezTo>
                  <a:pt x="4560713" y="2754492"/>
                  <a:pt x="4588933" y="2839154"/>
                  <a:pt x="4594578" y="2856089"/>
                </a:cubicBezTo>
                <a:cubicBezTo>
                  <a:pt x="4604391" y="2885527"/>
                  <a:pt x="4599943" y="2920581"/>
                  <a:pt x="4617155" y="2946400"/>
                </a:cubicBezTo>
                <a:lnTo>
                  <a:pt x="4662311" y="3014134"/>
                </a:lnTo>
                <a:cubicBezTo>
                  <a:pt x="4677363" y="3036712"/>
                  <a:pt x="4707466" y="3044237"/>
                  <a:pt x="4730044" y="3059289"/>
                </a:cubicBezTo>
                <a:cubicBezTo>
                  <a:pt x="4756119" y="3076672"/>
                  <a:pt x="4769829" y="3102033"/>
                  <a:pt x="4786489" y="3127022"/>
                </a:cubicBezTo>
                <a:cubicBezTo>
                  <a:pt x="4790252" y="3138311"/>
                  <a:pt x="4794509" y="3149447"/>
                  <a:pt x="4797778" y="3160889"/>
                </a:cubicBezTo>
                <a:cubicBezTo>
                  <a:pt x="4802040" y="3175807"/>
                  <a:pt x="4804608" y="3191184"/>
                  <a:pt x="4809066" y="3206045"/>
                </a:cubicBezTo>
                <a:cubicBezTo>
                  <a:pt x="4815904" y="3228840"/>
                  <a:pt x="4831644" y="3273778"/>
                  <a:pt x="4831644" y="3273778"/>
                </a:cubicBezTo>
                <a:cubicBezTo>
                  <a:pt x="4827881" y="3382904"/>
                  <a:pt x="4826584" y="3492143"/>
                  <a:pt x="4820355" y="3601156"/>
                </a:cubicBezTo>
                <a:cubicBezTo>
                  <a:pt x="4819610" y="3614194"/>
                  <a:pt x="4802071" y="3708160"/>
                  <a:pt x="4797778" y="3725334"/>
                </a:cubicBezTo>
                <a:cubicBezTo>
                  <a:pt x="4794892" y="3736878"/>
                  <a:pt x="4790252" y="3747911"/>
                  <a:pt x="4786489" y="3759200"/>
                </a:cubicBezTo>
                <a:cubicBezTo>
                  <a:pt x="4782726" y="3785541"/>
                  <a:pt x="4780418" y="3812131"/>
                  <a:pt x="4775200" y="3838222"/>
                </a:cubicBezTo>
                <a:cubicBezTo>
                  <a:pt x="4772866" y="3849891"/>
                  <a:pt x="4763911" y="3860189"/>
                  <a:pt x="4763911" y="3872089"/>
                </a:cubicBezTo>
                <a:cubicBezTo>
                  <a:pt x="4763911" y="3906164"/>
                  <a:pt x="4771437" y="3939822"/>
                  <a:pt x="4775200" y="3973689"/>
                </a:cubicBezTo>
                <a:cubicBezTo>
                  <a:pt x="4778963" y="4071526"/>
                  <a:pt x="4779976" y="4169508"/>
                  <a:pt x="4786489" y="4267200"/>
                </a:cubicBezTo>
                <a:cubicBezTo>
                  <a:pt x="4787521" y="4282681"/>
                  <a:pt x="4797778" y="4296841"/>
                  <a:pt x="4797778" y="4312356"/>
                </a:cubicBezTo>
                <a:cubicBezTo>
                  <a:pt x="4797778" y="4387709"/>
                  <a:pt x="4796235" y="4463414"/>
                  <a:pt x="4786489" y="4538134"/>
                </a:cubicBezTo>
                <a:cubicBezTo>
                  <a:pt x="4784734" y="4551587"/>
                  <a:pt x="4771437" y="4560711"/>
                  <a:pt x="4763911" y="4572000"/>
                </a:cubicBezTo>
                <a:cubicBezTo>
                  <a:pt x="4735232" y="4658037"/>
                  <a:pt x="4735381" y="4623932"/>
                  <a:pt x="4752622" y="4718756"/>
                </a:cubicBezTo>
                <a:cubicBezTo>
                  <a:pt x="4755397" y="4734021"/>
                  <a:pt x="4755305" y="4751002"/>
                  <a:pt x="4763911" y="4763911"/>
                </a:cubicBezTo>
                <a:cubicBezTo>
                  <a:pt x="4776416" y="4782668"/>
                  <a:pt x="4812325" y="4791338"/>
                  <a:pt x="4831644" y="4797778"/>
                </a:cubicBezTo>
                <a:cubicBezTo>
                  <a:pt x="4857032" y="4873941"/>
                  <a:pt x="4844798" y="4822417"/>
                  <a:pt x="4831644" y="4967111"/>
                </a:cubicBezTo>
                <a:cubicBezTo>
                  <a:pt x="4820335" y="5091504"/>
                  <a:pt x="4840854" y="5049250"/>
                  <a:pt x="4797778" y="5113867"/>
                </a:cubicBezTo>
                <a:cubicBezTo>
                  <a:pt x="4790980" y="5154653"/>
                  <a:pt x="4774472" y="5208548"/>
                  <a:pt x="4797778" y="5249334"/>
                </a:cubicBezTo>
                <a:cubicBezTo>
                  <a:pt x="4803682" y="5259665"/>
                  <a:pt x="4820355" y="5256859"/>
                  <a:pt x="4831644" y="5260622"/>
                </a:cubicBezTo>
                <a:cubicBezTo>
                  <a:pt x="4839170" y="5271911"/>
                  <a:pt x="4848712" y="5282091"/>
                  <a:pt x="4854222" y="5294489"/>
                </a:cubicBezTo>
                <a:cubicBezTo>
                  <a:pt x="4854224" y="5294492"/>
                  <a:pt x="4882444" y="5379154"/>
                  <a:pt x="4888089" y="5396089"/>
                </a:cubicBezTo>
                <a:cubicBezTo>
                  <a:pt x="4892379" y="5408960"/>
                  <a:pt x="4910666" y="5411141"/>
                  <a:pt x="4921955" y="5418667"/>
                </a:cubicBezTo>
                <a:cubicBezTo>
                  <a:pt x="4929481" y="5429956"/>
                  <a:pt x="4933028" y="5445343"/>
                  <a:pt x="4944533" y="5452534"/>
                </a:cubicBezTo>
                <a:cubicBezTo>
                  <a:pt x="4964714" y="5465147"/>
                  <a:pt x="4992464" y="5461910"/>
                  <a:pt x="5012266" y="5475111"/>
                </a:cubicBezTo>
                <a:lnTo>
                  <a:pt x="5046133" y="5497689"/>
                </a:lnTo>
                <a:cubicBezTo>
                  <a:pt x="5062877" y="5522804"/>
                  <a:pt x="5075326" y="5535043"/>
                  <a:pt x="5080000" y="5565422"/>
                </a:cubicBezTo>
                <a:cubicBezTo>
                  <a:pt x="5085750" y="5602800"/>
                  <a:pt x="5080168" y="5642166"/>
                  <a:pt x="5091289" y="5678311"/>
                </a:cubicBezTo>
                <a:cubicBezTo>
                  <a:pt x="5095984" y="5693570"/>
                  <a:pt x="5113866" y="5700889"/>
                  <a:pt x="5125155" y="5712178"/>
                </a:cubicBezTo>
                <a:cubicBezTo>
                  <a:pt x="5145197" y="5772305"/>
                  <a:pt x="5152855" y="5780196"/>
                  <a:pt x="5125155" y="5870222"/>
                </a:cubicBezTo>
                <a:cubicBezTo>
                  <a:pt x="5121165" y="5883189"/>
                  <a:pt x="5102578" y="5885274"/>
                  <a:pt x="5091289" y="5892800"/>
                </a:cubicBezTo>
                <a:cubicBezTo>
                  <a:pt x="5031081" y="5889037"/>
                  <a:pt x="4970253" y="5890919"/>
                  <a:pt x="4910666" y="5881511"/>
                </a:cubicBezTo>
                <a:cubicBezTo>
                  <a:pt x="4858825" y="5873326"/>
                  <a:pt x="4888172" y="5853393"/>
                  <a:pt x="4865511" y="5825067"/>
                </a:cubicBezTo>
                <a:cubicBezTo>
                  <a:pt x="4849596" y="5805173"/>
                  <a:pt x="4820088" y="5798637"/>
                  <a:pt x="4797778" y="5791200"/>
                </a:cubicBezTo>
                <a:cubicBezTo>
                  <a:pt x="4760148" y="5798726"/>
                  <a:pt x="4720312" y="5799018"/>
                  <a:pt x="4684889" y="5813778"/>
                </a:cubicBezTo>
                <a:cubicBezTo>
                  <a:pt x="4672365" y="5818996"/>
                  <a:pt x="4670997" y="5837222"/>
                  <a:pt x="4662311" y="5847645"/>
                </a:cubicBezTo>
                <a:cubicBezTo>
                  <a:pt x="4644480" y="5869042"/>
                  <a:pt x="4619946" y="5891405"/>
                  <a:pt x="4594578" y="5904089"/>
                </a:cubicBezTo>
                <a:cubicBezTo>
                  <a:pt x="4583935" y="5909411"/>
                  <a:pt x="4572552" y="5914194"/>
                  <a:pt x="4560711" y="5915378"/>
                </a:cubicBezTo>
                <a:cubicBezTo>
                  <a:pt x="4496948" y="5921754"/>
                  <a:pt x="4432770" y="5922904"/>
                  <a:pt x="4368800" y="5926667"/>
                </a:cubicBezTo>
                <a:cubicBezTo>
                  <a:pt x="4335748" y="5921158"/>
                  <a:pt x="4291621" y="5923327"/>
                  <a:pt x="4267200" y="5892800"/>
                </a:cubicBezTo>
                <a:cubicBezTo>
                  <a:pt x="4259767" y="5883508"/>
                  <a:pt x="4259674" y="5870223"/>
                  <a:pt x="4255911" y="5858934"/>
                </a:cubicBezTo>
                <a:cubicBezTo>
                  <a:pt x="4229570" y="5862697"/>
                  <a:pt x="4202375" y="5862576"/>
                  <a:pt x="4176889" y="5870222"/>
                </a:cubicBezTo>
                <a:cubicBezTo>
                  <a:pt x="4105295" y="5891700"/>
                  <a:pt x="4171717" y="5886683"/>
                  <a:pt x="4131733" y="5926667"/>
                </a:cubicBezTo>
                <a:cubicBezTo>
                  <a:pt x="4123319" y="5935081"/>
                  <a:pt x="4109155" y="5934193"/>
                  <a:pt x="4097866" y="5937956"/>
                </a:cubicBezTo>
                <a:cubicBezTo>
                  <a:pt x="3989831" y="6045991"/>
                  <a:pt x="4128158" y="5917761"/>
                  <a:pt x="4030133" y="5983111"/>
                </a:cubicBezTo>
                <a:cubicBezTo>
                  <a:pt x="3974645" y="6020103"/>
                  <a:pt x="4015343" y="6009191"/>
                  <a:pt x="3973689" y="6050845"/>
                </a:cubicBezTo>
                <a:cubicBezTo>
                  <a:pt x="3960385" y="6064149"/>
                  <a:pt x="3943843" y="6073775"/>
                  <a:pt x="3928533" y="6084711"/>
                </a:cubicBezTo>
                <a:cubicBezTo>
                  <a:pt x="3917492" y="6092597"/>
                  <a:pt x="3908144" y="6105734"/>
                  <a:pt x="3894666" y="6107289"/>
                </a:cubicBezTo>
                <a:cubicBezTo>
                  <a:pt x="3808607" y="6117219"/>
                  <a:pt x="3721570" y="6114815"/>
                  <a:pt x="3635022" y="6118578"/>
                </a:cubicBezTo>
                <a:cubicBezTo>
                  <a:pt x="3518370" y="6114815"/>
                  <a:pt x="3401577" y="6114143"/>
                  <a:pt x="3285066" y="6107289"/>
                </a:cubicBezTo>
                <a:cubicBezTo>
                  <a:pt x="3249479" y="6105196"/>
                  <a:pt x="3248387" y="6087223"/>
                  <a:pt x="3217333" y="6073422"/>
                </a:cubicBezTo>
                <a:cubicBezTo>
                  <a:pt x="3195585" y="6063756"/>
                  <a:pt x="3172178" y="6058371"/>
                  <a:pt x="3149600" y="6050845"/>
                </a:cubicBezTo>
                <a:lnTo>
                  <a:pt x="3115733" y="6039556"/>
                </a:lnTo>
                <a:cubicBezTo>
                  <a:pt x="3110981" y="6025299"/>
                  <a:pt x="3098700" y="5978556"/>
                  <a:pt x="3081866" y="5971822"/>
                </a:cubicBezTo>
                <a:cubicBezTo>
                  <a:pt x="3070818" y="5967403"/>
                  <a:pt x="3059142" y="5978933"/>
                  <a:pt x="3048000" y="5983111"/>
                </a:cubicBezTo>
                <a:cubicBezTo>
                  <a:pt x="2962982" y="6014993"/>
                  <a:pt x="3022062" y="5998062"/>
                  <a:pt x="2946400" y="6016978"/>
                </a:cubicBezTo>
                <a:cubicBezTo>
                  <a:pt x="2832990" y="5988625"/>
                  <a:pt x="2885534" y="6004215"/>
                  <a:pt x="2788355" y="5971822"/>
                </a:cubicBezTo>
                <a:lnTo>
                  <a:pt x="2754489" y="5960534"/>
                </a:lnTo>
                <a:cubicBezTo>
                  <a:pt x="2743200" y="5953008"/>
                  <a:pt x="2732757" y="5944024"/>
                  <a:pt x="2720622" y="5937956"/>
                </a:cubicBezTo>
                <a:cubicBezTo>
                  <a:pt x="2690492" y="5922891"/>
                  <a:pt x="2633734" y="5917978"/>
                  <a:pt x="2607733" y="5915378"/>
                </a:cubicBezTo>
                <a:cubicBezTo>
                  <a:pt x="2558914" y="5910496"/>
                  <a:pt x="2509896" y="5907852"/>
                  <a:pt x="2460978" y="5904089"/>
                </a:cubicBezTo>
                <a:cubicBezTo>
                  <a:pt x="2453452" y="5892800"/>
                  <a:pt x="2448995" y="5878698"/>
                  <a:pt x="2438400" y="5870222"/>
                </a:cubicBezTo>
                <a:cubicBezTo>
                  <a:pt x="2429108" y="5862789"/>
                  <a:pt x="2415176" y="5864256"/>
                  <a:pt x="2404533" y="5858934"/>
                </a:cubicBezTo>
                <a:cubicBezTo>
                  <a:pt x="2392398" y="5852866"/>
                  <a:pt x="2381955" y="5843882"/>
                  <a:pt x="2370666" y="5836356"/>
                </a:cubicBezTo>
                <a:cubicBezTo>
                  <a:pt x="2348088" y="5840119"/>
                  <a:pt x="2324648" y="5840407"/>
                  <a:pt x="2302933" y="5847645"/>
                </a:cubicBezTo>
                <a:cubicBezTo>
                  <a:pt x="2290062" y="5851935"/>
                  <a:pt x="2282634" y="5870222"/>
                  <a:pt x="2269066" y="5870222"/>
                </a:cubicBezTo>
                <a:cubicBezTo>
                  <a:pt x="2255499" y="5870222"/>
                  <a:pt x="2247598" y="5853155"/>
                  <a:pt x="2235200" y="5847645"/>
                </a:cubicBezTo>
                <a:cubicBezTo>
                  <a:pt x="2213452" y="5837979"/>
                  <a:pt x="2167466" y="5825067"/>
                  <a:pt x="2167466" y="5825067"/>
                </a:cubicBezTo>
                <a:cubicBezTo>
                  <a:pt x="2076332" y="5764309"/>
                  <a:pt x="2179435" y="5817315"/>
                  <a:pt x="2122311" y="5836356"/>
                </a:cubicBezTo>
                <a:cubicBezTo>
                  <a:pt x="2104108" y="5842424"/>
                  <a:pt x="2084378" y="5830116"/>
                  <a:pt x="2065866" y="5825067"/>
                </a:cubicBezTo>
                <a:cubicBezTo>
                  <a:pt x="2042906" y="5818805"/>
                  <a:pt x="2020711" y="5810015"/>
                  <a:pt x="1998133" y="5802489"/>
                </a:cubicBezTo>
                <a:lnTo>
                  <a:pt x="1964266" y="5791200"/>
                </a:lnTo>
                <a:cubicBezTo>
                  <a:pt x="1956740" y="5779911"/>
                  <a:pt x="1952283" y="5765809"/>
                  <a:pt x="1941689" y="5757334"/>
                </a:cubicBezTo>
                <a:cubicBezTo>
                  <a:pt x="1932397" y="5749900"/>
                  <a:pt x="1918465" y="5751367"/>
                  <a:pt x="1907822" y="5746045"/>
                </a:cubicBezTo>
                <a:cubicBezTo>
                  <a:pt x="1895687" y="5739977"/>
                  <a:pt x="1885244" y="5730993"/>
                  <a:pt x="1873955" y="5723467"/>
                </a:cubicBezTo>
                <a:cubicBezTo>
                  <a:pt x="1870192" y="5712178"/>
                  <a:pt x="1870100" y="5698892"/>
                  <a:pt x="1862666" y="5689600"/>
                </a:cubicBezTo>
                <a:cubicBezTo>
                  <a:pt x="1854191" y="5679006"/>
                  <a:pt x="1840935" y="5673089"/>
                  <a:pt x="1828800" y="5667022"/>
                </a:cubicBezTo>
                <a:cubicBezTo>
                  <a:pt x="1797279" y="5651262"/>
                  <a:pt x="1745022" y="5648604"/>
                  <a:pt x="1715911" y="5644445"/>
                </a:cubicBezTo>
                <a:cubicBezTo>
                  <a:pt x="1708385" y="5633156"/>
                  <a:pt x="1703928" y="5619054"/>
                  <a:pt x="1693333" y="5610578"/>
                </a:cubicBezTo>
                <a:cubicBezTo>
                  <a:pt x="1685972" y="5604689"/>
                  <a:pt x="1617261" y="5588738"/>
                  <a:pt x="1614311" y="5588000"/>
                </a:cubicBezTo>
                <a:cubicBezTo>
                  <a:pt x="1603022" y="5591763"/>
                  <a:pt x="1591087" y="5593967"/>
                  <a:pt x="1580444" y="5599289"/>
                </a:cubicBezTo>
                <a:cubicBezTo>
                  <a:pt x="1568309" y="5605357"/>
                  <a:pt x="1559844" y="5619024"/>
                  <a:pt x="1546578" y="5621867"/>
                </a:cubicBezTo>
                <a:cubicBezTo>
                  <a:pt x="1505937" y="5630576"/>
                  <a:pt x="1463793" y="5629393"/>
                  <a:pt x="1422400" y="5633156"/>
                </a:cubicBezTo>
                <a:cubicBezTo>
                  <a:pt x="1384199" y="5628381"/>
                  <a:pt x="1328006" y="5635030"/>
                  <a:pt x="1298222" y="5599289"/>
                </a:cubicBezTo>
                <a:cubicBezTo>
                  <a:pt x="1271496" y="5567219"/>
                  <a:pt x="1288098" y="5543136"/>
                  <a:pt x="1241778" y="5531556"/>
                </a:cubicBezTo>
                <a:cubicBezTo>
                  <a:pt x="1208720" y="5523291"/>
                  <a:pt x="1174045" y="5524030"/>
                  <a:pt x="1140178" y="5520267"/>
                </a:cubicBezTo>
                <a:cubicBezTo>
                  <a:pt x="1120339" y="5460749"/>
                  <a:pt x="1142002" y="5508909"/>
                  <a:pt x="1095022" y="5452534"/>
                </a:cubicBezTo>
                <a:cubicBezTo>
                  <a:pt x="1047983" y="5396087"/>
                  <a:pt x="1100668" y="5437484"/>
                  <a:pt x="1038578" y="5396089"/>
                </a:cubicBezTo>
                <a:cubicBezTo>
                  <a:pt x="1031052" y="5384800"/>
                  <a:pt x="1017228" y="5375734"/>
                  <a:pt x="1016000" y="5362222"/>
                </a:cubicBezTo>
                <a:cubicBezTo>
                  <a:pt x="1013437" y="5334030"/>
                  <a:pt x="1031605" y="5250331"/>
                  <a:pt x="1038578" y="5215467"/>
                </a:cubicBezTo>
                <a:cubicBezTo>
                  <a:pt x="1027289" y="5125156"/>
                  <a:pt x="1021284" y="5034026"/>
                  <a:pt x="1004711" y="4944534"/>
                </a:cubicBezTo>
                <a:cubicBezTo>
                  <a:pt x="1002240" y="4931193"/>
                  <a:pt x="987643" y="4923065"/>
                  <a:pt x="982133" y="4910667"/>
                </a:cubicBezTo>
                <a:cubicBezTo>
                  <a:pt x="972467" y="4888919"/>
                  <a:pt x="967688" y="4865300"/>
                  <a:pt x="959555" y="4842934"/>
                </a:cubicBezTo>
                <a:cubicBezTo>
                  <a:pt x="952630" y="4823890"/>
                  <a:pt x="943386" y="4805713"/>
                  <a:pt x="936978" y="4786489"/>
                </a:cubicBezTo>
                <a:cubicBezTo>
                  <a:pt x="932072" y="4771770"/>
                  <a:pt x="929951" y="4756252"/>
                  <a:pt x="925689" y="4741334"/>
                </a:cubicBezTo>
                <a:cubicBezTo>
                  <a:pt x="922420" y="4729892"/>
                  <a:pt x="918163" y="4718756"/>
                  <a:pt x="914400" y="4707467"/>
                </a:cubicBezTo>
                <a:cubicBezTo>
                  <a:pt x="910637" y="4673600"/>
                  <a:pt x="908713" y="4639478"/>
                  <a:pt x="903111" y="4605867"/>
                </a:cubicBezTo>
                <a:cubicBezTo>
                  <a:pt x="901155" y="4594129"/>
                  <a:pt x="894708" y="4583544"/>
                  <a:pt x="891822" y="4572000"/>
                </a:cubicBezTo>
                <a:cubicBezTo>
                  <a:pt x="887168" y="4553386"/>
                  <a:pt x="885582" y="4534067"/>
                  <a:pt x="880533" y="4515556"/>
                </a:cubicBezTo>
                <a:cubicBezTo>
                  <a:pt x="874271" y="4492595"/>
                  <a:pt x="863727" y="4470911"/>
                  <a:pt x="857955" y="4447822"/>
                </a:cubicBezTo>
                <a:cubicBezTo>
                  <a:pt x="854192" y="4432770"/>
                  <a:pt x="851124" y="4417528"/>
                  <a:pt x="846666" y="4402667"/>
                </a:cubicBezTo>
                <a:cubicBezTo>
                  <a:pt x="846659" y="4402644"/>
                  <a:pt x="818448" y="4318012"/>
                  <a:pt x="812800" y="4301067"/>
                </a:cubicBezTo>
                <a:lnTo>
                  <a:pt x="801511" y="4267200"/>
                </a:lnTo>
                <a:cubicBezTo>
                  <a:pt x="788630" y="4228557"/>
                  <a:pt x="795829" y="4210682"/>
                  <a:pt x="778933" y="4176889"/>
                </a:cubicBezTo>
                <a:cubicBezTo>
                  <a:pt x="772865" y="4164754"/>
                  <a:pt x="763881" y="4154311"/>
                  <a:pt x="756355" y="4143022"/>
                </a:cubicBezTo>
                <a:cubicBezTo>
                  <a:pt x="752196" y="4113908"/>
                  <a:pt x="749539" y="4061656"/>
                  <a:pt x="733778" y="4030134"/>
                </a:cubicBezTo>
                <a:cubicBezTo>
                  <a:pt x="727710" y="4017999"/>
                  <a:pt x="717697" y="4008178"/>
                  <a:pt x="711200" y="3996267"/>
                </a:cubicBezTo>
                <a:cubicBezTo>
                  <a:pt x="695083" y="3966720"/>
                  <a:pt x="676687" y="3937886"/>
                  <a:pt x="666044" y="3905956"/>
                </a:cubicBezTo>
                <a:cubicBezTo>
                  <a:pt x="662281" y="3894667"/>
                  <a:pt x="660077" y="3882732"/>
                  <a:pt x="654755" y="3872089"/>
                </a:cubicBezTo>
                <a:cubicBezTo>
                  <a:pt x="648688" y="3859954"/>
                  <a:pt x="638246" y="3850357"/>
                  <a:pt x="632178" y="3838222"/>
                </a:cubicBezTo>
                <a:cubicBezTo>
                  <a:pt x="610204" y="3794273"/>
                  <a:pt x="631309" y="3809855"/>
                  <a:pt x="609600" y="3759200"/>
                </a:cubicBezTo>
                <a:cubicBezTo>
                  <a:pt x="604255" y="3746730"/>
                  <a:pt x="596616" y="3734928"/>
                  <a:pt x="587022" y="3725334"/>
                </a:cubicBezTo>
                <a:cubicBezTo>
                  <a:pt x="577428" y="3715740"/>
                  <a:pt x="564444" y="3710282"/>
                  <a:pt x="553155" y="3702756"/>
                </a:cubicBezTo>
                <a:cubicBezTo>
                  <a:pt x="517863" y="3561588"/>
                  <a:pt x="562968" y="3737101"/>
                  <a:pt x="530578" y="3623734"/>
                </a:cubicBezTo>
                <a:cubicBezTo>
                  <a:pt x="502234" y="3524527"/>
                  <a:pt x="535062" y="3625898"/>
                  <a:pt x="508000" y="3544711"/>
                </a:cubicBezTo>
                <a:cubicBezTo>
                  <a:pt x="504237" y="3514607"/>
                  <a:pt x="501324" y="3484385"/>
                  <a:pt x="496711" y="3454400"/>
                </a:cubicBezTo>
                <a:cubicBezTo>
                  <a:pt x="492831" y="3429184"/>
                  <a:pt x="481624" y="3379017"/>
                  <a:pt x="474133" y="3352800"/>
                </a:cubicBezTo>
                <a:cubicBezTo>
                  <a:pt x="470864" y="3341359"/>
                  <a:pt x="466607" y="3330223"/>
                  <a:pt x="462844" y="3318934"/>
                </a:cubicBezTo>
                <a:cubicBezTo>
                  <a:pt x="459081" y="3292593"/>
                  <a:pt x="457538" y="3265838"/>
                  <a:pt x="451555" y="3239911"/>
                </a:cubicBezTo>
                <a:cubicBezTo>
                  <a:pt x="446204" y="3216722"/>
                  <a:pt x="428978" y="3172178"/>
                  <a:pt x="428978" y="3172178"/>
                </a:cubicBezTo>
                <a:cubicBezTo>
                  <a:pt x="425215" y="3063052"/>
                  <a:pt x="432120" y="2953033"/>
                  <a:pt x="417689" y="2844800"/>
                </a:cubicBezTo>
                <a:cubicBezTo>
                  <a:pt x="416116" y="2833005"/>
                  <a:pt x="390739" y="2843194"/>
                  <a:pt x="383822" y="2833511"/>
                </a:cubicBezTo>
                <a:cubicBezTo>
                  <a:pt x="335022" y="2765192"/>
                  <a:pt x="394559" y="2756898"/>
                  <a:pt x="316089" y="2698045"/>
                </a:cubicBezTo>
                <a:cubicBezTo>
                  <a:pt x="271525" y="2664622"/>
                  <a:pt x="273116" y="2673642"/>
                  <a:pt x="248355" y="2630311"/>
                </a:cubicBezTo>
                <a:cubicBezTo>
                  <a:pt x="221780" y="2583804"/>
                  <a:pt x="221702" y="2572928"/>
                  <a:pt x="203200" y="2517422"/>
                </a:cubicBezTo>
                <a:cubicBezTo>
                  <a:pt x="198294" y="2502703"/>
                  <a:pt x="196369" y="2487128"/>
                  <a:pt x="191911" y="2472267"/>
                </a:cubicBezTo>
                <a:cubicBezTo>
                  <a:pt x="185072" y="2449472"/>
                  <a:pt x="176859" y="2427112"/>
                  <a:pt x="169333" y="2404534"/>
                </a:cubicBezTo>
                <a:lnTo>
                  <a:pt x="158044" y="2370667"/>
                </a:lnTo>
                <a:cubicBezTo>
                  <a:pt x="149463" y="2344925"/>
                  <a:pt x="127941" y="2325512"/>
                  <a:pt x="112889" y="2302934"/>
                </a:cubicBezTo>
                <a:lnTo>
                  <a:pt x="67733" y="2235200"/>
                </a:lnTo>
                <a:cubicBezTo>
                  <a:pt x="55795" y="2217292"/>
                  <a:pt x="50040" y="2157917"/>
                  <a:pt x="45155" y="2144889"/>
                </a:cubicBezTo>
                <a:cubicBezTo>
                  <a:pt x="40391" y="2132185"/>
                  <a:pt x="30104" y="2122311"/>
                  <a:pt x="22578" y="2111022"/>
                </a:cubicBezTo>
                <a:cubicBezTo>
                  <a:pt x="26341" y="2080918"/>
                  <a:pt x="28439" y="2050560"/>
                  <a:pt x="33866" y="2020711"/>
                </a:cubicBezTo>
                <a:cubicBezTo>
                  <a:pt x="35995" y="2009004"/>
                  <a:pt x="37721" y="1996137"/>
                  <a:pt x="45155" y="1986845"/>
                </a:cubicBezTo>
                <a:cubicBezTo>
                  <a:pt x="53631" y="1976250"/>
                  <a:pt x="67733" y="1971793"/>
                  <a:pt x="79022" y="1964267"/>
                </a:cubicBezTo>
                <a:cubicBezTo>
                  <a:pt x="86548" y="1952978"/>
                  <a:pt x="96255" y="1942871"/>
                  <a:pt x="101600" y="1930400"/>
                </a:cubicBezTo>
                <a:cubicBezTo>
                  <a:pt x="113802" y="1901930"/>
                  <a:pt x="112889" y="1895828"/>
                  <a:pt x="112889" y="187395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4" name="Freeform 163"/>
          <p:cNvSpPr/>
          <p:nvPr/>
        </p:nvSpPr>
        <p:spPr>
          <a:xfrm>
            <a:off x="6783189" y="4709470"/>
            <a:ext cx="281756" cy="39505"/>
          </a:xfrm>
          <a:custGeom>
            <a:avLst/>
            <a:gdLst>
              <a:gd name="connsiteX0" fmla="*/ 0 w 914400"/>
              <a:gd name="connsiteY0" fmla="*/ 124178 h 124178"/>
              <a:gd name="connsiteX1" fmla="*/ 0 w 914400"/>
              <a:gd name="connsiteY1" fmla="*/ 124178 h 124178"/>
              <a:gd name="connsiteX2" fmla="*/ 90311 w 914400"/>
              <a:gd name="connsiteY2" fmla="*/ 90311 h 124178"/>
              <a:gd name="connsiteX3" fmla="*/ 135466 w 914400"/>
              <a:gd name="connsiteY3" fmla="*/ 22578 h 124178"/>
              <a:gd name="connsiteX4" fmla="*/ 203200 w 914400"/>
              <a:gd name="connsiteY4" fmla="*/ 0 h 124178"/>
              <a:gd name="connsiteX5" fmla="*/ 270933 w 914400"/>
              <a:gd name="connsiteY5" fmla="*/ 45156 h 124178"/>
              <a:gd name="connsiteX6" fmla="*/ 304800 w 914400"/>
              <a:gd name="connsiteY6" fmla="*/ 56444 h 124178"/>
              <a:gd name="connsiteX7" fmla="*/ 383822 w 914400"/>
              <a:gd name="connsiteY7" fmla="*/ 67733 h 124178"/>
              <a:gd name="connsiteX8" fmla="*/ 417689 w 914400"/>
              <a:gd name="connsiteY8" fmla="*/ 90311 h 124178"/>
              <a:gd name="connsiteX9" fmla="*/ 485422 w 914400"/>
              <a:gd name="connsiteY9" fmla="*/ 101600 h 124178"/>
              <a:gd name="connsiteX10" fmla="*/ 530578 w 914400"/>
              <a:gd name="connsiteY10" fmla="*/ 112889 h 124178"/>
              <a:gd name="connsiteX11" fmla="*/ 914400 w 914400"/>
              <a:gd name="connsiteY11" fmla="*/ 112889 h 12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" h="124178">
                <a:moveTo>
                  <a:pt x="0" y="124178"/>
                </a:moveTo>
                <a:lnTo>
                  <a:pt x="0" y="124178"/>
                </a:lnTo>
                <a:cubicBezTo>
                  <a:pt x="30104" y="112889"/>
                  <a:pt x="64590" y="109602"/>
                  <a:pt x="90311" y="90311"/>
                </a:cubicBezTo>
                <a:cubicBezTo>
                  <a:pt x="112019" y="74030"/>
                  <a:pt x="109724" y="31159"/>
                  <a:pt x="135466" y="22578"/>
                </a:cubicBezTo>
                <a:lnTo>
                  <a:pt x="203200" y="0"/>
                </a:lnTo>
                <a:cubicBezTo>
                  <a:pt x="306906" y="25927"/>
                  <a:pt x="200057" y="-11543"/>
                  <a:pt x="270933" y="45156"/>
                </a:cubicBezTo>
                <a:cubicBezTo>
                  <a:pt x="280225" y="52589"/>
                  <a:pt x="293132" y="54110"/>
                  <a:pt x="304800" y="56444"/>
                </a:cubicBezTo>
                <a:cubicBezTo>
                  <a:pt x="330891" y="61662"/>
                  <a:pt x="357481" y="63970"/>
                  <a:pt x="383822" y="67733"/>
                </a:cubicBezTo>
                <a:cubicBezTo>
                  <a:pt x="395111" y="75259"/>
                  <a:pt x="404818" y="86020"/>
                  <a:pt x="417689" y="90311"/>
                </a:cubicBezTo>
                <a:cubicBezTo>
                  <a:pt x="439403" y="97549"/>
                  <a:pt x="462977" y="97111"/>
                  <a:pt x="485422" y="101600"/>
                </a:cubicBezTo>
                <a:cubicBezTo>
                  <a:pt x="500636" y="104643"/>
                  <a:pt x="515068" y="112481"/>
                  <a:pt x="530578" y="112889"/>
                </a:cubicBezTo>
                <a:cubicBezTo>
                  <a:pt x="658474" y="116255"/>
                  <a:pt x="786459" y="112889"/>
                  <a:pt x="914400" y="11288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5" name="Freeform 164"/>
          <p:cNvSpPr/>
          <p:nvPr/>
        </p:nvSpPr>
        <p:spPr>
          <a:xfrm>
            <a:off x="8324151" y="4992125"/>
            <a:ext cx="417417" cy="238090"/>
          </a:xfrm>
          <a:custGeom>
            <a:avLst/>
            <a:gdLst>
              <a:gd name="connsiteX0" fmla="*/ 0 w 1354666"/>
              <a:gd name="connsiteY0" fmla="*/ 25914 h 748403"/>
              <a:gd name="connsiteX1" fmla="*/ 0 w 1354666"/>
              <a:gd name="connsiteY1" fmla="*/ 25914 h 748403"/>
              <a:gd name="connsiteX2" fmla="*/ 282222 w 1354666"/>
              <a:gd name="connsiteY2" fmla="*/ 14625 h 748403"/>
              <a:gd name="connsiteX3" fmla="*/ 304800 w 1354666"/>
              <a:gd name="connsiteY3" fmla="*/ 48492 h 748403"/>
              <a:gd name="connsiteX4" fmla="*/ 316088 w 1354666"/>
              <a:gd name="connsiteY4" fmla="*/ 82358 h 748403"/>
              <a:gd name="connsiteX5" fmla="*/ 349955 w 1354666"/>
              <a:gd name="connsiteY5" fmla="*/ 93647 h 748403"/>
              <a:gd name="connsiteX6" fmla="*/ 428977 w 1354666"/>
              <a:gd name="connsiteY6" fmla="*/ 116225 h 748403"/>
              <a:gd name="connsiteX7" fmla="*/ 440266 w 1354666"/>
              <a:gd name="connsiteY7" fmla="*/ 229114 h 748403"/>
              <a:gd name="connsiteX8" fmla="*/ 598311 w 1354666"/>
              <a:gd name="connsiteY8" fmla="*/ 240403 h 748403"/>
              <a:gd name="connsiteX9" fmla="*/ 643466 w 1354666"/>
              <a:gd name="connsiteY9" fmla="*/ 251692 h 748403"/>
              <a:gd name="connsiteX10" fmla="*/ 677333 w 1354666"/>
              <a:gd name="connsiteY10" fmla="*/ 274270 h 748403"/>
              <a:gd name="connsiteX11" fmla="*/ 733777 w 1354666"/>
              <a:gd name="connsiteY11" fmla="*/ 364581 h 748403"/>
              <a:gd name="connsiteX12" fmla="*/ 790222 w 1354666"/>
              <a:gd name="connsiteY12" fmla="*/ 375870 h 748403"/>
              <a:gd name="connsiteX13" fmla="*/ 846666 w 1354666"/>
              <a:gd name="connsiteY13" fmla="*/ 443603 h 748403"/>
              <a:gd name="connsiteX14" fmla="*/ 936977 w 1354666"/>
              <a:gd name="connsiteY14" fmla="*/ 466181 h 748403"/>
              <a:gd name="connsiteX15" fmla="*/ 970844 w 1354666"/>
              <a:gd name="connsiteY15" fmla="*/ 477470 h 748403"/>
              <a:gd name="connsiteX16" fmla="*/ 982133 w 1354666"/>
              <a:gd name="connsiteY16" fmla="*/ 545203 h 748403"/>
              <a:gd name="connsiteX17" fmla="*/ 993422 w 1354666"/>
              <a:gd name="connsiteY17" fmla="*/ 579070 h 748403"/>
              <a:gd name="connsiteX18" fmla="*/ 1106311 w 1354666"/>
              <a:gd name="connsiteY18" fmla="*/ 635514 h 748403"/>
              <a:gd name="connsiteX19" fmla="*/ 1128888 w 1354666"/>
              <a:gd name="connsiteY19" fmla="*/ 669381 h 748403"/>
              <a:gd name="connsiteX20" fmla="*/ 1140177 w 1354666"/>
              <a:gd name="connsiteY20" fmla="*/ 725825 h 748403"/>
              <a:gd name="connsiteX21" fmla="*/ 1174044 w 1354666"/>
              <a:gd name="connsiteY21" fmla="*/ 737114 h 748403"/>
              <a:gd name="connsiteX22" fmla="*/ 1354666 w 1354666"/>
              <a:gd name="connsiteY22" fmla="*/ 748403 h 748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54666" h="748403">
                <a:moveTo>
                  <a:pt x="0" y="25914"/>
                </a:moveTo>
                <a:lnTo>
                  <a:pt x="0" y="25914"/>
                </a:lnTo>
                <a:cubicBezTo>
                  <a:pt x="110257" y="5867"/>
                  <a:pt x="164923" y="-14700"/>
                  <a:pt x="282222" y="14625"/>
                </a:cubicBezTo>
                <a:cubicBezTo>
                  <a:pt x="295385" y="17916"/>
                  <a:pt x="297274" y="37203"/>
                  <a:pt x="304800" y="48492"/>
                </a:cubicBezTo>
                <a:cubicBezTo>
                  <a:pt x="308563" y="59781"/>
                  <a:pt x="307674" y="73944"/>
                  <a:pt x="316088" y="82358"/>
                </a:cubicBezTo>
                <a:cubicBezTo>
                  <a:pt x="324502" y="90772"/>
                  <a:pt x="338513" y="90378"/>
                  <a:pt x="349955" y="93647"/>
                </a:cubicBezTo>
                <a:cubicBezTo>
                  <a:pt x="449171" y="121995"/>
                  <a:pt x="347784" y="89160"/>
                  <a:pt x="428977" y="116225"/>
                </a:cubicBezTo>
                <a:cubicBezTo>
                  <a:pt x="432740" y="153855"/>
                  <a:pt x="409770" y="206750"/>
                  <a:pt x="440266" y="229114"/>
                </a:cubicBezTo>
                <a:cubicBezTo>
                  <a:pt x="482857" y="260347"/>
                  <a:pt x="545818" y="234570"/>
                  <a:pt x="598311" y="240403"/>
                </a:cubicBezTo>
                <a:cubicBezTo>
                  <a:pt x="613731" y="242116"/>
                  <a:pt x="628414" y="247929"/>
                  <a:pt x="643466" y="251692"/>
                </a:cubicBezTo>
                <a:cubicBezTo>
                  <a:pt x="654755" y="259218"/>
                  <a:pt x="670142" y="262765"/>
                  <a:pt x="677333" y="274270"/>
                </a:cubicBezTo>
                <a:cubicBezTo>
                  <a:pt x="712492" y="330524"/>
                  <a:pt x="675383" y="342683"/>
                  <a:pt x="733777" y="364581"/>
                </a:cubicBezTo>
                <a:cubicBezTo>
                  <a:pt x="751743" y="371318"/>
                  <a:pt x="771407" y="372107"/>
                  <a:pt x="790222" y="375870"/>
                </a:cubicBezTo>
                <a:cubicBezTo>
                  <a:pt x="802385" y="394113"/>
                  <a:pt x="825883" y="434156"/>
                  <a:pt x="846666" y="443603"/>
                </a:cubicBezTo>
                <a:cubicBezTo>
                  <a:pt x="874915" y="456444"/>
                  <a:pt x="907539" y="456368"/>
                  <a:pt x="936977" y="466181"/>
                </a:cubicBezTo>
                <a:lnTo>
                  <a:pt x="970844" y="477470"/>
                </a:lnTo>
                <a:cubicBezTo>
                  <a:pt x="974607" y="500048"/>
                  <a:pt x="977168" y="522859"/>
                  <a:pt x="982133" y="545203"/>
                </a:cubicBezTo>
                <a:cubicBezTo>
                  <a:pt x="984714" y="556819"/>
                  <a:pt x="985008" y="570656"/>
                  <a:pt x="993422" y="579070"/>
                </a:cubicBezTo>
                <a:cubicBezTo>
                  <a:pt x="1038223" y="623871"/>
                  <a:pt x="1055324" y="622767"/>
                  <a:pt x="1106311" y="635514"/>
                </a:cubicBezTo>
                <a:cubicBezTo>
                  <a:pt x="1113837" y="646803"/>
                  <a:pt x="1124124" y="656677"/>
                  <a:pt x="1128888" y="669381"/>
                </a:cubicBezTo>
                <a:cubicBezTo>
                  <a:pt x="1135625" y="687347"/>
                  <a:pt x="1129534" y="709860"/>
                  <a:pt x="1140177" y="725825"/>
                </a:cubicBezTo>
                <a:cubicBezTo>
                  <a:pt x="1146778" y="735726"/>
                  <a:pt x="1162217" y="735800"/>
                  <a:pt x="1174044" y="737114"/>
                </a:cubicBezTo>
                <a:cubicBezTo>
                  <a:pt x="1277897" y="748653"/>
                  <a:pt x="1291413" y="748403"/>
                  <a:pt x="1354666" y="74840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6" name="Freeform 165"/>
          <p:cNvSpPr/>
          <p:nvPr/>
        </p:nvSpPr>
        <p:spPr>
          <a:xfrm>
            <a:off x="8118737" y="3915783"/>
            <a:ext cx="24535" cy="247802"/>
          </a:xfrm>
          <a:custGeom>
            <a:avLst/>
            <a:gdLst>
              <a:gd name="connsiteX0" fmla="*/ 601 w 79623"/>
              <a:gd name="connsiteY0" fmla="*/ 778933 h 778933"/>
              <a:gd name="connsiteX1" fmla="*/ 601 w 79623"/>
              <a:gd name="connsiteY1" fmla="*/ 778933 h 778933"/>
              <a:gd name="connsiteX2" fmla="*/ 34468 w 79623"/>
              <a:gd name="connsiteY2" fmla="*/ 688622 h 778933"/>
              <a:gd name="connsiteX3" fmla="*/ 57046 w 79623"/>
              <a:gd name="connsiteY3" fmla="*/ 598311 h 778933"/>
              <a:gd name="connsiteX4" fmla="*/ 79623 w 79623"/>
              <a:gd name="connsiteY4" fmla="*/ 564444 h 778933"/>
              <a:gd name="connsiteX5" fmla="*/ 68334 w 79623"/>
              <a:gd name="connsiteY5" fmla="*/ 519288 h 778933"/>
              <a:gd name="connsiteX6" fmla="*/ 34468 w 79623"/>
              <a:gd name="connsiteY6" fmla="*/ 496711 h 778933"/>
              <a:gd name="connsiteX7" fmla="*/ 601 w 79623"/>
              <a:gd name="connsiteY7" fmla="*/ 428977 h 778933"/>
              <a:gd name="connsiteX8" fmla="*/ 11890 w 79623"/>
              <a:gd name="connsiteY8" fmla="*/ 282222 h 778933"/>
              <a:gd name="connsiteX9" fmla="*/ 601 w 79623"/>
              <a:gd name="connsiteY9" fmla="*/ 101600 h 778933"/>
              <a:gd name="connsiteX10" fmla="*/ 601 w 79623"/>
              <a:gd name="connsiteY10" fmla="*/ 0 h 77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623" h="778933">
                <a:moveTo>
                  <a:pt x="601" y="778933"/>
                </a:moveTo>
                <a:lnTo>
                  <a:pt x="601" y="778933"/>
                </a:lnTo>
                <a:cubicBezTo>
                  <a:pt x="11890" y="748829"/>
                  <a:pt x="25013" y="719351"/>
                  <a:pt x="34468" y="688622"/>
                </a:cubicBezTo>
                <a:cubicBezTo>
                  <a:pt x="44775" y="655125"/>
                  <a:pt x="41745" y="628913"/>
                  <a:pt x="57046" y="598311"/>
                </a:cubicBezTo>
                <a:cubicBezTo>
                  <a:pt x="63114" y="586176"/>
                  <a:pt x="72097" y="575733"/>
                  <a:pt x="79623" y="564444"/>
                </a:cubicBezTo>
                <a:cubicBezTo>
                  <a:pt x="75860" y="549392"/>
                  <a:pt x="76940" y="532197"/>
                  <a:pt x="68334" y="519288"/>
                </a:cubicBezTo>
                <a:cubicBezTo>
                  <a:pt x="60808" y="507999"/>
                  <a:pt x="44061" y="506304"/>
                  <a:pt x="34468" y="496711"/>
                </a:cubicBezTo>
                <a:cubicBezTo>
                  <a:pt x="12584" y="474827"/>
                  <a:pt x="9783" y="456522"/>
                  <a:pt x="601" y="428977"/>
                </a:cubicBezTo>
                <a:cubicBezTo>
                  <a:pt x="4364" y="380059"/>
                  <a:pt x="11890" y="331285"/>
                  <a:pt x="11890" y="282222"/>
                </a:cubicBezTo>
                <a:cubicBezTo>
                  <a:pt x="11890" y="221897"/>
                  <a:pt x="3012" y="161877"/>
                  <a:pt x="601" y="101600"/>
                </a:cubicBezTo>
                <a:cubicBezTo>
                  <a:pt x="-753" y="67760"/>
                  <a:pt x="601" y="33867"/>
                  <a:pt x="60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67" name="Straight Arrow Connector 166"/>
          <p:cNvCxnSpPr/>
          <p:nvPr/>
        </p:nvCxnSpPr>
        <p:spPr>
          <a:xfrm flipV="1">
            <a:off x="6689053" y="4020377"/>
            <a:ext cx="188272" cy="22452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endCxn id="163" idx="221"/>
          </p:cNvCxnSpPr>
          <p:nvPr/>
        </p:nvCxnSpPr>
        <p:spPr>
          <a:xfrm>
            <a:off x="6689053" y="4513999"/>
            <a:ext cx="344587" cy="166740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5934091" y="4287490"/>
            <a:ext cx="793368" cy="2154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400" dirty="0" err="1">
                <a:solidFill>
                  <a:prstClr val="white"/>
                </a:solidFill>
              </a:rPr>
              <a:t>E</a:t>
            </a:r>
            <a:r>
              <a:rPr lang="en-GB" sz="1400" dirty="0" err="1" smtClean="0">
                <a:solidFill>
                  <a:prstClr val="white"/>
                </a:solidFill>
              </a:rPr>
              <a:t>ttringite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8013729" y="4158782"/>
            <a:ext cx="398585" cy="40990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1" name="Straight Connector 170"/>
          <p:cNvCxnSpPr>
            <a:stCxn id="170" idx="0"/>
          </p:cNvCxnSpPr>
          <p:nvPr/>
        </p:nvCxnSpPr>
        <p:spPr>
          <a:xfrm>
            <a:off x="8213022" y="4158782"/>
            <a:ext cx="642956" cy="1315258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70" idx="3"/>
          </p:cNvCxnSpPr>
          <p:nvPr/>
        </p:nvCxnSpPr>
        <p:spPr>
          <a:xfrm flipH="1">
            <a:off x="7751573" y="4508656"/>
            <a:ext cx="320527" cy="9794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/>
          <p:cNvSpPr/>
          <p:nvPr/>
        </p:nvSpPr>
        <p:spPr>
          <a:xfrm>
            <a:off x="35939" y="3177843"/>
            <a:ext cx="9067800" cy="3225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2404265" y="4357503"/>
            <a:ext cx="494081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Arrow Connector 175"/>
          <p:cNvCxnSpPr/>
          <p:nvPr/>
        </p:nvCxnSpPr>
        <p:spPr>
          <a:xfrm flipH="1" flipV="1">
            <a:off x="4674144" y="5623188"/>
            <a:ext cx="333049" cy="1122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75" idx="0"/>
            <a:endCxn id="134" idx="25"/>
          </p:cNvCxnSpPr>
          <p:nvPr/>
        </p:nvCxnSpPr>
        <p:spPr>
          <a:xfrm flipH="1" flipV="1">
            <a:off x="5164320" y="5395472"/>
            <a:ext cx="20880" cy="3188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4820823" y="5714308"/>
            <a:ext cx="72875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400" dirty="0" err="1">
                <a:solidFill>
                  <a:schemeClr val="tx1"/>
                </a:solidFill>
              </a:rPr>
              <a:t>E</a:t>
            </a:r>
            <a:r>
              <a:rPr lang="en-GB" sz="1400" dirty="0" err="1" smtClean="0">
                <a:solidFill>
                  <a:schemeClr val="tx1"/>
                </a:solidFill>
              </a:rPr>
              <a:t>ttringite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78" name="Straight Arrow Connector 177"/>
          <p:cNvCxnSpPr>
            <a:stCxn id="179" idx="0"/>
            <a:endCxn id="128" idx="23"/>
          </p:cNvCxnSpPr>
          <p:nvPr/>
        </p:nvCxnSpPr>
        <p:spPr>
          <a:xfrm flipV="1">
            <a:off x="3363425" y="4142590"/>
            <a:ext cx="232212" cy="2564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2999048" y="4399039"/>
            <a:ext cx="728753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400" dirty="0" err="1">
                <a:solidFill>
                  <a:schemeClr val="tx1"/>
                </a:solidFill>
              </a:rPr>
              <a:t>E</a:t>
            </a:r>
            <a:r>
              <a:rPr lang="en-GB" sz="1400" dirty="0" err="1" smtClean="0">
                <a:solidFill>
                  <a:schemeClr val="tx1"/>
                </a:solidFill>
              </a:rPr>
              <a:t>ttringite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80" name="Straight Arrow Connector 179"/>
          <p:cNvCxnSpPr>
            <a:endCxn id="131" idx="5"/>
          </p:cNvCxnSpPr>
          <p:nvPr/>
        </p:nvCxnSpPr>
        <p:spPr>
          <a:xfrm>
            <a:off x="3412816" y="4602612"/>
            <a:ext cx="220646" cy="3019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431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"/>
    </mc:Choice>
    <mc:Fallback xmlns="">
      <p:transition spd="slow" advTm="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03872 -0.04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0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04826 -0.0321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3" y="-162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4583 0.053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26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5 0.045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30" grpId="0" animBg="1"/>
      <p:bldP spid="132" grpId="0" animBg="1"/>
      <p:bldP spid="134" grpId="0" animBg="1"/>
      <p:bldP spid="163" grpId="0" animBg="1"/>
      <p:bldP spid="164" grpId="0" animBg="1"/>
      <p:bldP spid="165" grpId="0" animBg="1"/>
      <p:bldP spid="166" grpId="0" animBg="1"/>
      <p:bldP spid="170" grpId="0" animBg="1"/>
      <p:bldP spid="175" grpId="0" animBg="1"/>
      <p:bldP spid="1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Specimen of less damaged sleeper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C:\Users\Nagai\Downloads\Study at UT\Concrete\Concrete sleepers\Concrete sleepers photo\Core collection and Samples\Relatively New Damaged Sleeper\DSC00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3" y="1219200"/>
            <a:ext cx="416560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agai\Downloads\Study at UT\Concrete\Concrete sleepers\Concrete sleepers photo\Core collection and Samples\Core test\IMG_3594 new damaged sleep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19200"/>
            <a:ext cx="211746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agai\Downloads\Study at UT\Concrete\Concrete sleepers\Concrete sleepers photo\Core collection and Samples\Core test\IMG_3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692" y="1219200"/>
            <a:ext cx="23431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Nagai\Downloads\Study at UT\Concrete\Concrete sleepers\Concrete sleepers photo\Core collection and Samples\Core test\IMG_4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17" y="4343400"/>
            <a:ext cx="18859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324600" y="6223986"/>
            <a:ext cx="26670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sleeper manufactured in 2005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 IMAGE 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Nagai\Downloads\Study at UT\Concrete\Concrete sleepers\SEM\sleeper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29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091070" y="1302026"/>
            <a:ext cx="1789840" cy="4989390"/>
          </a:xfrm>
          <a:custGeom>
            <a:avLst/>
            <a:gdLst>
              <a:gd name="connsiteX0" fmla="*/ 457200 w 1789840"/>
              <a:gd name="connsiteY0" fmla="*/ 39757 h 4989390"/>
              <a:gd name="connsiteX1" fmla="*/ 546652 w 1789840"/>
              <a:gd name="connsiteY1" fmla="*/ 99391 h 4989390"/>
              <a:gd name="connsiteX2" fmla="*/ 556591 w 1789840"/>
              <a:gd name="connsiteY2" fmla="*/ 129209 h 4989390"/>
              <a:gd name="connsiteX3" fmla="*/ 556591 w 1789840"/>
              <a:gd name="connsiteY3" fmla="*/ 427383 h 4989390"/>
              <a:gd name="connsiteX4" fmla="*/ 566530 w 1789840"/>
              <a:gd name="connsiteY4" fmla="*/ 457200 h 4989390"/>
              <a:gd name="connsiteX5" fmla="*/ 586408 w 1789840"/>
              <a:gd name="connsiteY5" fmla="*/ 487017 h 4989390"/>
              <a:gd name="connsiteX6" fmla="*/ 636104 w 1789840"/>
              <a:gd name="connsiteY6" fmla="*/ 556591 h 4989390"/>
              <a:gd name="connsiteX7" fmla="*/ 655982 w 1789840"/>
              <a:gd name="connsiteY7" fmla="*/ 715617 h 4989390"/>
              <a:gd name="connsiteX8" fmla="*/ 665921 w 1789840"/>
              <a:gd name="connsiteY8" fmla="*/ 745435 h 4989390"/>
              <a:gd name="connsiteX9" fmla="*/ 685800 w 1789840"/>
              <a:gd name="connsiteY9" fmla="*/ 834887 h 4989390"/>
              <a:gd name="connsiteX10" fmla="*/ 695739 w 1789840"/>
              <a:gd name="connsiteY10" fmla="*/ 934278 h 4989390"/>
              <a:gd name="connsiteX11" fmla="*/ 715617 w 1789840"/>
              <a:gd name="connsiteY11" fmla="*/ 993913 h 4989390"/>
              <a:gd name="connsiteX12" fmla="*/ 705678 w 1789840"/>
              <a:gd name="connsiteY12" fmla="*/ 1043609 h 4989390"/>
              <a:gd name="connsiteX13" fmla="*/ 695739 w 1789840"/>
              <a:gd name="connsiteY13" fmla="*/ 1083365 h 4989390"/>
              <a:gd name="connsiteX14" fmla="*/ 675860 w 1789840"/>
              <a:gd name="connsiteY14" fmla="*/ 1252331 h 4989390"/>
              <a:gd name="connsiteX15" fmla="*/ 646043 w 1789840"/>
              <a:gd name="connsiteY15" fmla="*/ 1331844 h 4989390"/>
              <a:gd name="connsiteX16" fmla="*/ 636104 w 1789840"/>
              <a:gd name="connsiteY16" fmla="*/ 1361661 h 4989390"/>
              <a:gd name="connsiteX17" fmla="*/ 576469 w 1789840"/>
              <a:gd name="connsiteY17" fmla="*/ 1401417 h 4989390"/>
              <a:gd name="connsiteX18" fmla="*/ 546652 w 1789840"/>
              <a:gd name="connsiteY18" fmla="*/ 1431235 h 4989390"/>
              <a:gd name="connsiteX19" fmla="*/ 526773 w 1789840"/>
              <a:gd name="connsiteY19" fmla="*/ 1520687 h 4989390"/>
              <a:gd name="connsiteX20" fmla="*/ 506895 w 1789840"/>
              <a:gd name="connsiteY20" fmla="*/ 1580322 h 4989390"/>
              <a:gd name="connsiteX21" fmla="*/ 437321 w 1789840"/>
              <a:gd name="connsiteY21" fmla="*/ 1610139 h 4989390"/>
              <a:gd name="connsiteX22" fmla="*/ 377687 w 1789840"/>
              <a:gd name="connsiteY22" fmla="*/ 1620078 h 4989390"/>
              <a:gd name="connsiteX23" fmla="*/ 357808 w 1789840"/>
              <a:gd name="connsiteY23" fmla="*/ 1699591 h 4989390"/>
              <a:gd name="connsiteX24" fmla="*/ 367747 w 1789840"/>
              <a:gd name="connsiteY24" fmla="*/ 1759226 h 4989390"/>
              <a:gd name="connsiteX25" fmla="*/ 407504 w 1789840"/>
              <a:gd name="connsiteY25" fmla="*/ 1798983 h 4989390"/>
              <a:gd name="connsiteX26" fmla="*/ 437321 w 1789840"/>
              <a:gd name="connsiteY26" fmla="*/ 1828800 h 4989390"/>
              <a:gd name="connsiteX27" fmla="*/ 447260 w 1789840"/>
              <a:gd name="connsiteY27" fmla="*/ 1878496 h 4989390"/>
              <a:gd name="connsiteX28" fmla="*/ 437321 w 1789840"/>
              <a:gd name="connsiteY28" fmla="*/ 1928191 h 4989390"/>
              <a:gd name="connsiteX29" fmla="*/ 417443 w 1789840"/>
              <a:gd name="connsiteY29" fmla="*/ 1987826 h 4989390"/>
              <a:gd name="connsiteX30" fmla="*/ 318052 w 1789840"/>
              <a:gd name="connsiteY30" fmla="*/ 2067339 h 4989390"/>
              <a:gd name="connsiteX31" fmla="*/ 298173 w 1789840"/>
              <a:gd name="connsiteY31" fmla="*/ 2087217 h 4989390"/>
              <a:gd name="connsiteX32" fmla="*/ 198782 w 1789840"/>
              <a:gd name="connsiteY32" fmla="*/ 2107096 h 4989390"/>
              <a:gd name="connsiteX33" fmla="*/ 168965 w 1789840"/>
              <a:gd name="connsiteY33" fmla="*/ 2117035 h 4989390"/>
              <a:gd name="connsiteX34" fmla="*/ 149087 w 1789840"/>
              <a:gd name="connsiteY34" fmla="*/ 2156791 h 4989390"/>
              <a:gd name="connsiteX35" fmla="*/ 139147 w 1789840"/>
              <a:gd name="connsiteY35" fmla="*/ 2206487 h 4989390"/>
              <a:gd name="connsiteX36" fmla="*/ 129208 w 1789840"/>
              <a:gd name="connsiteY36" fmla="*/ 2246244 h 4989390"/>
              <a:gd name="connsiteX37" fmla="*/ 119269 w 1789840"/>
              <a:gd name="connsiteY37" fmla="*/ 2276061 h 4989390"/>
              <a:gd name="connsiteX38" fmla="*/ 29817 w 1789840"/>
              <a:gd name="connsiteY38" fmla="*/ 2325757 h 4989390"/>
              <a:gd name="connsiteX39" fmla="*/ 0 w 1789840"/>
              <a:gd name="connsiteY39" fmla="*/ 2335696 h 4989390"/>
              <a:gd name="connsiteX40" fmla="*/ 9939 w 1789840"/>
              <a:gd name="connsiteY40" fmla="*/ 2415209 h 4989390"/>
              <a:gd name="connsiteX41" fmla="*/ 39756 w 1789840"/>
              <a:gd name="connsiteY41" fmla="*/ 2445026 h 4989390"/>
              <a:gd name="connsiteX42" fmla="*/ 59634 w 1789840"/>
              <a:gd name="connsiteY42" fmla="*/ 2474844 h 4989390"/>
              <a:gd name="connsiteX43" fmla="*/ 79513 w 1789840"/>
              <a:gd name="connsiteY43" fmla="*/ 2494722 h 4989390"/>
              <a:gd name="connsiteX44" fmla="*/ 139147 w 1789840"/>
              <a:gd name="connsiteY44" fmla="*/ 2534478 h 4989390"/>
              <a:gd name="connsiteX45" fmla="*/ 159026 w 1789840"/>
              <a:gd name="connsiteY45" fmla="*/ 2574235 h 4989390"/>
              <a:gd name="connsiteX46" fmla="*/ 178904 w 1789840"/>
              <a:gd name="connsiteY46" fmla="*/ 2633870 h 4989390"/>
              <a:gd name="connsiteX47" fmla="*/ 198782 w 1789840"/>
              <a:gd name="connsiteY47" fmla="*/ 2663687 h 4989390"/>
              <a:gd name="connsiteX48" fmla="*/ 228600 w 1789840"/>
              <a:gd name="connsiteY48" fmla="*/ 2753139 h 4989390"/>
              <a:gd name="connsiteX49" fmla="*/ 238539 w 1789840"/>
              <a:gd name="connsiteY49" fmla="*/ 2792896 h 4989390"/>
              <a:gd name="connsiteX50" fmla="*/ 248478 w 1789840"/>
              <a:gd name="connsiteY50" fmla="*/ 2822713 h 4989390"/>
              <a:gd name="connsiteX51" fmla="*/ 258417 w 1789840"/>
              <a:gd name="connsiteY51" fmla="*/ 3468757 h 4989390"/>
              <a:gd name="connsiteX52" fmla="*/ 278295 w 1789840"/>
              <a:gd name="connsiteY52" fmla="*/ 3558209 h 4989390"/>
              <a:gd name="connsiteX53" fmla="*/ 298173 w 1789840"/>
              <a:gd name="connsiteY53" fmla="*/ 3597965 h 4989390"/>
              <a:gd name="connsiteX54" fmla="*/ 318052 w 1789840"/>
              <a:gd name="connsiteY54" fmla="*/ 3657600 h 4989390"/>
              <a:gd name="connsiteX55" fmla="*/ 308113 w 1789840"/>
              <a:gd name="connsiteY55" fmla="*/ 3776870 h 4989390"/>
              <a:gd name="connsiteX56" fmla="*/ 288234 w 1789840"/>
              <a:gd name="connsiteY56" fmla="*/ 3836504 h 4989390"/>
              <a:gd name="connsiteX57" fmla="*/ 278295 w 1789840"/>
              <a:gd name="connsiteY57" fmla="*/ 3886200 h 4989390"/>
              <a:gd name="connsiteX58" fmla="*/ 268356 w 1789840"/>
              <a:gd name="connsiteY58" fmla="*/ 3916017 h 4989390"/>
              <a:gd name="connsiteX59" fmla="*/ 208721 w 1789840"/>
              <a:gd name="connsiteY59" fmla="*/ 3955774 h 4989390"/>
              <a:gd name="connsiteX60" fmla="*/ 218660 w 1789840"/>
              <a:gd name="connsiteY60" fmla="*/ 4025348 h 4989390"/>
              <a:gd name="connsiteX61" fmla="*/ 238539 w 1789840"/>
              <a:gd name="connsiteY61" fmla="*/ 4045226 h 4989390"/>
              <a:gd name="connsiteX62" fmla="*/ 258417 w 1789840"/>
              <a:gd name="connsiteY62" fmla="*/ 4075044 h 4989390"/>
              <a:gd name="connsiteX63" fmla="*/ 327991 w 1789840"/>
              <a:gd name="connsiteY63" fmla="*/ 4104861 h 4989390"/>
              <a:gd name="connsiteX64" fmla="*/ 357808 w 1789840"/>
              <a:gd name="connsiteY64" fmla="*/ 4124739 h 4989390"/>
              <a:gd name="connsiteX65" fmla="*/ 387626 w 1789840"/>
              <a:gd name="connsiteY65" fmla="*/ 4224131 h 4989390"/>
              <a:gd name="connsiteX66" fmla="*/ 467139 w 1789840"/>
              <a:gd name="connsiteY66" fmla="*/ 4263887 h 4989390"/>
              <a:gd name="connsiteX67" fmla="*/ 506895 w 1789840"/>
              <a:gd name="connsiteY67" fmla="*/ 4283765 h 4989390"/>
              <a:gd name="connsiteX68" fmla="*/ 556591 w 1789840"/>
              <a:gd name="connsiteY68" fmla="*/ 4333461 h 4989390"/>
              <a:gd name="connsiteX69" fmla="*/ 586408 w 1789840"/>
              <a:gd name="connsiteY69" fmla="*/ 4383157 h 4989390"/>
              <a:gd name="connsiteX70" fmla="*/ 606287 w 1789840"/>
              <a:gd name="connsiteY70" fmla="*/ 4442791 h 4989390"/>
              <a:gd name="connsiteX71" fmla="*/ 626165 w 1789840"/>
              <a:gd name="connsiteY71" fmla="*/ 4462670 h 4989390"/>
              <a:gd name="connsiteX72" fmla="*/ 646043 w 1789840"/>
              <a:gd name="connsiteY72" fmla="*/ 4492487 h 4989390"/>
              <a:gd name="connsiteX73" fmla="*/ 675860 w 1789840"/>
              <a:gd name="connsiteY73" fmla="*/ 4532244 h 4989390"/>
              <a:gd name="connsiteX74" fmla="*/ 695739 w 1789840"/>
              <a:gd name="connsiteY74" fmla="*/ 4601817 h 4989390"/>
              <a:gd name="connsiteX75" fmla="*/ 715617 w 1789840"/>
              <a:gd name="connsiteY75" fmla="*/ 4770783 h 4989390"/>
              <a:gd name="connsiteX76" fmla="*/ 665921 w 1789840"/>
              <a:gd name="connsiteY76" fmla="*/ 4840357 h 4989390"/>
              <a:gd name="connsiteX77" fmla="*/ 646043 w 1789840"/>
              <a:gd name="connsiteY77" fmla="*/ 4899991 h 4989390"/>
              <a:gd name="connsiteX78" fmla="*/ 993913 w 1789840"/>
              <a:gd name="connsiteY78" fmla="*/ 4939748 h 4989390"/>
              <a:gd name="connsiteX79" fmla="*/ 1023730 w 1789840"/>
              <a:gd name="connsiteY79" fmla="*/ 4949687 h 4989390"/>
              <a:gd name="connsiteX80" fmla="*/ 1083365 w 1789840"/>
              <a:gd name="connsiteY80" fmla="*/ 4959626 h 4989390"/>
              <a:gd name="connsiteX81" fmla="*/ 1232452 w 1789840"/>
              <a:gd name="connsiteY81" fmla="*/ 4969565 h 4989390"/>
              <a:gd name="connsiteX82" fmla="*/ 1292087 w 1789840"/>
              <a:gd name="connsiteY82" fmla="*/ 4929809 h 4989390"/>
              <a:gd name="connsiteX83" fmla="*/ 1311965 w 1789840"/>
              <a:gd name="connsiteY83" fmla="*/ 4899991 h 4989390"/>
              <a:gd name="connsiteX84" fmla="*/ 1321904 w 1789840"/>
              <a:gd name="connsiteY84" fmla="*/ 4870174 h 4989390"/>
              <a:gd name="connsiteX85" fmla="*/ 1341782 w 1789840"/>
              <a:gd name="connsiteY85" fmla="*/ 4581939 h 4989390"/>
              <a:gd name="connsiteX86" fmla="*/ 1391478 w 1789840"/>
              <a:gd name="connsiteY86" fmla="*/ 4562061 h 4989390"/>
              <a:gd name="connsiteX87" fmla="*/ 1421295 w 1789840"/>
              <a:gd name="connsiteY87" fmla="*/ 4492487 h 4989390"/>
              <a:gd name="connsiteX88" fmla="*/ 1470991 w 1789840"/>
              <a:gd name="connsiteY88" fmla="*/ 4383157 h 4989390"/>
              <a:gd name="connsiteX89" fmla="*/ 1500808 w 1789840"/>
              <a:gd name="connsiteY89" fmla="*/ 4293704 h 4989390"/>
              <a:gd name="connsiteX90" fmla="*/ 1470991 w 1789840"/>
              <a:gd name="connsiteY90" fmla="*/ 4273826 h 4989390"/>
              <a:gd name="connsiteX91" fmla="*/ 1431234 w 1789840"/>
              <a:gd name="connsiteY91" fmla="*/ 4214191 h 4989390"/>
              <a:gd name="connsiteX92" fmla="*/ 1401417 w 1789840"/>
              <a:gd name="connsiteY92" fmla="*/ 4104861 h 4989390"/>
              <a:gd name="connsiteX93" fmla="*/ 1391478 w 1789840"/>
              <a:gd name="connsiteY93" fmla="*/ 4065104 h 4989390"/>
              <a:gd name="connsiteX94" fmla="*/ 1401417 w 1789840"/>
              <a:gd name="connsiteY94" fmla="*/ 3935896 h 4989390"/>
              <a:gd name="connsiteX95" fmla="*/ 1441173 w 1789840"/>
              <a:gd name="connsiteY95" fmla="*/ 3737113 h 4989390"/>
              <a:gd name="connsiteX96" fmla="*/ 1461052 w 1789840"/>
              <a:gd name="connsiteY96" fmla="*/ 3607904 h 4989390"/>
              <a:gd name="connsiteX97" fmla="*/ 1490869 w 1789840"/>
              <a:gd name="connsiteY97" fmla="*/ 3518452 h 4989390"/>
              <a:gd name="connsiteX98" fmla="*/ 1520687 w 1789840"/>
              <a:gd name="connsiteY98" fmla="*/ 3508513 h 4989390"/>
              <a:gd name="connsiteX99" fmla="*/ 1560443 w 1789840"/>
              <a:gd name="connsiteY99" fmla="*/ 3488635 h 4989390"/>
              <a:gd name="connsiteX100" fmla="*/ 1630017 w 1789840"/>
              <a:gd name="connsiteY100" fmla="*/ 3468757 h 4989390"/>
              <a:gd name="connsiteX101" fmla="*/ 1659834 w 1789840"/>
              <a:gd name="connsiteY101" fmla="*/ 3458817 h 4989390"/>
              <a:gd name="connsiteX102" fmla="*/ 1679713 w 1789840"/>
              <a:gd name="connsiteY102" fmla="*/ 3429000 h 4989390"/>
              <a:gd name="connsiteX103" fmla="*/ 1669773 w 1789840"/>
              <a:gd name="connsiteY103" fmla="*/ 3389244 h 4989390"/>
              <a:gd name="connsiteX104" fmla="*/ 1639956 w 1789840"/>
              <a:gd name="connsiteY104" fmla="*/ 3279913 h 4989390"/>
              <a:gd name="connsiteX105" fmla="*/ 1630017 w 1789840"/>
              <a:gd name="connsiteY105" fmla="*/ 3021496 h 4989390"/>
              <a:gd name="connsiteX106" fmla="*/ 1639956 w 1789840"/>
              <a:gd name="connsiteY106" fmla="*/ 2673626 h 4989390"/>
              <a:gd name="connsiteX107" fmla="*/ 1679713 w 1789840"/>
              <a:gd name="connsiteY107" fmla="*/ 2653748 h 4989390"/>
              <a:gd name="connsiteX108" fmla="*/ 1759226 w 1789840"/>
              <a:gd name="connsiteY108" fmla="*/ 2633870 h 4989390"/>
              <a:gd name="connsiteX109" fmla="*/ 1769165 w 1789840"/>
              <a:gd name="connsiteY109" fmla="*/ 2494722 h 4989390"/>
              <a:gd name="connsiteX110" fmla="*/ 1749287 w 1789840"/>
              <a:gd name="connsiteY110" fmla="*/ 2464904 h 4989390"/>
              <a:gd name="connsiteX111" fmla="*/ 1739347 w 1789840"/>
              <a:gd name="connsiteY111" fmla="*/ 2435087 h 4989390"/>
              <a:gd name="connsiteX112" fmla="*/ 1709530 w 1789840"/>
              <a:gd name="connsiteY112" fmla="*/ 2425148 h 4989390"/>
              <a:gd name="connsiteX113" fmla="*/ 1679713 w 1789840"/>
              <a:gd name="connsiteY113" fmla="*/ 2335696 h 4989390"/>
              <a:gd name="connsiteX114" fmla="*/ 1649895 w 1789840"/>
              <a:gd name="connsiteY114" fmla="*/ 2206487 h 4989390"/>
              <a:gd name="connsiteX115" fmla="*/ 1630017 w 1789840"/>
              <a:gd name="connsiteY115" fmla="*/ 2126974 h 4989390"/>
              <a:gd name="connsiteX116" fmla="*/ 1620078 w 1789840"/>
              <a:gd name="connsiteY116" fmla="*/ 2087217 h 4989390"/>
              <a:gd name="connsiteX117" fmla="*/ 1470991 w 1789840"/>
              <a:gd name="connsiteY117" fmla="*/ 2057400 h 4989390"/>
              <a:gd name="connsiteX118" fmla="*/ 1451113 w 1789840"/>
              <a:gd name="connsiteY118" fmla="*/ 2027583 h 4989390"/>
              <a:gd name="connsiteX119" fmla="*/ 1441173 w 1789840"/>
              <a:gd name="connsiteY119" fmla="*/ 1987826 h 4989390"/>
              <a:gd name="connsiteX120" fmla="*/ 1431234 w 1789840"/>
              <a:gd name="connsiteY120" fmla="*/ 1958009 h 4989390"/>
              <a:gd name="connsiteX121" fmla="*/ 1451113 w 1789840"/>
              <a:gd name="connsiteY121" fmla="*/ 1848678 h 4989390"/>
              <a:gd name="connsiteX122" fmla="*/ 1461052 w 1789840"/>
              <a:gd name="connsiteY122" fmla="*/ 1808922 h 4989390"/>
              <a:gd name="connsiteX123" fmla="*/ 1500808 w 1789840"/>
              <a:gd name="connsiteY123" fmla="*/ 1749287 h 4989390"/>
              <a:gd name="connsiteX124" fmla="*/ 1560443 w 1789840"/>
              <a:gd name="connsiteY124" fmla="*/ 1699591 h 4989390"/>
              <a:gd name="connsiteX125" fmla="*/ 1560443 w 1789840"/>
              <a:gd name="connsiteY125" fmla="*/ 1361661 h 4989390"/>
              <a:gd name="connsiteX126" fmla="*/ 1510747 w 1789840"/>
              <a:gd name="connsiteY126" fmla="*/ 1282148 h 4989390"/>
              <a:gd name="connsiteX127" fmla="*/ 1441173 w 1789840"/>
              <a:gd name="connsiteY127" fmla="*/ 1272209 h 4989390"/>
              <a:gd name="connsiteX128" fmla="*/ 1391478 w 1789840"/>
              <a:gd name="connsiteY128" fmla="*/ 1202635 h 4989390"/>
              <a:gd name="connsiteX129" fmla="*/ 1341782 w 1789840"/>
              <a:gd name="connsiteY129" fmla="*/ 1113183 h 4989390"/>
              <a:gd name="connsiteX130" fmla="*/ 1311965 w 1789840"/>
              <a:gd name="connsiteY130" fmla="*/ 1033670 h 4989390"/>
              <a:gd name="connsiteX131" fmla="*/ 1302026 w 1789840"/>
              <a:gd name="connsiteY131" fmla="*/ 974035 h 4989390"/>
              <a:gd name="connsiteX132" fmla="*/ 1282147 w 1789840"/>
              <a:gd name="connsiteY132" fmla="*/ 884583 h 4989390"/>
              <a:gd name="connsiteX133" fmla="*/ 1242391 w 1789840"/>
              <a:gd name="connsiteY133" fmla="*/ 616226 h 4989390"/>
              <a:gd name="connsiteX134" fmla="*/ 1212573 w 1789840"/>
              <a:gd name="connsiteY134" fmla="*/ 526774 h 4989390"/>
              <a:gd name="connsiteX135" fmla="*/ 1202634 w 1789840"/>
              <a:gd name="connsiteY135" fmla="*/ 347870 h 4989390"/>
              <a:gd name="connsiteX136" fmla="*/ 1192695 w 1789840"/>
              <a:gd name="connsiteY136" fmla="*/ 288235 h 4989390"/>
              <a:gd name="connsiteX137" fmla="*/ 1152939 w 1789840"/>
              <a:gd name="connsiteY137" fmla="*/ 278296 h 4989390"/>
              <a:gd name="connsiteX138" fmla="*/ 1143000 w 1789840"/>
              <a:gd name="connsiteY138" fmla="*/ 0 h 498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1789840" h="4989390">
                <a:moveTo>
                  <a:pt x="457200" y="39757"/>
                </a:moveTo>
                <a:cubicBezTo>
                  <a:pt x="493408" y="57861"/>
                  <a:pt x="523887" y="65243"/>
                  <a:pt x="546652" y="99391"/>
                </a:cubicBezTo>
                <a:cubicBezTo>
                  <a:pt x="552464" y="108108"/>
                  <a:pt x="553278" y="119270"/>
                  <a:pt x="556591" y="129209"/>
                </a:cubicBezTo>
                <a:cubicBezTo>
                  <a:pt x="547842" y="277944"/>
                  <a:pt x="539472" y="290427"/>
                  <a:pt x="556591" y="427383"/>
                </a:cubicBezTo>
                <a:cubicBezTo>
                  <a:pt x="557890" y="437779"/>
                  <a:pt x="561845" y="447829"/>
                  <a:pt x="566530" y="457200"/>
                </a:cubicBezTo>
                <a:cubicBezTo>
                  <a:pt x="571872" y="467884"/>
                  <a:pt x="579782" y="477078"/>
                  <a:pt x="586408" y="487017"/>
                </a:cubicBezTo>
                <a:cubicBezTo>
                  <a:pt x="609600" y="556591"/>
                  <a:pt x="586409" y="540026"/>
                  <a:pt x="636104" y="556591"/>
                </a:cubicBezTo>
                <a:cubicBezTo>
                  <a:pt x="662308" y="635206"/>
                  <a:pt x="634497" y="543734"/>
                  <a:pt x="655982" y="715617"/>
                </a:cubicBezTo>
                <a:cubicBezTo>
                  <a:pt x="657281" y="726013"/>
                  <a:pt x="663648" y="735208"/>
                  <a:pt x="665921" y="745435"/>
                </a:cubicBezTo>
                <a:cubicBezTo>
                  <a:pt x="689241" y="850375"/>
                  <a:pt x="663426" y="767771"/>
                  <a:pt x="685800" y="834887"/>
                </a:cubicBezTo>
                <a:cubicBezTo>
                  <a:pt x="689113" y="868017"/>
                  <a:pt x="689603" y="901553"/>
                  <a:pt x="695739" y="934278"/>
                </a:cubicBezTo>
                <a:cubicBezTo>
                  <a:pt x="699600" y="954873"/>
                  <a:pt x="715617" y="993913"/>
                  <a:pt x="715617" y="993913"/>
                </a:cubicBezTo>
                <a:cubicBezTo>
                  <a:pt x="712304" y="1010478"/>
                  <a:pt x="709343" y="1027118"/>
                  <a:pt x="705678" y="1043609"/>
                </a:cubicBezTo>
                <a:cubicBezTo>
                  <a:pt x="702715" y="1056944"/>
                  <a:pt x="697544" y="1069825"/>
                  <a:pt x="695739" y="1083365"/>
                </a:cubicBezTo>
                <a:cubicBezTo>
                  <a:pt x="679093" y="1208211"/>
                  <a:pt x="694505" y="1159108"/>
                  <a:pt x="675860" y="1252331"/>
                </a:cubicBezTo>
                <a:cubicBezTo>
                  <a:pt x="664407" y="1309595"/>
                  <a:pt x="669774" y="1276470"/>
                  <a:pt x="646043" y="1331844"/>
                </a:cubicBezTo>
                <a:cubicBezTo>
                  <a:pt x="641916" y="1341474"/>
                  <a:pt x="643512" y="1354253"/>
                  <a:pt x="636104" y="1361661"/>
                </a:cubicBezTo>
                <a:cubicBezTo>
                  <a:pt x="619211" y="1378554"/>
                  <a:pt x="593362" y="1384523"/>
                  <a:pt x="576469" y="1401417"/>
                </a:cubicBezTo>
                <a:lnTo>
                  <a:pt x="546652" y="1431235"/>
                </a:lnTo>
                <a:cubicBezTo>
                  <a:pt x="540974" y="1459625"/>
                  <a:pt x="535199" y="1492601"/>
                  <a:pt x="526773" y="1520687"/>
                </a:cubicBezTo>
                <a:cubicBezTo>
                  <a:pt x="520752" y="1540757"/>
                  <a:pt x="525636" y="1570951"/>
                  <a:pt x="506895" y="1580322"/>
                </a:cubicBezTo>
                <a:cubicBezTo>
                  <a:pt x="482584" y="1592477"/>
                  <a:pt x="463647" y="1604289"/>
                  <a:pt x="437321" y="1610139"/>
                </a:cubicBezTo>
                <a:cubicBezTo>
                  <a:pt x="417649" y="1614511"/>
                  <a:pt x="397565" y="1616765"/>
                  <a:pt x="377687" y="1620078"/>
                </a:cubicBezTo>
                <a:cubicBezTo>
                  <a:pt x="369843" y="1643608"/>
                  <a:pt x="357808" y="1675601"/>
                  <a:pt x="357808" y="1699591"/>
                </a:cubicBezTo>
                <a:cubicBezTo>
                  <a:pt x="357808" y="1719744"/>
                  <a:pt x="358735" y="1741201"/>
                  <a:pt x="367747" y="1759226"/>
                </a:cubicBezTo>
                <a:cubicBezTo>
                  <a:pt x="376129" y="1775989"/>
                  <a:pt x="394252" y="1785731"/>
                  <a:pt x="407504" y="1798983"/>
                </a:cubicBezTo>
                <a:lnTo>
                  <a:pt x="437321" y="1828800"/>
                </a:lnTo>
                <a:cubicBezTo>
                  <a:pt x="440634" y="1845365"/>
                  <a:pt x="447260" y="1861603"/>
                  <a:pt x="447260" y="1878496"/>
                </a:cubicBezTo>
                <a:cubicBezTo>
                  <a:pt x="447260" y="1895389"/>
                  <a:pt x="441766" y="1911893"/>
                  <a:pt x="437321" y="1928191"/>
                </a:cubicBezTo>
                <a:cubicBezTo>
                  <a:pt x="431808" y="1948406"/>
                  <a:pt x="432259" y="1973010"/>
                  <a:pt x="417443" y="1987826"/>
                </a:cubicBezTo>
                <a:cubicBezTo>
                  <a:pt x="320241" y="2085028"/>
                  <a:pt x="415745" y="1997559"/>
                  <a:pt x="318052" y="2067339"/>
                </a:cubicBezTo>
                <a:cubicBezTo>
                  <a:pt x="310427" y="2072786"/>
                  <a:pt x="306208" y="2082396"/>
                  <a:pt x="298173" y="2087217"/>
                </a:cubicBezTo>
                <a:cubicBezTo>
                  <a:pt x="276486" y="2100230"/>
                  <a:pt x="210854" y="2105371"/>
                  <a:pt x="198782" y="2107096"/>
                </a:cubicBezTo>
                <a:cubicBezTo>
                  <a:pt x="188843" y="2110409"/>
                  <a:pt x="176373" y="2109627"/>
                  <a:pt x="168965" y="2117035"/>
                </a:cubicBezTo>
                <a:cubicBezTo>
                  <a:pt x="158488" y="2127512"/>
                  <a:pt x="153772" y="2142735"/>
                  <a:pt x="149087" y="2156791"/>
                </a:cubicBezTo>
                <a:cubicBezTo>
                  <a:pt x="143745" y="2172817"/>
                  <a:pt x="142812" y="2189996"/>
                  <a:pt x="139147" y="2206487"/>
                </a:cubicBezTo>
                <a:cubicBezTo>
                  <a:pt x="136184" y="2219822"/>
                  <a:pt x="132961" y="2233109"/>
                  <a:pt x="129208" y="2246244"/>
                </a:cubicBezTo>
                <a:cubicBezTo>
                  <a:pt x="126330" y="2256318"/>
                  <a:pt x="125080" y="2267344"/>
                  <a:pt x="119269" y="2276061"/>
                </a:cubicBezTo>
                <a:cubicBezTo>
                  <a:pt x="93764" y="2314318"/>
                  <a:pt x="74270" y="2310939"/>
                  <a:pt x="29817" y="2325757"/>
                </a:cubicBezTo>
                <a:lnTo>
                  <a:pt x="0" y="2335696"/>
                </a:lnTo>
                <a:cubicBezTo>
                  <a:pt x="3313" y="2362200"/>
                  <a:pt x="811" y="2390107"/>
                  <a:pt x="9939" y="2415209"/>
                </a:cubicBezTo>
                <a:cubicBezTo>
                  <a:pt x="14742" y="2428419"/>
                  <a:pt x="30758" y="2434228"/>
                  <a:pt x="39756" y="2445026"/>
                </a:cubicBezTo>
                <a:cubicBezTo>
                  <a:pt x="47403" y="2454203"/>
                  <a:pt x="52172" y="2465516"/>
                  <a:pt x="59634" y="2474844"/>
                </a:cubicBezTo>
                <a:cubicBezTo>
                  <a:pt x="65488" y="2482161"/>
                  <a:pt x="72016" y="2489100"/>
                  <a:pt x="79513" y="2494722"/>
                </a:cubicBezTo>
                <a:cubicBezTo>
                  <a:pt x="98625" y="2509056"/>
                  <a:pt x="139147" y="2534478"/>
                  <a:pt x="139147" y="2534478"/>
                </a:cubicBezTo>
                <a:cubicBezTo>
                  <a:pt x="145773" y="2547730"/>
                  <a:pt x="153523" y="2560478"/>
                  <a:pt x="159026" y="2574235"/>
                </a:cubicBezTo>
                <a:cubicBezTo>
                  <a:pt x="166808" y="2593690"/>
                  <a:pt x="167281" y="2616436"/>
                  <a:pt x="178904" y="2633870"/>
                </a:cubicBezTo>
                <a:lnTo>
                  <a:pt x="198782" y="2663687"/>
                </a:lnTo>
                <a:cubicBezTo>
                  <a:pt x="222593" y="2806556"/>
                  <a:pt x="190483" y="2664202"/>
                  <a:pt x="228600" y="2753139"/>
                </a:cubicBezTo>
                <a:cubicBezTo>
                  <a:pt x="233981" y="2765695"/>
                  <a:pt x="234786" y="2779761"/>
                  <a:pt x="238539" y="2792896"/>
                </a:cubicBezTo>
                <a:cubicBezTo>
                  <a:pt x="241417" y="2802970"/>
                  <a:pt x="245165" y="2812774"/>
                  <a:pt x="248478" y="2822713"/>
                </a:cubicBezTo>
                <a:cubicBezTo>
                  <a:pt x="251791" y="3038061"/>
                  <a:pt x="252266" y="3253471"/>
                  <a:pt x="258417" y="3468757"/>
                </a:cubicBezTo>
                <a:cubicBezTo>
                  <a:pt x="258612" y="3475573"/>
                  <a:pt x="274305" y="3547568"/>
                  <a:pt x="278295" y="3558209"/>
                </a:cubicBezTo>
                <a:cubicBezTo>
                  <a:pt x="283497" y="3572082"/>
                  <a:pt x="292670" y="3584209"/>
                  <a:pt x="298173" y="3597965"/>
                </a:cubicBezTo>
                <a:cubicBezTo>
                  <a:pt x="305955" y="3617420"/>
                  <a:pt x="318052" y="3657600"/>
                  <a:pt x="318052" y="3657600"/>
                </a:cubicBezTo>
                <a:cubicBezTo>
                  <a:pt x="314739" y="3697357"/>
                  <a:pt x="314672" y="3737518"/>
                  <a:pt x="308113" y="3776870"/>
                </a:cubicBezTo>
                <a:cubicBezTo>
                  <a:pt x="304668" y="3797538"/>
                  <a:pt x="292343" y="3815958"/>
                  <a:pt x="288234" y="3836504"/>
                </a:cubicBezTo>
                <a:cubicBezTo>
                  <a:pt x="284921" y="3853069"/>
                  <a:pt x="282392" y="3869811"/>
                  <a:pt x="278295" y="3886200"/>
                </a:cubicBezTo>
                <a:cubicBezTo>
                  <a:pt x="275754" y="3896364"/>
                  <a:pt x="275764" y="3908609"/>
                  <a:pt x="268356" y="3916017"/>
                </a:cubicBezTo>
                <a:cubicBezTo>
                  <a:pt x="251463" y="3932910"/>
                  <a:pt x="208721" y="3955774"/>
                  <a:pt x="208721" y="3955774"/>
                </a:cubicBezTo>
                <a:cubicBezTo>
                  <a:pt x="212034" y="3978965"/>
                  <a:pt x="211252" y="4003123"/>
                  <a:pt x="218660" y="4025348"/>
                </a:cubicBezTo>
                <a:cubicBezTo>
                  <a:pt x="221623" y="4034238"/>
                  <a:pt x="232685" y="4037909"/>
                  <a:pt x="238539" y="4045226"/>
                </a:cubicBezTo>
                <a:cubicBezTo>
                  <a:pt x="246001" y="4054554"/>
                  <a:pt x="249970" y="4066597"/>
                  <a:pt x="258417" y="4075044"/>
                </a:cubicBezTo>
                <a:cubicBezTo>
                  <a:pt x="281296" y="4097923"/>
                  <a:pt x="297577" y="4097258"/>
                  <a:pt x="327991" y="4104861"/>
                </a:cubicBezTo>
                <a:cubicBezTo>
                  <a:pt x="337930" y="4111487"/>
                  <a:pt x="352466" y="4114055"/>
                  <a:pt x="357808" y="4124739"/>
                </a:cubicBezTo>
                <a:cubicBezTo>
                  <a:pt x="380388" y="4169900"/>
                  <a:pt x="351231" y="4187736"/>
                  <a:pt x="387626" y="4224131"/>
                </a:cubicBezTo>
                <a:cubicBezTo>
                  <a:pt x="420026" y="4256531"/>
                  <a:pt x="433246" y="4249362"/>
                  <a:pt x="467139" y="4263887"/>
                </a:cubicBezTo>
                <a:cubicBezTo>
                  <a:pt x="480757" y="4269723"/>
                  <a:pt x="493643" y="4277139"/>
                  <a:pt x="506895" y="4283765"/>
                </a:cubicBezTo>
                <a:cubicBezTo>
                  <a:pt x="523460" y="4300330"/>
                  <a:pt x="549183" y="4311236"/>
                  <a:pt x="556591" y="4333461"/>
                </a:cubicBezTo>
                <a:cubicBezTo>
                  <a:pt x="569493" y="4372168"/>
                  <a:pt x="559122" y="4355870"/>
                  <a:pt x="586408" y="4383157"/>
                </a:cubicBezTo>
                <a:cubicBezTo>
                  <a:pt x="593034" y="4403035"/>
                  <a:pt x="591471" y="4427974"/>
                  <a:pt x="606287" y="4442791"/>
                </a:cubicBezTo>
                <a:cubicBezTo>
                  <a:pt x="612913" y="4449417"/>
                  <a:pt x="620311" y="4455353"/>
                  <a:pt x="626165" y="4462670"/>
                </a:cubicBezTo>
                <a:cubicBezTo>
                  <a:pt x="633627" y="4471998"/>
                  <a:pt x="639100" y="4482767"/>
                  <a:pt x="646043" y="4492487"/>
                </a:cubicBezTo>
                <a:cubicBezTo>
                  <a:pt x="655671" y="4505967"/>
                  <a:pt x="665921" y="4518992"/>
                  <a:pt x="675860" y="4532244"/>
                </a:cubicBezTo>
                <a:cubicBezTo>
                  <a:pt x="683739" y="4555880"/>
                  <a:pt x="691578" y="4576852"/>
                  <a:pt x="695739" y="4601817"/>
                </a:cubicBezTo>
                <a:cubicBezTo>
                  <a:pt x="700292" y="4629135"/>
                  <a:pt x="712957" y="4746844"/>
                  <a:pt x="715617" y="4770783"/>
                </a:cubicBezTo>
                <a:cubicBezTo>
                  <a:pt x="683597" y="4802803"/>
                  <a:pt x="683364" y="4796750"/>
                  <a:pt x="665921" y="4840357"/>
                </a:cubicBezTo>
                <a:cubicBezTo>
                  <a:pt x="658139" y="4859812"/>
                  <a:pt x="646043" y="4899991"/>
                  <a:pt x="646043" y="4899991"/>
                </a:cubicBezTo>
                <a:cubicBezTo>
                  <a:pt x="691888" y="5037532"/>
                  <a:pt x="642595" y="4920758"/>
                  <a:pt x="993913" y="4939748"/>
                </a:cubicBezTo>
                <a:cubicBezTo>
                  <a:pt x="1004374" y="4940313"/>
                  <a:pt x="1013503" y="4947414"/>
                  <a:pt x="1023730" y="4949687"/>
                </a:cubicBezTo>
                <a:cubicBezTo>
                  <a:pt x="1043403" y="4954059"/>
                  <a:pt x="1063487" y="4956313"/>
                  <a:pt x="1083365" y="4959626"/>
                </a:cubicBezTo>
                <a:cubicBezTo>
                  <a:pt x="1138290" y="4996243"/>
                  <a:pt x="1128284" y="4998500"/>
                  <a:pt x="1232452" y="4969565"/>
                </a:cubicBezTo>
                <a:cubicBezTo>
                  <a:pt x="1255471" y="4963171"/>
                  <a:pt x="1292087" y="4929809"/>
                  <a:pt x="1292087" y="4929809"/>
                </a:cubicBezTo>
                <a:cubicBezTo>
                  <a:pt x="1298713" y="4919870"/>
                  <a:pt x="1306623" y="4910675"/>
                  <a:pt x="1311965" y="4899991"/>
                </a:cubicBezTo>
                <a:cubicBezTo>
                  <a:pt x="1316650" y="4890620"/>
                  <a:pt x="1320926" y="4880605"/>
                  <a:pt x="1321904" y="4870174"/>
                </a:cubicBezTo>
                <a:cubicBezTo>
                  <a:pt x="1330893" y="4774288"/>
                  <a:pt x="1320569" y="4675880"/>
                  <a:pt x="1341782" y="4581939"/>
                </a:cubicBezTo>
                <a:cubicBezTo>
                  <a:pt x="1345712" y="4564536"/>
                  <a:pt x="1374913" y="4568687"/>
                  <a:pt x="1391478" y="4562061"/>
                </a:cubicBezTo>
                <a:cubicBezTo>
                  <a:pt x="1457412" y="4430189"/>
                  <a:pt x="1377417" y="4594868"/>
                  <a:pt x="1421295" y="4492487"/>
                </a:cubicBezTo>
                <a:cubicBezTo>
                  <a:pt x="1462679" y="4395925"/>
                  <a:pt x="1417929" y="4524656"/>
                  <a:pt x="1470991" y="4383157"/>
                </a:cubicBezTo>
                <a:cubicBezTo>
                  <a:pt x="1482027" y="4353728"/>
                  <a:pt x="1500808" y="4293704"/>
                  <a:pt x="1500808" y="4293704"/>
                </a:cubicBezTo>
                <a:cubicBezTo>
                  <a:pt x="1490869" y="4287078"/>
                  <a:pt x="1478857" y="4282816"/>
                  <a:pt x="1470991" y="4273826"/>
                </a:cubicBezTo>
                <a:cubicBezTo>
                  <a:pt x="1455259" y="4255846"/>
                  <a:pt x="1431234" y="4214191"/>
                  <a:pt x="1431234" y="4214191"/>
                </a:cubicBezTo>
                <a:cubicBezTo>
                  <a:pt x="1412656" y="4158456"/>
                  <a:pt x="1423836" y="4194537"/>
                  <a:pt x="1401417" y="4104861"/>
                </a:cubicBezTo>
                <a:lnTo>
                  <a:pt x="1391478" y="4065104"/>
                </a:lnTo>
                <a:cubicBezTo>
                  <a:pt x="1394791" y="4022035"/>
                  <a:pt x="1398636" y="3979003"/>
                  <a:pt x="1401417" y="3935896"/>
                </a:cubicBezTo>
                <a:cubicBezTo>
                  <a:pt x="1413805" y="3743873"/>
                  <a:pt x="1361303" y="3790360"/>
                  <a:pt x="1441173" y="3737113"/>
                </a:cubicBezTo>
                <a:cubicBezTo>
                  <a:pt x="1463563" y="3669951"/>
                  <a:pt x="1443970" y="3736020"/>
                  <a:pt x="1461052" y="3607904"/>
                </a:cubicBezTo>
                <a:cubicBezTo>
                  <a:pt x="1464144" y="3584712"/>
                  <a:pt x="1471990" y="3537331"/>
                  <a:pt x="1490869" y="3518452"/>
                </a:cubicBezTo>
                <a:cubicBezTo>
                  <a:pt x="1498277" y="3511044"/>
                  <a:pt x="1511057" y="3512640"/>
                  <a:pt x="1520687" y="3508513"/>
                </a:cubicBezTo>
                <a:cubicBezTo>
                  <a:pt x="1534305" y="3502677"/>
                  <a:pt x="1546825" y="3494471"/>
                  <a:pt x="1560443" y="3488635"/>
                </a:cubicBezTo>
                <a:cubicBezTo>
                  <a:pt x="1584276" y="3478421"/>
                  <a:pt x="1604795" y="3475964"/>
                  <a:pt x="1630017" y="3468757"/>
                </a:cubicBezTo>
                <a:cubicBezTo>
                  <a:pt x="1640091" y="3465879"/>
                  <a:pt x="1649895" y="3462130"/>
                  <a:pt x="1659834" y="3458817"/>
                </a:cubicBezTo>
                <a:cubicBezTo>
                  <a:pt x="1666460" y="3448878"/>
                  <a:pt x="1678024" y="3440825"/>
                  <a:pt x="1679713" y="3429000"/>
                </a:cubicBezTo>
                <a:cubicBezTo>
                  <a:pt x="1681645" y="3415477"/>
                  <a:pt x="1673698" y="3402328"/>
                  <a:pt x="1669773" y="3389244"/>
                </a:cubicBezTo>
                <a:cubicBezTo>
                  <a:pt x="1639511" y="3288374"/>
                  <a:pt x="1658069" y="3370479"/>
                  <a:pt x="1639956" y="3279913"/>
                </a:cubicBezTo>
                <a:cubicBezTo>
                  <a:pt x="1636643" y="3193774"/>
                  <a:pt x="1630017" y="3107699"/>
                  <a:pt x="1630017" y="3021496"/>
                </a:cubicBezTo>
                <a:cubicBezTo>
                  <a:pt x="1630017" y="2905492"/>
                  <a:pt x="1624421" y="2788585"/>
                  <a:pt x="1639956" y="2673626"/>
                </a:cubicBezTo>
                <a:cubicBezTo>
                  <a:pt x="1641940" y="2658943"/>
                  <a:pt x="1666094" y="2659584"/>
                  <a:pt x="1679713" y="2653748"/>
                </a:cubicBezTo>
                <a:cubicBezTo>
                  <a:pt x="1706456" y="2642287"/>
                  <a:pt x="1730056" y="2639704"/>
                  <a:pt x="1759226" y="2633870"/>
                </a:cubicBezTo>
                <a:cubicBezTo>
                  <a:pt x="1804376" y="2588718"/>
                  <a:pt x="1792385" y="2610826"/>
                  <a:pt x="1769165" y="2494722"/>
                </a:cubicBezTo>
                <a:cubicBezTo>
                  <a:pt x="1766822" y="2483008"/>
                  <a:pt x="1754629" y="2475588"/>
                  <a:pt x="1749287" y="2464904"/>
                </a:cubicBezTo>
                <a:cubicBezTo>
                  <a:pt x="1744602" y="2455533"/>
                  <a:pt x="1746755" y="2442495"/>
                  <a:pt x="1739347" y="2435087"/>
                </a:cubicBezTo>
                <a:cubicBezTo>
                  <a:pt x="1731939" y="2427679"/>
                  <a:pt x="1719469" y="2428461"/>
                  <a:pt x="1709530" y="2425148"/>
                </a:cubicBezTo>
                <a:cubicBezTo>
                  <a:pt x="1674323" y="2372337"/>
                  <a:pt x="1698618" y="2417618"/>
                  <a:pt x="1679713" y="2335696"/>
                </a:cubicBezTo>
                <a:cubicBezTo>
                  <a:pt x="1629015" y="2116006"/>
                  <a:pt x="1684924" y="2399149"/>
                  <a:pt x="1649895" y="2206487"/>
                </a:cubicBezTo>
                <a:cubicBezTo>
                  <a:pt x="1634739" y="2123128"/>
                  <a:pt x="1647259" y="2187323"/>
                  <a:pt x="1630017" y="2126974"/>
                </a:cubicBezTo>
                <a:cubicBezTo>
                  <a:pt x="1626264" y="2113839"/>
                  <a:pt x="1631444" y="2094794"/>
                  <a:pt x="1620078" y="2087217"/>
                </a:cubicBezTo>
                <a:cubicBezTo>
                  <a:pt x="1599166" y="2073275"/>
                  <a:pt x="1497872" y="2061240"/>
                  <a:pt x="1470991" y="2057400"/>
                </a:cubicBezTo>
                <a:cubicBezTo>
                  <a:pt x="1464365" y="2047461"/>
                  <a:pt x="1455819" y="2038562"/>
                  <a:pt x="1451113" y="2027583"/>
                </a:cubicBezTo>
                <a:cubicBezTo>
                  <a:pt x="1445732" y="2015027"/>
                  <a:pt x="1444926" y="2000961"/>
                  <a:pt x="1441173" y="1987826"/>
                </a:cubicBezTo>
                <a:cubicBezTo>
                  <a:pt x="1438295" y="1977753"/>
                  <a:pt x="1434547" y="1967948"/>
                  <a:pt x="1431234" y="1958009"/>
                </a:cubicBezTo>
                <a:cubicBezTo>
                  <a:pt x="1437860" y="1921565"/>
                  <a:pt x="1443848" y="1885000"/>
                  <a:pt x="1451113" y="1848678"/>
                </a:cubicBezTo>
                <a:cubicBezTo>
                  <a:pt x="1453792" y="1835283"/>
                  <a:pt x="1454943" y="1821140"/>
                  <a:pt x="1461052" y="1808922"/>
                </a:cubicBezTo>
                <a:cubicBezTo>
                  <a:pt x="1471736" y="1787554"/>
                  <a:pt x="1480930" y="1762539"/>
                  <a:pt x="1500808" y="1749287"/>
                </a:cubicBezTo>
                <a:cubicBezTo>
                  <a:pt x="1542322" y="1721612"/>
                  <a:pt x="1522179" y="1737856"/>
                  <a:pt x="1560443" y="1699591"/>
                </a:cubicBezTo>
                <a:cubicBezTo>
                  <a:pt x="1592895" y="1569782"/>
                  <a:pt x="1582530" y="1626714"/>
                  <a:pt x="1560443" y="1361661"/>
                </a:cubicBezTo>
                <a:cubicBezTo>
                  <a:pt x="1557581" y="1327322"/>
                  <a:pt x="1546145" y="1292767"/>
                  <a:pt x="1510747" y="1282148"/>
                </a:cubicBezTo>
                <a:cubicBezTo>
                  <a:pt x="1488308" y="1275416"/>
                  <a:pt x="1464364" y="1275522"/>
                  <a:pt x="1441173" y="1272209"/>
                </a:cubicBezTo>
                <a:cubicBezTo>
                  <a:pt x="1437170" y="1266872"/>
                  <a:pt x="1396762" y="1214524"/>
                  <a:pt x="1391478" y="1202635"/>
                </a:cubicBezTo>
                <a:cubicBezTo>
                  <a:pt x="1352562" y="1115072"/>
                  <a:pt x="1396206" y="1167605"/>
                  <a:pt x="1341782" y="1113183"/>
                </a:cubicBezTo>
                <a:cubicBezTo>
                  <a:pt x="1337914" y="1103513"/>
                  <a:pt x="1315860" y="1051197"/>
                  <a:pt x="1311965" y="1033670"/>
                </a:cubicBezTo>
                <a:cubicBezTo>
                  <a:pt x="1307593" y="1013997"/>
                  <a:pt x="1305631" y="993862"/>
                  <a:pt x="1302026" y="974035"/>
                </a:cubicBezTo>
                <a:cubicBezTo>
                  <a:pt x="1293613" y="927761"/>
                  <a:pt x="1292785" y="927130"/>
                  <a:pt x="1282147" y="884583"/>
                </a:cubicBezTo>
                <a:cubicBezTo>
                  <a:pt x="1246623" y="511575"/>
                  <a:pt x="1288465" y="785165"/>
                  <a:pt x="1242391" y="616226"/>
                </a:cubicBezTo>
                <a:cubicBezTo>
                  <a:pt x="1219271" y="531453"/>
                  <a:pt x="1249019" y="599664"/>
                  <a:pt x="1212573" y="526774"/>
                </a:cubicBezTo>
                <a:cubicBezTo>
                  <a:pt x="1209260" y="467139"/>
                  <a:pt x="1207594" y="407390"/>
                  <a:pt x="1202634" y="347870"/>
                </a:cubicBezTo>
                <a:cubicBezTo>
                  <a:pt x="1200960" y="327787"/>
                  <a:pt x="1204408" y="304634"/>
                  <a:pt x="1192695" y="288235"/>
                </a:cubicBezTo>
                <a:cubicBezTo>
                  <a:pt x="1184755" y="277119"/>
                  <a:pt x="1166191" y="281609"/>
                  <a:pt x="1152939" y="278296"/>
                </a:cubicBezTo>
                <a:cubicBezTo>
                  <a:pt x="1134781" y="133034"/>
                  <a:pt x="1143000" y="225494"/>
                  <a:pt x="1143000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401880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43000" y="3886200"/>
            <a:ext cx="2667000" cy="65417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6477000" y="6400800"/>
            <a:ext cx="2514600" cy="32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EDS image &amp;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14601" y="4572000"/>
          <a:ext cx="6629399" cy="170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057"/>
                <a:gridCol w="947057"/>
                <a:gridCol w="947057"/>
                <a:gridCol w="947057"/>
                <a:gridCol w="947057"/>
                <a:gridCol w="947057"/>
                <a:gridCol w="947057"/>
              </a:tblGrid>
              <a:tr h="46672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Compound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 in wt.% (3 Sigma)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28.4734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41.03691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60.98522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5.86E-18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10.29794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Aluminium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5.228539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7.535562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6.640527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Al2O3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14.23817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0.819253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8.725868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12.57604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9.325086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31.40057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1.015624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26.95705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38.85149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23.04917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54.36126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2.507154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69.38486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791200" y="6223986"/>
            <a:ext cx="32004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1266" name="Picture 2" descr="C:\Users\Nagai\Downloads\Study at UT\Concrete\Concrete sleepers\SEM\EDS\sleeper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15568"/>
            <a:ext cx="5105399" cy="34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358384" y="3124200"/>
          <a:ext cx="3404615" cy="1421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923"/>
                <a:gridCol w="680923"/>
                <a:gridCol w="680923"/>
                <a:gridCol w="680923"/>
                <a:gridCol w="680923"/>
              </a:tblGrid>
              <a:tr h="397501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Bruker Nano GmbH, Germany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20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20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Quantax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20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20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Results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 1013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20477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Date: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1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 IMAGE </a:t>
            </a:r>
            <a:r>
              <a:rPr lang="en-GB" dirty="0" smtClean="0"/>
              <a:t>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Nagai\Downloads\Study at UT\Concrete\Concrete sleepers\SEM\sleeper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77000" y="6400800"/>
            <a:ext cx="2514600" cy="32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01952" y="2292096"/>
            <a:ext cx="6096040" cy="3974592"/>
          </a:xfrm>
          <a:custGeom>
            <a:avLst/>
            <a:gdLst>
              <a:gd name="connsiteX0" fmla="*/ 780288 w 6096040"/>
              <a:gd name="connsiteY0" fmla="*/ 926592 h 3974592"/>
              <a:gd name="connsiteX1" fmla="*/ 646176 w 6096040"/>
              <a:gd name="connsiteY1" fmla="*/ 890016 h 3974592"/>
              <a:gd name="connsiteX2" fmla="*/ 597408 w 6096040"/>
              <a:gd name="connsiteY2" fmla="*/ 816864 h 3974592"/>
              <a:gd name="connsiteX3" fmla="*/ 524256 w 6096040"/>
              <a:gd name="connsiteY3" fmla="*/ 804672 h 3974592"/>
              <a:gd name="connsiteX4" fmla="*/ 487680 w 6096040"/>
              <a:gd name="connsiteY4" fmla="*/ 792480 h 3974592"/>
              <a:gd name="connsiteX5" fmla="*/ 438912 w 6096040"/>
              <a:gd name="connsiteY5" fmla="*/ 780288 h 3974592"/>
              <a:gd name="connsiteX6" fmla="*/ 219456 w 6096040"/>
              <a:gd name="connsiteY6" fmla="*/ 792480 h 3974592"/>
              <a:gd name="connsiteX7" fmla="*/ 207264 w 6096040"/>
              <a:gd name="connsiteY7" fmla="*/ 890016 h 3974592"/>
              <a:gd name="connsiteX8" fmla="*/ 170688 w 6096040"/>
              <a:gd name="connsiteY8" fmla="*/ 963168 h 3974592"/>
              <a:gd name="connsiteX9" fmla="*/ 158496 w 6096040"/>
              <a:gd name="connsiteY9" fmla="*/ 999744 h 3974592"/>
              <a:gd name="connsiteX10" fmla="*/ 146304 w 6096040"/>
              <a:gd name="connsiteY10" fmla="*/ 1146048 h 3974592"/>
              <a:gd name="connsiteX11" fmla="*/ 97536 w 6096040"/>
              <a:gd name="connsiteY11" fmla="*/ 1194816 h 3974592"/>
              <a:gd name="connsiteX12" fmla="*/ 73152 w 6096040"/>
              <a:gd name="connsiteY12" fmla="*/ 1231392 h 3974592"/>
              <a:gd name="connsiteX13" fmla="*/ 36576 w 6096040"/>
              <a:gd name="connsiteY13" fmla="*/ 1267968 h 3974592"/>
              <a:gd name="connsiteX14" fmla="*/ 0 w 6096040"/>
              <a:gd name="connsiteY14" fmla="*/ 1341120 h 3974592"/>
              <a:gd name="connsiteX15" fmla="*/ 36576 w 6096040"/>
              <a:gd name="connsiteY15" fmla="*/ 1353312 h 3974592"/>
              <a:gd name="connsiteX16" fmla="*/ 60960 w 6096040"/>
              <a:gd name="connsiteY16" fmla="*/ 1389888 h 3974592"/>
              <a:gd name="connsiteX17" fmla="*/ 97536 w 6096040"/>
              <a:gd name="connsiteY17" fmla="*/ 1414272 h 3974592"/>
              <a:gd name="connsiteX18" fmla="*/ 109728 w 6096040"/>
              <a:gd name="connsiteY18" fmla="*/ 1450848 h 3974592"/>
              <a:gd name="connsiteX19" fmla="*/ 219456 w 6096040"/>
              <a:gd name="connsiteY19" fmla="*/ 1511808 h 3974592"/>
              <a:gd name="connsiteX20" fmla="*/ 304800 w 6096040"/>
              <a:gd name="connsiteY20" fmla="*/ 1621536 h 3974592"/>
              <a:gd name="connsiteX21" fmla="*/ 341376 w 6096040"/>
              <a:gd name="connsiteY21" fmla="*/ 1706880 h 3974592"/>
              <a:gd name="connsiteX22" fmla="*/ 377952 w 6096040"/>
              <a:gd name="connsiteY22" fmla="*/ 1719072 h 3974592"/>
              <a:gd name="connsiteX23" fmla="*/ 402336 w 6096040"/>
              <a:gd name="connsiteY23" fmla="*/ 1755648 h 3974592"/>
              <a:gd name="connsiteX24" fmla="*/ 438912 w 6096040"/>
              <a:gd name="connsiteY24" fmla="*/ 1767840 h 3974592"/>
              <a:gd name="connsiteX25" fmla="*/ 475488 w 6096040"/>
              <a:gd name="connsiteY25" fmla="*/ 1792224 h 3974592"/>
              <a:gd name="connsiteX26" fmla="*/ 499872 w 6096040"/>
              <a:gd name="connsiteY26" fmla="*/ 1865376 h 3974592"/>
              <a:gd name="connsiteX27" fmla="*/ 573024 w 6096040"/>
              <a:gd name="connsiteY27" fmla="*/ 1914144 h 3974592"/>
              <a:gd name="connsiteX28" fmla="*/ 682752 w 6096040"/>
              <a:gd name="connsiteY28" fmla="*/ 1975104 h 3974592"/>
              <a:gd name="connsiteX29" fmla="*/ 719328 w 6096040"/>
              <a:gd name="connsiteY29" fmla="*/ 1999488 h 3974592"/>
              <a:gd name="connsiteX30" fmla="*/ 755904 w 6096040"/>
              <a:gd name="connsiteY30" fmla="*/ 2023872 h 3974592"/>
              <a:gd name="connsiteX31" fmla="*/ 804672 w 6096040"/>
              <a:gd name="connsiteY31" fmla="*/ 2133600 h 3974592"/>
              <a:gd name="connsiteX32" fmla="*/ 902208 w 6096040"/>
              <a:gd name="connsiteY32" fmla="*/ 2157984 h 3974592"/>
              <a:gd name="connsiteX33" fmla="*/ 926592 w 6096040"/>
              <a:gd name="connsiteY33" fmla="*/ 2267712 h 3974592"/>
              <a:gd name="connsiteX34" fmla="*/ 877824 w 6096040"/>
              <a:gd name="connsiteY34" fmla="*/ 2279904 h 3974592"/>
              <a:gd name="connsiteX35" fmla="*/ 804672 w 6096040"/>
              <a:gd name="connsiteY35" fmla="*/ 2304288 h 3974592"/>
              <a:gd name="connsiteX36" fmla="*/ 792480 w 6096040"/>
              <a:gd name="connsiteY36" fmla="*/ 2535936 h 3974592"/>
              <a:gd name="connsiteX37" fmla="*/ 755904 w 6096040"/>
              <a:gd name="connsiteY37" fmla="*/ 2572512 h 3974592"/>
              <a:gd name="connsiteX38" fmla="*/ 829056 w 6096040"/>
              <a:gd name="connsiteY38" fmla="*/ 2596896 h 3974592"/>
              <a:gd name="connsiteX39" fmla="*/ 829056 w 6096040"/>
              <a:gd name="connsiteY39" fmla="*/ 2926080 h 3974592"/>
              <a:gd name="connsiteX40" fmla="*/ 865632 w 6096040"/>
              <a:gd name="connsiteY40" fmla="*/ 2938272 h 3974592"/>
              <a:gd name="connsiteX41" fmla="*/ 975360 w 6096040"/>
              <a:gd name="connsiteY41" fmla="*/ 2962656 h 3974592"/>
              <a:gd name="connsiteX42" fmla="*/ 1011936 w 6096040"/>
              <a:gd name="connsiteY42" fmla="*/ 2999232 h 3974592"/>
              <a:gd name="connsiteX43" fmla="*/ 1036320 w 6096040"/>
              <a:gd name="connsiteY43" fmla="*/ 3108960 h 3974592"/>
              <a:gd name="connsiteX44" fmla="*/ 1072896 w 6096040"/>
              <a:gd name="connsiteY44" fmla="*/ 3121152 h 3974592"/>
              <a:gd name="connsiteX45" fmla="*/ 1182624 w 6096040"/>
              <a:gd name="connsiteY45" fmla="*/ 3157728 h 3974592"/>
              <a:gd name="connsiteX46" fmla="*/ 1853184 w 6096040"/>
              <a:gd name="connsiteY46" fmla="*/ 3133344 h 3974592"/>
              <a:gd name="connsiteX47" fmla="*/ 2011680 w 6096040"/>
              <a:gd name="connsiteY47" fmla="*/ 3145536 h 3974592"/>
              <a:gd name="connsiteX48" fmla="*/ 2036064 w 6096040"/>
              <a:gd name="connsiteY48" fmla="*/ 3194304 h 3974592"/>
              <a:gd name="connsiteX49" fmla="*/ 2060448 w 6096040"/>
              <a:gd name="connsiteY49" fmla="*/ 3267456 h 3974592"/>
              <a:gd name="connsiteX50" fmla="*/ 2145792 w 6096040"/>
              <a:gd name="connsiteY50" fmla="*/ 3291840 h 3974592"/>
              <a:gd name="connsiteX51" fmla="*/ 2182368 w 6096040"/>
              <a:gd name="connsiteY51" fmla="*/ 3304032 h 3974592"/>
              <a:gd name="connsiteX52" fmla="*/ 2206752 w 6096040"/>
              <a:gd name="connsiteY52" fmla="*/ 3340608 h 3974592"/>
              <a:gd name="connsiteX53" fmla="*/ 2218944 w 6096040"/>
              <a:gd name="connsiteY53" fmla="*/ 3425952 h 3974592"/>
              <a:gd name="connsiteX54" fmla="*/ 2255520 w 6096040"/>
              <a:gd name="connsiteY54" fmla="*/ 3438144 h 3974592"/>
              <a:gd name="connsiteX55" fmla="*/ 2365248 w 6096040"/>
              <a:gd name="connsiteY55" fmla="*/ 3450336 h 3974592"/>
              <a:gd name="connsiteX56" fmla="*/ 2535936 w 6096040"/>
              <a:gd name="connsiteY56" fmla="*/ 3499104 h 3974592"/>
              <a:gd name="connsiteX57" fmla="*/ 2621280 w 6096040"/>
              <a:gd name="connsiteY57" fmla="*/ 3511296 h 3974592"/>
              <a:gd name="connsiteX58" fmla="*/ 2657856 w 6096040"/>
              <a:gd name="connsiteY58" fmla="*/ 3523488 h 3974592"/>
              <a:gd name="connsiteX59" fmla="*/ 2682240 w 6096040"/>
              <a:gd name="connsiteY59" fmla="*/ 3486912 h 3974592"/>
              <a:gd name="connsiteX60" fmla="*/ 2718816 w 6096040"/>
              <a:gd name="connsiteY60" fmla="*/ 3474720 h 3974592"/>
              <a:gd name="connsiteX61" fmla="*/ 2804160 w 6096040"/>
              <a:gd name="connsiteY61" fmla="*/ 3486912 h 3974592"/>
              <a:gd name="connsiteX62" fmla="*/ 2816352 w 6096040"/>
              <a:gd name="connsiteY62" fmla="*/ 3523488 h 3974592"/>
              <a:gd name="connsiteX63" fmla="*/ 2852928 w 6096040"/>
              <a:gd name="connsiteY63" fmla="*/ 3547872 h 3974592"/>
              <a:gd name="connsiteX64" fmla="*/ 2865120 w 6096040"/>
              <a:gd name="connsiteY64" fmla="*/ 3584448 h 3974592"/>
              <a:gd name="connsiteX65" fmla="*/ 2987040 w 6096040"/>
              <a:gd name="connsiteY65" fmla="*/ 3621024 h 3974592"/>
              <a:gd name="connsiteX66" fmla="*/ 3048000 w 6096040"/>
              <a:gd name="connsiteY66" fmla="*/ 3718560 h 3974592"/>
              <a:gd name="connsiteX67" fmla="*/ 3084576 w 6096040"/>
              <a:gd name="connsiteY67" fmla="*/ 3730752 h 3974592"/>
              <a:gd name="connsiteX68" fmla="*/ 3145536 w 6096040"/>
              <a:gd name="connsiteY68" fmla="*/ 3718560 h 3974592"/>
              <a:gd name="connsiteX69" fmla="*/ 3169920 w 6096040"/>
              <a:gd name="connsiteY69" fmla="*/ 3621024 h 3974592"/>
              <a:gd name="connsiteX70" fmla="*/ 3182112 w 6096040"/>
              <a:gd name="connsiteY70" fmla="*/ 3584448 h 3974592"/>
              <a:gd name="connsiteX71" fmla="*/ 3194304 w 6096040"/>
              <a:gd name="connsiteY71" fmla="*/ 3157728 h 3974592"/>
              <a:gd name="connsiteX72" fmla="*/ 3230880 w 6096040"/>
              <a:gd name="connsiteY72" fmla="*/ 3169920 h 3974592"/>
              <a:gd name="connsiteX73" fmla="*/ 3267456 w 6096040"/>
              <a:gd name="connsiteY73" fmla="*/ 3206496 h 3974592"/>
              <a:gd name="connsiteX74" fmla="*/ 3279648 w 6096040"/>
              <a:gd name="connsiteY74" fmla="*/ 3243072 h 3974592"/>
              <a:gd name="connsiteX75" fmla="*/ 3255264 w 6096040"/>
              <a:gd name="connsiteY75" fmla="*/ 3425952 h 3974592"/>
              <a:gd name="connsiteX76" fmla="*/ 3267456 w 6096040"/>
              <a:gd name="connsiteY76" fmla="*/ 3511296 h 3974592"/>
              <a:gd name="connsiteX77" fmla="*/ 3279648 w 6096040"/>
              <a:gd name="connsiteY77" fmla="*/ 3621024 h 3974592"/>
              <a:gd name="connsiteX78" fmla="*/ 3316224 w 6096040"/>
              <a:gd name="connsiteY78" fmla="*/ 3645408 h 3974592"/>
              <a:gd name="connsiteX79" fmla="*/ 3377184 w 6096040"/>
              <a:gd name="connsiteY79" fmla="*/ 3657600 h 3974592"/>
              <a:gd name="connsiteX80" fmla="*/ 3425952 w 6096040"/>
              <a:gd name="connsiteY80" fmla="*/ 3669792 h 3974592"/>
              <a:gd name="connsiteX81" fmla="*/ 3462528 w 6096040"/>
              <a:gd name="connsiteY81" fmla="*/ 3681984 h 3974592"/>
              <a:gd name="connsiteX82" fmla="*/ 3511296 w 6096040"/>
              <a:gd name="connsiteY82" fmla="*/ 3706368 h 3974592"/>
              <a:gd name="connsiteX83" fmla="*/ 3779520 w 6096040"/>
              <a:gd name="connsiteY83" fmla="*/ 3718560 h 3974592"/>
              <a:gd name="connsiteX84" fmla="*/ 4011168 w 6096040"/>
              <a:gd name="connsiteY84" fmla="*/ 3742944 h 3974592"/>
              <a:gd name="connsiteX85" fmla="*/ 4047744 w 6096040"/>
              <a:gd name="connsiteY85" fmla="*/ 3755136 h 3974592"/>
              <a:gd name="connsiteX86" fmla="*/ 4389120 w 6096040"/>
              <a:gd name="connsiteY86" fmla="*/ 3767328 h 3974592"/>
              <a:gd name="connsiteX87" fmla="*/ 4462272 w 6096040"/>
              <a:gd name="connsiteY87" fmla="*/ 3791712 h 3974592"/>
              <a:gd name="connsiteX88" fmla="*/ 4498848 w 6096040"/>
              <a:gd name="connsiteY88" fmla="*/ 3803904 h 3974592"/>
              <a:gd name="connsiteX89" fmla="*/ 4803648 w 6096040"/>
              <a:gd name="connsiteY89" fmla="*/ 3828288 h 3974592"/>
              <a:gd name="connsiteX90" fmla="*/ 4864608 w 6096040"/>
              <a:gd name="connsiteY90" fmla="*/ 3889248 h 3974592"/>
              <a:gd name="connsiteX91" fmla="*/ 4901184 w 6096040"/>
              <a:gd name="connsiteY91" fmla="*/ 3913632 h 3974592"/>
              <a:gd name="connsiteX92" fmla="*/ 4937760 w 6096040"/>
              <a:gd name="connsiteY92" fmla="*/ 3925824 h 3974592"/>
              <a:gd name="connsiteX93" fmla="*/ 5218176 w 6096040"/>
              <a:gd name="connsiteY93" fmla="*/ 3938016 h 3974592"/>
              <a:gd name="connsiteX94" fmla="*/ 5352288 w 6096040"/>
              <a:gd name="connsiteY94" fmla="*/ 3962400 h 3974592"/>
              <a:gd name="connsiteX95" fmla="*/ 5388864 w 6096040"/>
              <a:gd name="connsiteY95" fmla="*/ 3974592 h 3974592"/>
              <a:gd name="connsiteX96" fmla="*/ 5559552 w 6096040"/>
              <a:gd name="connsiteY96" fmla="*/ 3962400 h 3974592"/>
              <a:gd name="connsiteX97" fmla="*/ 5571744 w 6096040"/>
              <a:gd name="connsiteY97" fmla="*/ 3925824 h 3974592"/>
              <a:gd name="connsiteX98" fmla="*/ 5596128 w 6096040"/>
              <a:gd name="connsiteY98" fmla="*/ 3828288 h 3974592"/>
              <a:gd name="connsiteX99" fmla="*/ 5632704 w 6096040"/>
              <a:gd name="connsiteY99" fmla="*/ 3694176 h 3974592"/>
              <a:gd name="connsiteX100" fmla="*/ 5644896 w 6096040"/>
              <a:gd name="connsiteY100" fmla="*/ 3645408 h 3974592"/>
              <a:gd name="connsiteX101" fmla="*/ 5718048 w 6096040"/>
              <a:gd name="connsiteY101" fmla="*/ 3560064 h 3974592"/>
              <a:gd name="connsiteX102" fmla="*/ 5754624 w 6096040"/>
              <a:gd name="connsiteY102" fmla="*/ 3486912 h 3974592"/>
              <a:gd name="connsiteX103" fmla="*/ 5718048 w 6096040"/>
              <a:gd name="connsiteY103" fmla="*/ 3413760 h 3974592"/>
              <a:gd name="connsiteX104" fmla="*/ 5669280 w 6096040"/>
              <a:gd name="connsiteY104" fmla="*/ 3328416 h 3974592"/>
              <a:gd name="connsiteX105" fmla="*/ 5596128 w 6096040"/>
              <a:gd name="connsiteY105" fmla="*/ 3291840 h 3974592"/>
              <a:gd name="connsiteX106" fmla="*/ 5571744 w 6096040"/>
              <a:gd name="connsiteY106" fmla="*/ 3255264 h 3974592"/>
              <a:gd name="connsiteX107" fmla="*/ 5571744 w 6096040"/>
              <a:gd name="connsiteY107" fmla="*/ 3060192 h 3974592"/>
              <a:gd name="connsiteX108" fmla="*/ 5596128 w 6096040"/>
              <a:gd name="connsiteY108" fmla="*/ 3023616 h 3974592"/>
              <a:gd name="connsiteX109" fmla="*/ 5620512 w 6096040"/>
              <a:gd name="connsiteY109" fmla="*/ 2950464 h 3974592"/>
              <a:gd name="connsiteX110" fmla="*/ 5657088 w 6096040"/>
              <a:gd name="connsiteY110" fmla="*/ 2852928 h 3974592"/>
              <a:gd name="connsiteX111" fmla="*/ 5791200 w 6096040"/>
              <a:gd name="connsiteY111" fmla="*/ 2816352 h 3974592"/>
              <a:gd name="connsiteX112" fmla="*/ 5900928 w 6096040"/>
              <a:gd name="connsiteY112" fmla="*/ 2779776 h 3974592"/>
              <a:gd name="connsiteX113" fmla="*/ 5937504 w 6096040"/>
              <a:gd name="connsiteY113" fmla="*/ 2767584 h 3974592"/>
              <a:gd name="connsiteX114" fmla="*/ 6071616 w 6096040"/>
              <a:gd name="connsiteY114" fmla="*/ 2755392 h 3974592"/>
              <a:gd name="connsiteX115" fmla="*/ 6096000 w 6096040"/>
              <a:gd name="connsiteY115" fmla="*/ 2377440 h 3974592"/>
              <a:gd name="connsiteX116" fmla="*/ 6059424 w 6096040"/>
              <a:gd name="connsiteY116" fmla="*/ 2231136 h 3974592"/>
              <a:gd name="connsiteX117" fmla="*/ 6047232 w 6096040"/>
              <a:gd name="connsiteY117" fmla="*/ 2145792 h 3974592"/>
              <a:gd name="connsiteX118" fmla="*/ 6035040 w 6096040"/>
              <a:gd name="connsiteY118" fmla="*/ 2011680 h 3974592"/>
              <a:gd name="connsiteX119" fmla="*/ 6022848 w 6096040"/>
              <a:gd name="connsiteY119" fmla="*/ 1914144 h 3974592"/>
              <a:gd name="connsiteX120" fmla="*/ 6010656 w 6096040"/>
              <a:gd name="connsiteY120" fmla="*/ 1950720 h 3974592"/>
              <a:gd name="connsiteX121" fmla="*/ 5974080 w 6096040"/>
              <a:gd name="connsiteY121" fmla="*/ 1975104 h 3974592"/>
              <a:gd name="connsiteX122" fmla="*/ 5925312 w 6096040"/>
              <a:gd name="connsiteY122" fmla="*/ 1999488 h 3974592"/>
              <a:gd name="connsiteX123" fmla="*/ 5888736 w 6096040"/>
              <a:gd name="connsiteY123" fmla="*/ 2011680 h 3974592"/>
              <a:gd name="connsiteX124" fmla="*/ 5852160 w 6096040"/>
              <a:gd name="connsiteY124" fmla="*/ 2036064 h 3974592"/>
              <a:gd name="connsiteX125" fmla="*/ 5803392 w 6096040"/>
              <a:gd name="connsiteY125" fmla="*/ 2109216 h 3974592"/>
              <a:gd name="connsiteX126" fmla="*/ 5742432 w 6096040"/>
              <a:gd name="connsiteY126" fmla="*/ 2170176 h 3974592"/>
              <a:gd name="connsiteX127" fmla="*/ 5705856 w 6096040"/>
              <a:gd name="connsiteY127" fmla="*/ 2182368 h 3974592"/>
              <a:gd name="connsiteX128" fmla="*/ 5632704 w 6096040"/>
              <a:gd name="connsiteY128" fmla="*/ 2231136 h 3974592"/>
              <a:gd name="connsiteX129" fmla="*/ 5608320 w 6096040"/>
              <a:gd name="connsiteY129" fmla="*/ 2194560 h 3974592"/>
              <a:gd name="connsiteX130" fmla="*/ 5620512 w 6096040"/>
              <a:gd name="connsiteY130" fmla="*/ 2121408 h 3974592"/>
              <a:gd name="connsiteX131" fmla="*/ 5644896 w 6096040"/>
              <a:gd name="connsiteY131" fmla="*/ 1999488 h 3974592"/>
              <a:gd name="connsiteX132" fmla="*/ 5632704 w 6096040"/>
              <a:gd name="connsiteY132" fmla="*/ 1743456 h 3974592"/>
              <a:gd name="connsiteX133" fmla="*/ 5608320 w 6096040"/>
              <a:gd name="connsiteY133" fmla="*/ 1670304 h 3974592"/>
              <a:gd name="connsiteX134" fmla="*/ 5522976 w 6096040"/>
              <a:gd name="connsiteY134" fmla="*/ 1645920 h 3974592"/>
              <a:gd name="connsiteX135" fmla="*/ 5449824 w 6096040"/>
              <a:gd name="connsiteY135" fmla="*/ 1621536 h 3974592"/>
              <a:gd name="connsiteX136" fmla="*/ 5413248 w 6096040"/>
              <a:gd name="connsiteY136" fmla="*/ 1548384 h 3974592"/>
              <a:gd name="connsiteX137" fmla="*/ 5401056 w 6096040"/>
              <a:gd name="connsiteY137" fmla="*/ 1511808 h 3974592"/>
              <a:gd name="connsiteX138" fmla="*/ 5327904 w 6096040"/>
              <a:gd name="connsiteY138" fmla="*/ 1438656 h 3974592"/>
              <a:gd name="connsiteX139" fmla="*/ 5230368 w 6096040"/>
              <a:gd name="connsiteY139" fmla="*/ 1426464 h 3974592"/>
              <a:gd name="connsiteX140" fmla="*/ 5157216 w 6096040"/>
              <a:gd name="connsiteY140" fmla="*/ 1402080 h 3974592"/>
              <a:gd name="connsiteX141" fmla="*/ 5132832 w 6096040"/>
              <a:gd name="connsiteY141" fmla="*/ 1328928 h 3974592"/>
              <a:gd name="connsiteX142" fmla="*/ 5120640 w 6096040"/>
              <a:gd name="connsiteY142" fmla="*/ 1292352 h 3974592"/>
              <a:gd name="connsiteX143" fmla="*/ 5108448 w 6096040"/>
              <a:gd name="connsiteY143" fmla="*/ 1207008 h 3974592"/>
              <a:gd name="connsiteX144" fmla="*/ 5071872 w 6096040"/>
              <a:gd name="connsiteY144" fmla="*/ 1060704 h 3974592"/>
              <a:gd name="connsiteX145" fmla="*/ 5035296 w 6096040"/>
              <a:gd name="connsiteY145" fmla="*/ 1048512 h 3974592"/>
              <a:gd name="connsiteX146" fmla="*/ 4962144 w 6096040"/>
              <a:gd name="connsiteY146" fmla="*/ 987552 h 3974592"/>
              <a:gd name="connsiteX147" fmla="*/ 4791456 w 6096040"/>
              <a:gd name="connsiteY147" fmla="*/ 926592 h 3974592"/>
              <a:gd name="connsiteX148" fmla="*/ 4511040 w 6096040"/>
              <a:gd name="connsiteY148" fmla="*/ 1011936 h 3974592"/>
              <a:gd name="connsiteX149" fmla="*/ 4486656 w 6096040"/>
              <a:gd name="connsiteY149" fmla="*/ 975360 h 3974592"/>
              <a:gd name="connsiteX150" fmla="*/ 4462272 w 6096040"/>
              <a:gd name="connsiteY150" fmla="*/ 902208 h 3974592"/>
              <a:gd name="connsiteX151" fmla="*/ 4450080 w 6096040"/>
              <a:gd name="connsiteY151" fmla="*/ 865632 h 3974592"/>
              <a:gd name="connsiteX152" fmla="*/ 4315968 w 6096040"/>
              <a:gd name="connsiteY152" fmla="*/ 829056 h 3974592"/>
              <a:gd name="connsiteX153" fmla="*/ 4279392 w 6096040"/>
              <a:gd name="connsiteY153" fmla="*/ 816864 h 3974592"/>
              <a:gd name="connsiteX154" fmla="*/ 4206240 w 6096040"/>
              <a:gd name="connsiteY154" fmla="*/ 804672 h 3974592"/>
              <a:gd name="connsiteX155" fmla="*/ 4157472 w 6096040"/>
              <a:gd name="connsiteY155" fmla="*/ 792480 h 3974592"/>
              <a:gd name="connsiteX156" fmla="*/ 4084320 w 6096040"/>
              <a:gd name="connsiteY156" fmla="*/ 768096 h 3974592"/>
              <a:gd name="connsiteX157" fmla="*/ 3633216 w 6096040"/>
              <a:gd name="connsiteY157" fmla="*/ 743712 h 3974592"/>
              <a:gd name="connsiteX158" fmla="*/ 3511296 w 6096040"/>
              <a:gd name="connsiteY158" fmla="*/ 743712 h 3974592"/>
              <a:gd name="connsiteX159" fmla="*/ 3462528 w 6096040"/>
              <a:gd name="connsiteY159" fmla="*/ 816864 h 3974592"/>
              <a:gd name="connsiteX160" fmla="*/ 3425952 w 6096040"/>
              <a:gd name="connsiteY160" fmla="*/ 829056 h 3974592"/>
              <a:gd name="connsiteX161" fmla="*/ 3145536 w 6096040"/>
              <a:gd name="connsiteY161" fmla="*/ 816864 h 3974592"/>
              <a:gd name="connsiteX162" fmla="*/ 3133344 w 6096040"/>
              <a:gd name="connsiteY162" fmla="*/ 780288 h 3974592"/>
              <a:gd name="connsiteX163" fmla="*/ 3072384 w 6096040"/>
              <a:gd name="connsiteY163" fmla="*/ 719328 h 3974592"/>
              <a:gd name="connsiteX164" fmla="*/ 3084576 w 6096040"/>
              <a:gd name="connsiteY164" fmla="*/ 670560 h 3974592"/>
              <a:gd name="connsiteX165" fmla="*/ 3096768 w 6096040"/>
              <a:gd name="connsiteY165" fmla="*/ 633984 h 3974592"/>
              <a:gd name="connsiteX166" fmla="*/ 3121152 w 6096040"/>
              <a:gd name="connsiteY166" fmla="*/ 536448 h 3974592"/>
              <a:gd name="connsiteX167" fmla="*/ 3194304 w 6096040"/>
              <a:gd name="connsiteY167" fmla="*/ 499872 h 3974592"/>
              <a:gd name="connsiteX168" fmla="*/ 3267456 w 6096040"/>
              <a:gd name="connsiteY168" fmla="*/ 426720 h 3974592"/>
              <a:gd name="connsiteX169" fmla="*/ 3304032 w 6096040"/>
              <a:gd name="connsiteY169" fmla="*/ 353568 h 3974592"/>
              <a:gd name="connsiteX170" fmla="*/ 3340608 w 6096040"/>
              <a:gd name="connsiteY170" fmla="*/ 341376 h 3974592"/>
              <a:gd name="connsiteX171" fmla="*/ 3401568 w 6096040"/>
              <a:gd name="connsiteY171" fmla="*/ 316992 h 3974592"/>
              <a:gd name="connsiteX172" fmla="*/ 3572256 w 6096040"/>
              <a:gd name="connsiteY172" fmla="*/ 292608 h 3974592"/>
              <a:gd name="connsiteX173" fmla="*/ 3535680 w 6096040"/>
              <a:gd name="connsiteY173" fmla="*/ 219456 h 3974592"/>
              <a:gd name="connsiteX174" fmla="*/ 3499104 w 6096040"/>
              <a:gd name="connsiteY174" fmla="*/ 195072 h 3974592"/>
              <a:gd name="connsiteX175" fmla="*/ 3450336 w 6096040"/>
              <a:gd name="connsiteY175" fmla="*/ 85344 h 3974592"/>
              <a:gd name="connsiteX176" fmla="*/ 3413760 w 6096040"/>
              <a:gd name="connsiteY176" fmla="*/ 48768 h 3974592"/>
              <a:gd name="connsiteX177" fmla="*/ 3377184 w 6096040"/>
              <a:gd name="connsiteY177" fmla="*/ 24384 h 3974592"/>
              <a:gd name="connsiteX178" fmla="*/ 3304032 w 6096040"/>
              <a:gd name="connsiteY178" fmla="*/ 0 h 3974592"/>
              <a:gd name="connsiteX179" fmla="*/ 3230880 w 6096040"/>
              <a:gd name="connsiteY179" fmla="*/ 12192 h 3974592"/>
              <a:gd name="connsiteX180" fmla="*/ 3133344 w 6096040"/>
              <a:gd name="connsiteY180" fmla="*/ 36576 h 3974592"/>
              <a:gd name="connsiteX181" fmla="*/ 3108960 w 6096040"/>
              <a:gd name="connsiteY181" fmla="*/ 109728 h 3974592"/>
              <a:gd name="connsiteX182" fmla="*/ 3096768 w 6096040"/>
              <a:gd name="connsiteY182" fmla="*/ 158496 h 3974592"/>
              <a:gd name="connsiteX183" fmla="*/ 3072384 w 6096040"/>
              <a:gd name="connsiteY183" fmla="*/ 231648 h 3974592"/>
              <a:gd name="connsiteX184" fmla="*/ 3060192 w 6096040"/>
              <a:gd name="connsiteY184" fmla="*/ 402336 h 3974592"/>
              <a:gd name="connsiteX185" fmla="*/ 3023616 w 6096040"/>
              <a:gd name="connsiteY185" fmla="*/ 426720 h 3974592"/>
              <a:gd name="connsiteX186" fmla="*/ 2987040 w 6096040"/>
              <a:gd name="connsiteY186" fmla="*/ 499872 h 3974592"/>
              <a:gd name="connsiteX187" fmla="*/ 2950464 w 6096040"/>
              <a:gd name="connsiteY187" fmla="*/ 524256 h 3974592"/>
              <a:gd name="connsiteX188" fmla="*/ 2840736 w 6096040"/>
              <a:gd name="connsiteY188" fmla="*/ 548640 h 3974592"/>
              <a:gd name="connsiteX189" fmla="*/ 2804160 w 6096040"/>
              <a:gd name="connsiteY189" fmla="*/ 573024 h 3974592"/>
              <a:gd name="connsiteX190" fmla="*/ 2791968 w 6096040"/>
              <a:gd name="connsiteY190" fmla="*/ 609600 h 3974592"/>
              <a:gd name="connsiteX191" fmla="*/ 2609088 w 6096040"/>
              <a:gd name="connsiteY191" fmla="*/ 646176 h 3974592"/>
              <a:gd name="connsiteX192" fmla="*/ 2572512 w 6096040"/>
              <a:gd name="connsiteY192" fmla="*/ 658368 h 3974592"/>
              <a:gd name="connsiteX193" fmla="*/ 2462784 w 6096040"/>
              <a:gd name="connsiteY193" fmla="*/ 682752 h 3974592"/>
              <a:gd name="connsiteX194" fmla="*/ 2389632 w 6096040"/>
              <a:gd name="connsiteY194" fmla="*/ 719328 h 3974592"/>
              <a:gd name="connsiteX195" fmla="*/ 1999488 w 6096040"/>
              <a:gd name="connsiteY195" fmla="*/ 731520 h 3974592"/>
              <a:gd name="connsiteX196" fmla="*/ 1914144 w 6096040"/>
              <a:gd name="connsiteY196" fmla="*/ 755904 h 3974592"/>
              <a:gd name="connsiteX197" fmla="*/ 1828800 w 6096040"/>
              <a:gd name="connsiteY197" fmla="*/ 780288 h 3974592"/>
              <a:gd name="connsiteX198" fmla="*/ 1731264 w 6096040"/>
              <a:gd name="connsiteY198" fmla="*/ 768096 h 3974592"/>
              <a:gd name="connsiteX199" fmla="*/ 1694688 w 6096040"/>
              <a:gd name="connsiteY199" fmla="*/ 755904 h 3974592"/>
              <a:gd name="connsiteX200" fmla="*/ 1633728 w 6096040"/>
              <a:gd name="connsiteY200" fmla="*/ 694944 h 3974592"/>
              <a:gd name="connsiteX201" fmla="*/ 1511808 w 6096040"/>
              <a:gd name="connsiteY201" fmla="*/ 682752 h 3974592"/>
              <a:gd name="connsiteX202" fmla="*/ 1475232 w 6096040"/>
              <a:gd name="connsiteY202" fmla="*/ 670560 h 3974592"/>
              <a:gd name="connsiteX203" fmla="*/ 1402080 w 6096040"/>
              <a:gd name="connsiteY203" fmla="*/ 719328 h 3974592"/>
              <a:gd name="connsiteX204" fmla="*/ 1328928 w 6096040"/>
              <a:gd name="connsiteY204" fmla="*/ 768096 h 3974592"/>
              <a:gd name="connsiteX205" fmla="*/ 1304544 w 6096040"/>
              <a:gd name="connsiteY205" fmla="*/ 853440 h 3974592"/>
              <a:gd name="connsiteX206" fmla="*/ 1280160 w 6096040"/>
              <a:gd name="connsiteY206" fmla="*/ 938784 h 3974592"/>
              <a:gd name="connsiteX207" fmla="*/ 1292352 w 6096040"/>
              <a:gd name="connsiteY207" fmla="*/ 1207008 h 3974592"/>
              <a:gd name="connsiteX208" fmla="*/ 1304544 w 6096040"/>
              <a:gd name="connsiteY208" fmla="*/ 1292352 h 3974592"/>
              <a:gd name="connsiteX209" fmla="*/ 1353312 w 6096040"/>
              <a:gd name="connsiteY209" fmla="*/ 1365504 h 3974592"/>
              <a:gd name="connsiteX210" fmla="*/ 1365504 w 6096040"/>
              <a:gd name="connsiteY210" fmla="*/ 1414272 h 3974592"/>
              <a:gd name="connsiteX211" fmla="*/ 1389888 w 6096040"/>
              <a:gd name="connsiteY211" fmla="*/ 1621536 h 3974592"/>
              <a:gd name="connsiteX212" fmla="*/ 1377696 w 6096040"/>
              <a:gd name="connsiteY212" fmla="*/ 1901952 h 3974592"/>
              <a:gd name="connsiteX213" fmla="*/ 1280160 w 6096040"/>
              <a:gd name="connsiteY213" fmla="*/ 1914144 h 3974592"/>
              <a:gd name="connsiteX214" fmla="*/ 1292352 w 6096040"/>
              <a:gd name="connsiteY214" fmla="*/ 1962912 h 3974592"/>
              <a:gd name="connsiteX215" fmla="*/ 1255776 w 6096040"/>
              <a:gd name="connsiteY215" fmla="*/ 1987296 h 3974592"/>
              <a:gd name="connsiteX216" fmla="*/ 1121664 w 6096040"/>
              <a:gd name="connsiteY216" fmla="*/ 1975104 h 3974592"/>
              <a:gd name="connsiteX217" fmla="*/ 1085088 w 6096040"/>
              <a:gd name="connsiteY217" fmla="*/ 1938528 h 3974592"/>
              <a:gd name="connsiteX218" fmla="*/ 1024128 w 6096040"/>
              <a:gd name="connsiteY218" fmla="*/ 1865376 h 3974592"/>
              <a:gd name="connsiteX219" fmla="*/ 987552 w 6096040"/>
              <a:gd name="connsiteY219" fmla="*/ 1840992 h 3974592"/>
              <a:gd name="connsiteX220" fmla="*/ 890016 w 6096040"/>
              <a:gd name="connsiteY220" fmla="*/ 1828800 h 3974592"/>
              <a:gd name="connsiteX221" fmla="*/ 890016 w 6096040"/>
              <a:gd name="connsiteY221" fmla="*/ 1670304 h 3974592"/>
              <a:gd name="connsiteX222" fmla="*/ 877824 w 6096040"/>
              <a:gd name="connsiteY222" fmla="*/ 1670304 h 3974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6096040" h="3974592">
                <a:moveTo>
                  <a:pt x="780288" y="926592"/>
                </a:moveTo>
                <a:cubicBezTo>
                  <a:pt x="734994" y="920930"/>
                  <a:pt x="680148" y="928842"/>
                  <a:pt x="646176" y="890016"/>
                </a:cubicBezTo>
                <a:cubicBezTo>
                  <a:pt x="626878" y="867961"/>
                  <a:pt x="626315" y="821682"/>
                  <a:pt x="597408" y="816864"/>
                </a:cubicBezTo>
                <a:cubicBezTo>
                  <a:pt x="573024" y="812800"/>
                  <a:pt x="548388" y="810035"/>
                  <a:pt x="524256" y="804672"/>
                </a:cubicBezTo>
                <a:cubicBezTo>
                  <a:pt x="511711" y="801884"/>
                  <a:pt x="500037" y="796011"/>
                  <a:pt x="487680" y="792480"/>
                </a:cubicBezTo>
                <a:cubicBezTo>
                  <a:pt x="471568" y="787877"/>
                  <a:pt x="455168" y="784352"/>
                  <a:pt x="438912" y="780288"/>
                </a:cubicBezTo>
                <a:cubicBezTo>
                  <a:pt x="365760" y="784352"/>
                  <a:pt x="285668" y="761116"/>
                  <a:pt x="219456" y="792480"/>
                </a:cubicBezTo>
                <a:cubicBezTo>
                  <a:pt x="189845" y="806506"/>
                  <a:pt x="213125" y="857779"/>
                  <a:pt x="207264" y="890016"/>
                </a:cubicBezTo>
                <a:cubicBezTo>
                  <a:pt x="198508" y="938172"/>
                  <a:pt x="193000" y="918545"/>
                  <a:pt x="170688" y="963168"/>
                </a:cubicBezTo>
                <a:cubicBezTo>
                  <a:pt x="164941" y="974663"/>
                  <a:pt x="162560" y="987552"/>
                  <a:pt x="158496" y="999744"/>
                </a:cubicBezTo>
                <a:cubicBezTo>
                  <a:pt x="154432" y="1048512"/>
                  <a:pt x="160901" y="1099339"/>
                  <a:pt x="146304" y="1146048"/>
                </a:cubicBezTo>
                <a:cubicBezTo>
                  <a:pt x="139447" y="1167991"/>
                  <a:pt x="112497" y="1177361"/>
                  <a:pt x="97536" y="1194816"/>
                </a:cubicBezTo>
                <a:cubicBezTo>
                  <a:pt x="88000" y="1205941"/>
                  <a:pt x="82533" y="1220135"/>
                  <a:pt x="73152" y="1231392"/>
                </a:cubicBezTo>
                <a:cubicBezTo>
                  <a:pt x="62114" y="1244638"/>
                  <a:pt x="47614" y="1254722"/>
                  <a:pt x="36576" y="1267968"/>
                </a:cubicBezTo>
                <a:cubicBezTo>
                  <a:pt x="10315" y="1299481"/>
                  <a:pt x="12219" y="1304462"/>
                  <a:pt x="0" y="1341120"/>
                </a:cubicBezTo>
                <a:cubicBezTo>
                  <a:pt x="12192" y="1345184"/>
                  <a:pt x="26541" y="1345284"/>
                  <a:pt x="36576" y="1353312"/>
                </a:cubicBezTo>
                <a:cubicBezTo>
                  <a:pt x="48018" y="1362466"/>
                  <a:pt x="50599" y="1379527"/>
                  <a:pt x="60960" y="1389888"/>
                </a:cubicBezTo>
                <a:cubicBezTo>
                  <a:pt x="71321" y="1400249"/>
                  <a:pt x="85344" y="1406144"/>
                  <a:pt x="97536" y="1414272"/>
                </a:cubicBezTo>
                <a:cubicBezTo>
                  <a:pt x="101600" y="1426464"/>
                  <a:pt x="100641" y="1441761"/>
                  <a:pt x="109728" y="1450848"/>
                </a:cubicBezTo>
                <a:cubicBezTo>
                  <a:pt x="151651" y="1492771"/>
                  <a:pt x="173462" y="1496477"/>
                  <a:pt x="219456" y="1511808"/>
                </a:cubicBezTo>
                <a:cubicBezTo>
                  <a:pt x="277788" y="1599306"/>
                  <a:pt x="247502" y="1564238"/>
                  <a:pt x="304800" y="1621536"/>
                </a:cubicBezTo>
                <a:cubicBezTo>
                  <a:pt x="312086" y="1643395"/>
                  <a:pt x="326310" y="1691814"/>
                  <a:pt x="341376" y="1706880"/>
                </a:cubicBezTo>
                <a:cubicBezTo>
                  <a:pt x="350463" y="1715967"/>
                  <a:pt x="365760" y="1715008"/>
                  <a:pt x="377952" y="1719072"/>
                </a:cubicBezTo>
                <a:cubicBezTo>
                  <a:pt x="386080" y="1731264"/>
                  <a:pt x="390894" y="1746494"/>
                  <a:pt x="402336" y="1755648"/>
                </a:cubicBezTo>
                <a:cubicBezTo>
                  <a:pt x="412371" y="1763676"/>
                  <a:pt x="427417" y="1762093"/>
                  <a:pt x="438912" y="1767840"/>
                </a:cubicBezTo>
                <a:cubicBezTo>
                  <a:pt x="452018" y="1774393"/>
                  <a:pt x="463296" y="1784096"/>
                  <a:pt x="475488" y="1792224"/>
                </a:cubicBezTo>
                <a:cubicBezTo>
                  <a:pt x="483616" y="1816608"/>
                  <a:pt x="478486" y="1851119"/>
                  <a:pt x="499872" y="1865376"/>
                </a:cubicBezTo>
                <a:cubicBezTo>
                  <a:pt x="524256" y="1881632"/>
                  <a:pt x="545222" y="1904877"/>
                  <a:pt x="573024" y="1914144"/>
                </a:cubicBezTo>
                <a:cubicBezTo>
                  <a:pt x="637402" y="1935603"/>
                  <a:pt x="598907" y="1919207"/>
                  <a:pt x="682752" y="1975104"/>
                </a:cubicBezTo>
                <a:lnTo>
                  <a:pt x="719328" y="1999488"/>
                </a:lnTo>
                <a:lnTo>
                  <a:pt x="755904" y="2023872"/>
                </a:lnTo>
                <a:cubicBezTo>
                  <a:pt x="763355" y="2046224"/>
                  <a:pt x="778326" y="2112523"/>
                  <a:pt x="804672" y="2133600"/>
                </a:cubicBezTo>
                <a:cubicBezTo>
                  <a:pt x="817169" y="2143597"/>
                  <a:pt x="899172" y="2157377"/>
                  <a:pt x="902208" y="2157984"/>
                </a:cubicBezTo>
                <a:cubicBezTo>
                  <a:pt x="936176" y="2191952"/>
                  <a:pt x="970420" y="2206353"/>
                  <a:pt x="926592" y="2267712"/>
                </a:cubicBezTo>
                <a:cubicBezTo>
                  <a:pt x="916853" y="2281347"/>
                  <a:pt x="893874" y="2275089"/>
                  <a:pt x="877824" y="2279904"/>
                </a:cubicBezTo>
                <a:cubicBezTo>
                  <a:pt x="853205" y="2287290"/>
                  <a:pt x="804672" y="2304288"/>
                  <a:pt x="804672" y="2304288"/>
                </a:cubicBezTo>
                <a:cubicBezTo>
                  <a:pt x="800608" y="2381504"/>
                  <a:pt x="806312" y="2459860"/>
                  <a:pt x="792480" y="2535936"/>
                </a:cubicBezTo>
                <a:cubicBezTo>
                  <a:pt x="789396" y="2552900"/>
                  <a:pt x="747033" y="2557727"/>
                  <a:pt x="755904" y="2572512"/>
                </a:cubicBezTo>
                <a:cubicBezTo>
                  <a:pt x="769128" y="2594552"/>
                  <a:pt x="829056" y="2596896"/>
                  <a:pt x="829056" y="2596896"/>
                </a:cubicBezTo>
                <a:cubicBezTo>
                  <a:pt x="820297" y="2702006"/>
                  <a:pt x="802989" y="2821811"/>
                  <a:pt x="829056" y="2926080"/>
                </a:cubicBezTo>
                <a:cubicBezTo>
                  <a:pt x="832173" y="2938548"/>
                  <a:pt x="853087" y="2935484"/>
                  <a:pt x="865632" y="2938272"/>
                </a:cubicBezTo>
                <a:cubicBezTo>
                  <a:pt x="994375" y="2966882"/>
                  <a:pt x="893022" y="2935210"/>
                  <a:pt x="975360" y="2962656"/>
                </a:cubicBezTo>
                <a:cubicBezTo>
                  <a:pt x="987552" y="2974848"/>
                  <a:pt x="1002372" y="2984886"/>
                  <a:pt x="1011936" y="2999232"/>
                </a:cubicBezTo>
                <a:cubicBezTo>
                  <a:pt x="1038314" y="3038798"/>
                  <a:pt x="1009766" y="3062490"/>
                  <a:pt x="1036320" y="3108960"/>
                </a:cubicBezTo>
                <a:cubicBezTo>
                  <a:pt x="1042696" y="3120118"/>
                  <a:pt x="1061401" y="3115405"/>
                  <a:pt x="1072896" y="3121152"/>
                </a:cubicBezTo>
                <a:cubicBezTo>
                  <a:pt x="1158613" y="3164010"/>
                  <a:pt x="1046815" y="3135093"/>
                  <a:pt x="1182624" y="3157728"/>
                </a:cubicBezTo>
                <a:cubicBezTo>
                  <a:pt x="1447935" y="3119826"/>
                  <a:pt x="1328771" y="3133344"/>
                  <a:pt x="1853184" y="3133344"/>
                </a:cubicBezTo>
                <a:cubicBezTo>
                  <a:pt x="1906172" y="3133344"/>
                  <a:pt x="1958848" y="3141472"/>
                  <a:pt x="2011680" y="3145536"/>
                </a:cubicBezTo>
                <a:cubicBezTo>
                  <a:pt x="2019808" y="3161792"/>
                  <a:pt x="2029314" y="3177429"/>
                  <a:pt x="2036064" y="3194304"/>
                </a:cubicBezTo>
                <a:cubicBezTo>
                  <a:pt x="2045610" y="3218169"/>
                  <a:pt x="2036064" y="3259328"/>
                  <a:pt x="2060448" y="3267456"/>
                </a:cubicBezTo>
                <a:cubicBezTo>
                  <a:pt x="2148145" y="3296688"/>
                  <a:pt x="2038629" y="3261222"/>
                  <a:pt x="2145792" y="3291840"/>
                </a:cubicBezTo>
                <a:cubicBezTo>
                  <a:pt x="2158149" y="3295371"/>
                  <a:pt x="2170176" y="3299968"/>
                  <a:pt x="2182368" y="3304032"/>
                </a:cubicBezTo>
                <a:cubicBezTo>
                  <a:pt x="2190496" y="3316224"/>
                  <a:pt x="2202542" y="3326573"/>
                  <a:pt x="2206752" y="3340608"/>
                </a:cubicBezTo>
                <a:cubicBezTo>
                  <a:pt x="2215009" y="3368133"/>
                  <a:pt x="2206093" y="3400249"/>
                  <a:pt x="2218944" y="3425952"/>
                </a:cubicBezTo>
                <a:cubicBezTo>
                  <a:pt x="2224691" y="3437447"/>
                  <a:pt x="2242843" y="3436031"/>
                  <a:pt x="2255520" y="3438144"/>
                </a:cubicBezTo>
                <a:cubicBezTo>
                  <a:pt x="2291820" y="3444194"/>
                  <a:pt x="2328672" y="3446272"/>
                  <a:pt x="2365248" y="3450336"/>
                </a:cubicBezTo>
                <a:cubicBezTo>
                  <a:pt x="2434969" y="3473576"/>
                  <a:pt x="2459391" y="3483795"/>
                  <a:pt x="2535936" y="3499104"/>
                </a:cubicBezTo>
                <a:cubicBezTo>
                  <a:pt x="2564115" y="3504740"/>
                  <a:pt x="2592832" y="3507232"/>
                  <a:pt x="2621280" y="3511296"/>
                </a:cubicBezTo>
                <a:cubicBezTo>
                  <a:pt x="2633472" y="3515360"/>
                  <a:pt x="2645924" y="3528261"/>
                  <a:pt x="2657856" y="3523488"/>
                </a:cubicBezTo>
                <a:cubicBezTo>
                  <a:pt x="2671461" y="3518046"/>
                  <a:pt x="2670798" y="3496066"/>
                  <a:pt x="2682240" y="3486912"/>
                </a:cubicBezTo>
                <a:cubicBezTo>
                  <a:pt x="2692275" y="3478884"/>
                  <a:pt x="2706624" y="3478784"/>
                  <a:pt x="2718816" y="3474720"/>
                </a:cubicBezTo>
                <a:cubicBezTo>
                  <a:pt x="2747264" y="3478784"/>
                  <a:pt x="2778457" y="3474061"/>
                  <a:pt x="2804160" y="3486912"/>
                </a:cubicBezTo>
                <a:cubicBezTo>
                  <a:pt x="2815655" y="3492659"/>
                  <a:pt x="2808324" y="3513453"/>
                  <a:pt x="2816352" y="3523488"/>
                </a:cubicBezTo>
                <a:cubicBezTo>
                  <a:pt x="2825506" y="3534930"/>
                  <a:pt x="2840736" y="3539744"/>
                  <a:pt x="2852928" y="3547872"/>
                </a:cubicBezTo>
                <a:cubicBezTo>
                  <a:pt x="2856992" y="3560064"/>
                  <a:pt x="2854662" y="3576978"/>
                  <a:pt x="2865120" y="3584448"/>
                </a:cubicBezTo>
                <a:cubicBezTo>
                  <a:pt x="2881103" y="3595864"/>
                  <a:pt x="2960969" y="3614506"/>
                  <a:pt x="2987040" y="3621024"/>
                </a:cubicBezTo>
                <a:cubicBezTo>
                  <a:pt x="3009280" y="3687743"/>
                  <a:pt x="2993902" y="3691511"/>
                  <a:pt x="3048000" y="3718560"/>
                </a:cubicBezTo>
                <a:cubicBezTo>
                  <a:pt x="3059495" y="3724307"/>
                  <a:pt x="3072384" y="3726688"/>
                  <a:pt x="3084576" y="3730752"/>
                </a:cubicBezTo>
                <a:cubicBezTo>
                  <a:pt x="3104896" y="3726688"/>
                  <a:pt x="3132814" y="3734917"/>
                  <a:pt x="3145536" y="3718560"/>
                </a:cubicBezTo>
                <a:cubicBezTo>
                  <a:pt x="3166111" y="3692107"/>
                  <a:pt x="3159322" y="3652817"/>
                  <a:pt x="3169920" y="3621024"/>
                </a:cubicBezTo>
                <a:lnTo>
                  <a:pt x="3182112" y="3584448"/>
                </a:lnTo>
                <a:cubicBezTo>
                  <a:pt x="3186176" y="3442208"/>
                  <a:pt x="3177678" y="3299051"/>
                  <a:pt x="3194304" y="3157728"/>
                </a:cubicBezTo>
                <a:cubicBezTo>
                  <a:pt x="3195806" y="3144965"/>
                  <a:pt x="3220187" y="3162791"/>
                  <a:pt x="3230880" y="3169920"/>
                </a:cubicBezTo>
                <a:cubicBezTo>
                  <a:pt x="3245226" y="3179484"/>
                  <a:pt x="3255264" y="3194304"/>
                  <a:pt x="3267456" y="3206496"/>
                </a:cubicBezTo>
                <a:cubicBezTo>
                  <a:pt x="3271520" y="3218688"/>
                  <a:pt x="3279648" y="3230221"/>
                  <a:pt x="3279648" y="3243072"/>
                </a:cubicBezTo>
                <a:cubicBezTo>
                  <a:pt x="3279648" y="3314342"/>
                  <a:pt x="3268234" y="3361103"/>
                  <a:pt x="3255264" y="3425952"/>
                </a:cubicBezTo>
                <a:cubicBezTo>
                  <a:pt x="3259328" y="3454400"/>
                  <a:pt x="3263892" y="3482781"/>
                  <a:pt x="3267456" y="3511296"/>
                </a:cubicBezTo>
                <a:cubicBezTo>
                  <a:pt x="3272021" y="3547813"/>
                  <a:pt x="3267071" y="3586439"/>
                  <a:pt x="3279648" y="3621024"/>
                </a:cubicBezTo>
                <a:cubicBezTo>
                  <a:pt x="3284656" y="3634795"/>
                  <a:pt x="3302504" y="3640263"/>
                  <a:pt x="3316224" y="3645408"/>
                </a:cubicBezTo>
                <a:cubicBezTo>
                  <a:pt x="3335627" y="3652684"/>
                  <a:pt x="3356955" y="3653105"/>
                  <a:pt x="3377184" y="3657600"/>
                </a:cubicBezTo>
                <a:cubicBezTo>
                  <a:pt x="3393541" y="3661235"/>
                  <a:pt x="3409840" y="3665189"/>
                  <a:pt x="3425952" y="3669792"/>
                </a:cubicBezTo>
                <a:cubicBezTo>
                  <a:pt x="3438309" y="3673323"/>
                  <a:pt x="3450716" y="3676922"/>
                  <a:pt x="3462528" y="3681984"/>
                </a:cubicBezTo>
                <a:cubicBezTo>
                  <a:pt x="3479233" y="3689143"/>
                  <a:pt x="3493241" y="3704285"/>
                  <a:pt x="3511296" y="3706368"/>
                </a:cubicBezTo>
                <a:cubicBezTo>
                  <a:pt x="3600206" y="3716627"/>
                  <a:pt x="3690112" y="3714496"/>
                  <a:pt x="3779520" y="3718560"/>
                </a:cubicBezTo>
                <a:cubicBezTo>
                  <a:pt x="3885593" y="3753918"/>
                  <a:pt x="3764289" y="3716957"/>
                  <a:pt x="4011168" y="3742944"/>
                </a:cubicBezTo>
                <a:cubicBezTo>
                  <a:pt x="4023949" y="3744289"/>
                  <a:pt x="4034919" y="3754309"/>
                  <a:pt x="4047744" y="3755136"/>
                </a:cubicBezTo>
                <a:cubicBezTo>
                  <a:pt x="4161372" y="3762467"/>
                  <a:pt x="4275328" y="3763264"/>
                  <a:pt x="4389120" y="3767328"/>
                </a:cubicBezTo>
                <a:lnTo>
                  <a:pt x="4462272" y="3791712"/>
                </a:lnTo>
                <a:cubicBezTo>
                  <a:pt x="4474464" y="3795776"/>
                  <a:pt x="4486037" y="3802879"/>
                  <a:pt x="4498848" y="3803904"/>
                </a:cubicBezTo>
                <a:lnTo>
                  <a:pt x="4803648" y="3828288"/>
                </a:lnTo>
                <a:cubicBezTo>
                  <a:pt x="4901184" y="3893312"/>
                  <a:pt x="4783328" y="3807968"/>
                  <a:pt x="4864608" y="3889248"/>
                </a:cubicBezTo>
                <a:cubicBezTo>
                  <a:pt x="4874969" y="3899609"/>
                  <a:pt x="4888078" y="3907079"/>
                  <a:pt x="4901184" y="3913632"/>
                </a:cubicBezTo>
                <a:cubicBezTo>
                  <a:pt x="4912679" y="3919379"/>
                  <a:pt x="4924946" y="3924838"/>
                  <a:pt x="4937760" y="3925824"/>
                </a:cubicBezTo>
                <a:cubicBezTo>
                  <a:pt x="5031045" y="3933000"/>
                  <a:pt x="5124704" y="3933952"/>
                  <a:pt x="5218176" y="3938016"/>
                </a:cubicBezTo>
                <a:cubicBezTo>
                  <a:pt x="5302058" y="3965977"/>
                  <a:pt x="5200642" y="3934828"/>
                  <a:pt x="5352288" y="3962400"/>
                </a:cubicBezTo>
                <a:cubicBezTo>
                  <a:pt x="5364932" y="3964699"/>
                  <a:pt x="5376672" y="3970528"/>
                  <a:pt x="5388864" y="3974592"/>
                </a:cubicBezTo>
                <a:cubicBezTo>
                  <a:pt x="5445760" y="3970528"/>
                  <a:pt x="5504437" y="3977097"/>
                  <a:pt x="5559552" y="3962400"/>
                </a:cubicBezTo>
                <a:cubicBezTo>
                  <a:pt x="5571970" y="3959089"/>
                  <a:pt x="5568627" y="3938292"/>
                  <a:pt x="5571744" y="3925824"/>
                </a:cubicBezTo>
                <a:lnTo>
                  <a:pt x="5596128" y="3828288"/>
                </a:lnTo>
                <a:cubicBezTo>
                  <a:pt x="5619948" y="3661549"/>
                  <a:pt x="5589740" y="3808747"/>
                  <a:pt x="5632704" y="3694176"/>
                </a:cubicBezTo>
                <a:cubicBezTo>
                  <a:pt x="5638588" y="3678487"/>
                  <a:pt x="5638295" y="3660809"/>
                  <a:pt x="5644896" y="3645408"/>
                </a:cubicBezTo>
                <a:cubicBezTo>
                  <a:pt x="5660890" y="3608088"/>
                  <a:pt x="5692089" y="3590349"/>
                  <a:pt x="5718048" y="3560064"/>
                </a:cubicBezTo>
                <a:cubicBezTo>
                  <a:pt x="5743831" y="3529984"/>
                  <a:pt x="5742824" y="3522313"/>
                  <a:pt x="5754624" y="3486912"/>
                </a:cubicBezTo>
                <a:cubicBezTo>
                  <a:pt x="5732271" y="3419852"/>
                  <a:pt x="5755863" y="3479937"/>
                  <a:pt x="5718048" y="3413760"/>
                </a:cubicBezTo>
                <a:cubicBezTo>
                  <a:pt x="5705298" y="3391448"/>
                  <a:pt x="5689083" y="3348219"/>
                  <a:pt x="5669280" y="3328416"/>
                </a:cubicBezTo>
                <a:cubicBezTo>
                  <a:pt x="5645645" y="3304781"/>
                  <a:pt x="5625876" y="3301756"/>
                  <a:pt x="5596128" y="3291840"/>
                </a:cubicBezTo>
                <a:cubicBezTo>
                  <a:pt x="5588000" y="3279648"/>
                  <a:pt x="5578297" y="3268370"/>
                  <a:pt x="5571744" y="3255264"/>
                </a:cubicBezTo>
                <a:cubicBezTo>
                  <a:pt x="5542190" y="3196155"/>
                  <a:pt x="5561066" y="3117143"/>
                  <a:pt x="5571744" y="3060192"/>
                </a:cubicBezTo>
                <a:cubicBezTo>
                  <a:pt x="5574444" y="3045790"/>
                  <a:pt x="5590177" y="3037006"/>
                  <a:pt x="5596128" y="3023616"/>
                </a:cubicBezTo>
                <a:cubicBezTo>
                  <a:pt x="5606567" y="3000128"/>
                  <a:pt x="5615471" y="2975668"/>
                  <a:pt x="5620512" y="2950464"/>
                </a:cubicBezTo>
                <a:cubicBezTo>
                  <a:pt x="5629235" y="2906848"/>
                  <a:pt x="5625694" y="2884322"/>
                  <a:pt x="5657088" y="2852928"/>
                </a:cubicBezTo>
                <a:cubicBezTo>
                  <a:pt x="5696607" y="2813409"/>
                  <a:pt x="5733504" y="2823564"/>
                  <a:pt x="5791200" y="2816352"/>
                </a:cubicBezTo>
                <a:lnTo>
                  <a:pt x="5900928" y="2779776"/>
                </a:lnTo>
                <a:cubicBezTo>
                  <a:pt x="5913120" y="2775712"/>
                  <a:pt x="5924705" y="2768748"/>
                  <a:pt x="5937504" y="2767584"/>
                </a:cubicBezTo>
                <a:lnTo>
                  <a:pt x="6071616" y="2755392"/>
                </a:lnTo>
                <a:cubicBezTo>
                  <a:pt x="6097320" y="2601168"/>
                  <a:pt x="6096000" y="2627860"/>
                  <a:pt x="6096000" y="2377440"/>
                </a:cubicBezTo>
                <a:cubicBezTo>
                  <a:pt x="6096000" y="2273864"/>
                  <a:pt x="6098723" y="2290084"/>
                  <a:pt x="6059424" y="2231136"/>
                </a:cubicBezTo>
                <a:cubicBezTo>
                  <a:pt x="6055360" y="2202688"/>
                  <a:pt x="6050405" y="2174353"/>
                  <a:pt x="6047232" y="2145792"/>
                </a:cubicBezTo>
                <a:cubicBezTo>
                  <a:pt x="6042275" y="2101178"/>
                  <a:pt x="6039739" y="2056322"/>
                  <a:pt x="6035040" y="2011680"/>
                </a:cubicBezTo>
                <a:cubicBezTo>
                  <a:pt x="6031610" y="1979095"/>
                  <a:pt x="6026912" y="1946656"/>
                  <a:pt x="6022848" y="1914144"/>
                </a:cubicBezTo>
                <a:cubicBezTo>
                  <a:pt x="6018784" y="1926336"/>
                  <a:pt x="6018684" y="1940685"/>
                  <a:pt x="6010656" y="1950720"/>
                </a:cubicBezTo>
                <a:cubicBezTo>
                  <a:pt x="6001502" y="1962162"/>
                  <a:pt x="5986802" y="1967834"/>
                  <a:pt x="5974080" y="1975104"/>
                </a:cubicBezTo>
                <a:cubicBezTo>
                  <a:pt x="5958300" y="1984121"/>
                  <a:pt x="5942017" y="1992329"/>
                  <a:pt x="5925312" y="1999488"/>
                </a:cubicBezTo>
                <a:cubicBezTo>
                  <a:pt x="5913500" y="2004550"/>
                  <a:pt x="5900231" y="2005933"/>
                  <a:pt x="5888736" y="2011680"/>
                </a:cubicBezTo>
                <a:cubicBezTo>
                  <a:pt x="5875630" y="2018233"/>
                  <a:pt x="5864352" y="2027936"/>
                  <a:pt x="5852160" y="2036064"/>
                </a:cubicBezTo>
                <a:lnTo>
                  <a:pt x="5803392" y="2109216"/>
                </a:lnTo>
                <a:cubicBezTo>
                  <a:pt x="5779008" y="2145792"/>
                  <a:pt x="5783072" y="2149856"/>
                  <a:pt x="5742432" y="2170176"/>
                </a:cubicBezTo>
                <a:cubicBezTo>
                  <a:pt x="5730937" y="2175923"/>
                  <a:pt x="5718048" y="2178304"/>
                  <a:pt x="5705856" y="2182368"/>
                </a:cubicBezTo>
                <a:cubicBezTo>
                  <a:pt x="5697392" y="2190832"/>
                  <a:pt x="5657910" y="2241219"/>
                  <a:pt x="5632704" y="2231136"/>
                </a:cubicBezTo>
                <a:cubicBezTo>
                  <a:pt x="5619099" y="2225694"/>
                  <a:pt x="5616448" y="2206752"/>
                  <a:pt x="5608320" y="2194560"/>
                </a:cubicBezTo>
                <a:cubicBezTo>
                  <a:pt x="5612384" y="2170176"/>
                  <a:pt x="5615956" y="2145705"/>
                  <a:pt x="5620512" y="2121408"/>
                </a:cubicBezTo>
                <a:cubicBezTo>
                  <a:pt x="5628150" y="2080673"/>
                  <a:pt x="5644896" y="1999488"/>
                  <a:pt x="5644896" y="1999488"/>
                </a:cubicBezTo>
                <a:cubicBezTo>
                  <a:pt x="5640832" y="1914144"/>
                  <a:pt x="5642139" y="1828374"/>
                  <a:pt x="5632704" y="1743456"/>
                </a:cubicBezTo>
                <a:cubicBezTo>
                  <a:pt x="5629866" y="1717910"/>
                  <a:pt x="5632704" y="1678432"/>
                  <a:pt x="5608320" y="1670304"/>
                </a:cubicBezTo>
                <a:cubicBezTo>
                  <a:pt x="5485399" y="1629330"/>
                  <a:pt x="5676065" y="1691847"/>
                  <a:pt x="5522976" y="1645920"/>
                </a:cubicBezTo>
                <a:cubicBezTo>
                  <a:pt x="5498357" y="1638534"/>
                  <a:pt x="5449824" y="1621536"/>
                  <a:pt x="5449824" y="1621536"/>
                </a:cubicBezTo>
                <a:cubicBezTo>
                  <a:pt x="5419179" y="1529601"/>
                  <a:pt x="5460517" y="1642922"/>
                  <a:pt x="5413248" y="1548384"/>
                </a:cubicBezTo>
                <a:cubicBezTo>
                  <a:pt x="5407501" y="1536889"/>
                  <a:pt x="5407432" y="1522966"/>
                  <a:pt x="5401056" y="1511808"/>
                </a:cubicBezTo>
                <a:cubicBezTo>
                  <a:pt x="5388262" y="1489419"/>
                  <a:pt x="5357898" y="1446836"/>
                  <a:pt x="5327904" y="1438656"/>
                </a:cubicBezTo>
                <a:cubicBezTo>
                  <a:pt x="5296293" y="1430035"/>
                  <a:pt x="5262880" y="1430528"/>
                  <a:pt x="5230368" y="1426464"/>
                </a:cubicBezTo>
                <a:cubicBezTo>
                  <a:pt x="5205984" y="1418336"/>
                  <a:pt x="5165344" y="1426464"/>
                  <a:pt x="5157216" y="1402080"/>
                </a:cubicBezTo>
                <a:lnTo>
                  <a:pt x="5132832" y="1328928"/>
                </a:lnTo>
                <a:lnTo>
                  <a:pt x="5120640" y="1292352"/>
                </a:lnTo>
                <a:cubicBezTo>
                  <a:pt x="5116576" y="1263904"/>
                  <a:pt x="5112012" y="1235523"/>
                  <a:pt x="5108448" y="1207008"/>
                </a:cubicBezTo>
                <a:cubicBezTo>
                  <a:pt x="5103658" y="1168690"/>
                  <a:pt x="5113078" y="1093669"/>
                  <a:pt x="5071872" y="1060704"/>
                </a:cubicBezTo>
                <a:cubicBezTo>
                  <a:pt x="5061837" y="1052676"/>
                  <a:pt x="5046791" y="1054259"/>
                  <a:pt x="5035296" y="1048512"/>
                </a:cubicBezTo>
                <a:cubicBezTo>
                  <a:pt x="5001348" y="1031538"/>
                  <a:pt x="4989108" y="1014516"/>
                  <a:pt x="4962144" y="987552"/>
                </a:cubicBezTo>
                <a:cubicBezTo>
                  <a:pt x="4922285" y="867974"/>
                  <a:pt x="4963374" y="912265"/>
                  <a:pt x="4791456" y="926592"/>
                </a:cubicBezTo>
                <a:cubicBezTo>
                  <a:pt x="4769798" y="1099855"/>
                  <a:pt x="4807528" y="1061351"/>
                  <a:pt x="4511040" y="1011936"/>
                </a:cubicBezTo>
                <a:cubicBezTo>
                  <a:pt x="4496586" y="1009527"/>
                  <a:pt x="4492607" y="988750"/>
                  <a:pt x="4486656" y="975360"/>
                </a:cubicBezTo>
                <a:cubicBezTo>
                  <a:pt x="4476217" y="951872"/>
                  <a:pt x="4470400" y="926592"/>
                  <a:pt x="4462272" y="902208"/>
                </a:cubicBezTo>
                <a:cubicBezTo>
                  <a:pt x="4458208" y="890016"/>
                  <a:pt x="4462272" y="869696"/>
                  <a:pt x="4450080" y="865632"/>
                </a:cubicBezTo>
                <a:cubicBezTo>
                  <a:pt x="4293145" y="813320"/>
                  <a:pt x="4453830" y="863522"/>
                  <a:pt x="4315968" y="829056"/>
                </a:cubicBezTo>
                <a:cubicBezTo>
                  <a:pt x="4303500" y="825939"/>
                  <a:pt x="4291937" y="819652"/>
                  <a:pt x="4279392" y="816864"/>
                </a:cubicBezTo>
                <a:cubicBezTo>
                  <a:pt x="4255260" y="811501"/>
                  <a:pt x="4230480" y="809520"/>
                  <a:pt x="4206240" y="804672"/>
                </a:cubicBezTo>
                <a:cubicBezTo>
                  <a:pt x="4189809" y="801386"/>
                  <a:pt x="4173522" y="797295"/>
                  <a:pt x="4157472" y="792480"/>
                </a:cubicBezTo>
                <a:cubicBezTo>
                  <a:pt x="4132853" y="785094"/>
                  <a:pt x="4109996" y="769263"/>
                  <a:pt x="4084320" y="768096"/>
                </a:cubicBezTo>
                <a:cubicBezTo>
                  <a:pt x="3755064" y="753130"/>
                  <a:pt x="3905398" y="761857"/>
                  <a:pt x="3633216" y="743712"/>
                </a:cubicBezTo>
                <a:cubicBezTo>
                  <a:pt x="3591698" y="729873"/>
                  <a:pt x="3559454" y="713066"/>
                  <a:pt x="3511296" y="743712"/>
                </a:cubicBezTo>
                <a:cubicBezTo>
                  <a:pt x="3486572" y="759446"/>
                  <a:pt x="3490330" y="807597"/>
                  <a:pt x="3462528" y="816864"/>
                </a:cubicBezTo>
                <a:lnTo>
                  <a:pt x="3425952" y="829056"/>
                </a:lnTo>
                <a:cubicBezTo>
                  <a:pt x="3332480" y="824992"/>
                  <a:pt x="3237823" y="832245"/>
                  <a:pt x="3145536" y="816864"/>
                </a:cubicBezTo>
                <a:cubicBezTo>
                  <a:pt x="3132859" y="814751"/>
                  <a:pt x="3139091" y="791783"/>
                  <a:pt x="3133344" y="780288"/>
                </a:cubicBezTo>
                <a:cubicBezTo>
                  <a:pt x="3113024" y="739648"/>
                  <a:pt x="3108960" y="743712"/>
                  <a:pt x="3072384" y="719328"/>
                </a:cubicBezTo>
                <a:cubicBezTo>
                  <a:pt x="3076448" y="703072"/>
                  <a:pt x="3079973" y="686672"/>
                  <a:pt x="3084576" y="670560"/>
                </a:cubicBezTo>
                <a:cubicBezTo>
                  <a:pt x="3088107" y="658203"/>
                  <a:pt x="3093651" y="646452"/>
                  <a:pt x="3096768" y="633984"/>
                </a:cubicBezTo>
                <a:cubicBezTo>
                  <a:pt x="3097596" y="630672"/>
                  <a:pt x="3111018" y="549116"/>
                  <a:pt x="3121152" y="536448"/>
                </a:cubicBezTo>
                <a:cubicBezTo>
                  <a:pt x="3138341" y="514962"/>
                  <a:pt x="3170209" y="507904"/>
                  <a:pt x="3194304" y="499872"/>
                </a:cubicBezTo>
                <a:cubicBezTo>
                  <a:pt x="3218688" y="475488"/>
                  <a:pt x="3256551" y="459435"/>
                  <a:pt x="3267456" y="426720"/>
                </a:cubicBezTo>
                <a:cubicBezTo>
                  <a:pt x="3275488" y="402625"/>
                  <a:pt x="3282546" y="370757"/>
                  <a:pt x="3304032" y="353568"/>
                </a:cubicBezTo>
                <a:cubicBezTo>
                  <a:pt x="3314067" y="345540"/>
                  <a:pt x="3328575" y="345888"/>
                  <a:pt x="3340608" y="341376"/>
                </a:cubicBezTo>
                <a:cubicBezTo>
                  <a:pt x="3361100" y="333692"/>
                  <a:pt x="3380606" y="323281"/>
                  <a:pt x="3401568" y="316992"/>
                </a:cubicBezTo>
                <a:cubicBezTo>
                  <a:pt x="3447237" y="303291"/>
                  <a:pt x="3533174" y="296950"/>
                  <a:pt x="3572256" y="292608"/>
                </a:cubicBezTo>
                <a:cubicBezTo>
                  <a:pt x="3562340" y="262860"/>
                  <a:pt x="3559315" y="243091"/>
                  <a:pt x="3535680" y="219456"/>
                </a:cubicBezTo>
                <a:cubicBezTo>
                  <a:pt x="3525319" y="209095"/>
                  <a:pt x="3511296" y="203200"/>
                  <a:pt x="3499104" y="195072"/>
                </a:cubicBezTo>
                <a:cubicBezTo>
                  <a:pt x="3481383" y="141910"/>
                  <a:pt x="3482537" y="123985"/>
                  <a:pt x="3450336" y="85344"/>
                </a:cubicBezTo>
                <a:cubicBezTo>
                  <a:pt x="3439298" y="72098"/>
                  <a:pt x="3427006" y="59806"/>
                  <a:pt x="3413760" y="48768"/>
                </a:cubicBezTo>
                <a:cubicBezTo>
                  <a:pt x="3402503" y="39387"/>
                  <a:pt x="3390574" y="30335"/>
                  <a:pt x="3377184" y="24384"/>
                </a:cubicBezTo>
                <a:cubicBezTo>
                  <a:pt x="3353696" y="13945"/>
                  <a:pt x="3304032" y="0"/>
                  <a:pt x="3304032" y="0"/>
                </a:cubicBezTo>
                <a:cubicBezTo>
                  <a:pt x="3279648" y="4064"/>
                  <a:pt x="3255052" y="7012"/>
                  <a:pt x="3230880" y="12192"/>
                </a:cubicBezTo>
                <a:cubicBezTo>
                  <a:pt x="3198111" y="19214"/>
                  <a:pt x="3133344" y="36576"/>
                  <a:pt x="3133344" y="36576"/>
                </a:cubicBezTo>
                <a:cubicBezTo>
                  <a:pt x="3125216" y="60960"/>
                  <a:pt x="3115194" y="84792"/>
                  <a:pt x="3108960" y="109728"/>
                </a:cubicBezTo>
                <a:cubicBezTo>
                  <a:pt x="3104896" y="125984"/>
                  <a:pt x="3101583" y="142446"/>
                  <a:pt x="3096768" y="158496"/>
                </a:cubicBezTo>
                <a:cubicBezTo>
                  <a:pt x="3089382" y="183115"/>
                  <a:pt x="3072384" y="231648"/>
                  <a:pt x="3072384" y="231648"/>
                </a:cubicBezTo>
                <a:cubicBezTo>
                  <a:pt x="3068320" y="288544"/>
                  <a:pt x="3074026" y="346998"/>
                  <a:pt x="3060192" y="402336"/>
                </a:cubicBezTo>
                <a:cubicBezTo>
                  <a:pt x="3056638" y="416551"/>
                  <a:pt x="3033977" y="416359"/>
                  <a:pt x="3023616" y="426720"/>
                </a:cubicBezTo>
                <a:cubicBezTo>
                  <a:pt x="2920839" y="529497"/>
                  <a:pt x="3066368" y="400711"/>
                  <a:pt x="2987040" y="499872"/>
                </a:cubicBezTo>
                <a:cubicBezTo>
                  <a:pt x="2977886" y="511314"/>
                  <a:pt x="2963570" y="517703"/>
                  <a:pt x="2950464" y="524256"/>
                </a:cubicBezTo>
                <a:cubicBezTo>
                  <a:pt x="2920450" y="539263"/>
                  <a:pt x="2868832" y="543957"/>
                  <a:pt x="2840736" y="548640"/>
                </a:cubicBezTo>
                <a:cubicBezTo>
                  <a:pt x="2828544" y="556768"/>
                  <a:pt x="2813314" y="561582"/>
                  <a:pt x="2804160" y="573024"/>
                </a:cubicBezTo>
                <a:cubicBezTo>
                  <a:pt x="2796132" y="583059"/>
                  <a:pt x="2802426" y="602130"/>
                  <a:pt x="2791968" y="609600"/>
                </a:cubicBezTo>
                <a:cubicBezTo>
                  <a:pt x="2752155" y="638038"/>
                  <a:pt x="2646641" y="642003"/>
                  <a:pt x="2609088" y="646176"/>
                </a:cubicBezTo>
                <a:cubicBezTo>
                  <a:pt x="2596896" y="650240"/>
                  <a:pt x="2585057" y="655580"/>
                  <a:pt x="2572512" y="658368"/>
                </a:cubicBezTo>
                <a:cubicBezTo>
                  <a:pt x="2538797" y="665860"/>
                  <a:pt x="2495719" y="666284"/>
                  <a:pt x="2462784" y="682752"/>
                </a:cubicBezTo>
                <a:cubicBezTo>
                  <a:pt x="2433619" y="697335"/>
                  <a:pt x="2424231" y="717351"/>
                  <a:pt x="2389632" y="719328"/>
                </a:cubicBezTo>
                <a:cubicBezTo>
                  <a:pt x="2259732" y="726751"/>
                  <a:pt x="2129536" y="727456"/>
                  <a:pt x="1999488" y="731520"/>
                </a:cubicBezTo>
                <a:cubicBezTo>
                  <a:pt x="1847031" y="769634"/>
                  <a:pt x="2036580" y="720922"/>
                  <a:pt x="1914144" y="755904"/>
                </a:cubicBezTo>
                <a:cubicBezTo>
                  <a:pt x="1806981" y="786522"/>
                  <a:pt x="1916497" y="751056"/>
                  <a:pt x="1828800" y="780288"/>
                </a:cubicBezTo>
                <a:cubicBezTo>
                  <a:pt x="1796288" y="776224"/>
                  <a:pt x="1763501" y="773957"/>
                  <a:pt x="1731264" y="768096"/>
                </a:cubicBezTo>
                <a:cubicBezTo>
                  <a:pt x="1718620" y="765797"/>
                  <a:pt x="1704723" y="763932"/>
                  <a:pt x="1694688" y="755904"/>
                </a:cubicBezTo>
                <a:cubicBezTo>
                  <a:pt x="1659540" y="727786"/>
                  <a:pt x="1685132" y="706806"/>
                  <a:pt x="1633728" y="694944"/>
                </a:cubicBezTo>
                <a:cubicBezTo>
                  <a:pt x="1593931" y="685760"/>
                  <a:pt x="1552448" y="686816"/>
                  <a:pt x="1511808" y="682752"/>
                </a:cubicBezTo>
                <a:cubicBezTo>
                  <a:pt x="1499616" y="678688"/>
                  <a:pt x="1488083" y="670560"/>
                  <a:pt x="1475232" y="670560"/>
                </a:cubicBezTo>
                <a:cubicBezTo>
                  <a:pt x="1435260" y="670560"/>
                  <a:pt x="1430354" y="697337"/>
                  <a:pt x="1402080" y="719328"/>
                </a:cubicBezTo>
                <a:cubicBezTo>
                  <a:pt x="1378947" y="737320"/>
                  <a:pt x="1328928" y="768096"/>
                  <a:pt x="1328928" y="768096"/>
                </a:cubicBezTo>
                <a:cubicBezTo>
                  <a:pt x="1299696" y="855793"/>
                  <a:pt x="1335162" y="746277"/>
                  <a:pt x="1304544" y="853440"/>
                </a:cubicBezTo>
                <a:cubicBezTo>
                  <a:pt x="1269562" y="975876"/>
                  <a:pt x="1318274" y="786327"/>
                  <a:pt x="1280160" y="938784"/>
                </a:cubicBezTo>
                <a:cubicBezTo>
                  <a:pt x="1284224" y="1028192"/>
                  <a:pt x="1286194" y="1117720"/>
                  <a:pt x="1292352" y="1207008"/>
                </a:cubicBezTo>
                <a:cubicBezTo>
                  <a:pt x="1294329" y="1235677"/>
                  <a:pt x="1294228" y="1265531"/>
                  <a:pt x="1304544" y="1292352"/>
                </a:cubicBezTo>
                <a:cubicBezTo>
                  <a:pt x="1315064" y="1319705"/>
                  <a:pt x="1353312" y="1365504"/>
                  <a:pt x="1353312" y="1365504"/>
                </a:cubicBezTo>
                <a:cubicBezTo>
                  <a:pt x="1357376" y="1381760"/>
                  <a:pt x="1363654" y="1397618"/>
                  <a:pt x="1365504" y="1414272"/>
                </a:cubicBezTo>
                <a:cubicBezTo>
                  <a:pt x="1389535" y="1630548"/>
                  <a:pt x="1357197" y="1523463"/>
                  <a:pt x="1389888" y="1621536"/>
                </a:cubicBezTo>
                <a:cubicBezTo>
                  <a:pt x="1415661" y="1892155"/>
                  <a:pt x="1485604" y="1830013"/>
                  <a:pt x="1377696" y="1901952"/>
                </a:cubicBezTo>
                <a:cubicBezTo>
                  <a:pt x="1290643" y="1872934"/>
                  <a:pt x="1318801" y="1856182"/>
                  <a:pt x="1280160" y="1914144"/>
                </a:cubicBezTo>
                <a:cubicBezTo>
                  <a:pt x="1284224" y="1930400"/>
                  <a:pt x="1297651" y="1947016"/>
                  <a:pt x="1292352" y="1962912"/>
                </a:cubicBezTo>
                <a:cubicBezTo>
                  <a:pt x="1287718" y="1976813"/>
                  <a:pt x="1270392" y="1986252"/>
                  <a:pt x="1255776" y="1987296"/>
                </a:cubicBezTo>
                <a:cubicBezTo>
                  <a:pt x="1211002" y="1990494"/>
                  <a:pt x="1166368" y="1979168"/>
                  <a:pt x="1121664" y="1975104"/>
                </a:cubicBezTo>
                <a:cubicBezTo>
                  <a:pt x="1109472" y="1962912"/>
                  <a:pt x="1096126" y="1951774"/>
                  <a:pt x="1085088" y="1938528"/>
                </a:cubicBezTo>
                <a:cubicBezTo>
                  <a:pt x="1041495" y="1886217"/>
                  <a:pt x="1082414" y="1913948"/>
                  <a:pt x="1024128" y="1865376"/>
                </a:cubicBezTo>
                <a:cubicBezTo>
                  <a:pt x="1012871" y="1855995"/>
                  <a:pt x="1001689" y="1844847"/>
                  <a:pt x="987552" y="1840992"/>
                </a:cubicBezTo>
                <a:cubicBezTo>
                  <a:pt x="955941" y="1832371"/>
                  <a:pt x="922528" y="1832864"/>
                  <a:pt x="890016" y="1828800"/>
                </a:cubicBezTo>
                <a:cubicBezTo>
                  <a:pt x="901960" y="1757134"/>
                  <a:pt x="911484" y="1745441"/>
                  <a:pt x="890016" y="1670304"/>
                </a:cubicBezTo>
                <a:cubicBezTo>
                  <a:pt x="888900" y="1666396"/>
                  <a:pt x="881888" y="1670304"/>
                  <a:pt x="877824" y="1670304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82240" y="1402080"/>
            <a:ext cx="1901952" cy="1499616"/>
          </a:xfrm>
          <a:custGeom>
            <a:avLst/>
            <a:gdLst>
              <a:gd name="connsiteX0" fmla="*/ 109728 w 1901952"/>
              <a:gd name="connsiteY0" fmla="*/ 1097280 h 1499616"/>
              <a:gd name="connsiteX1" fmla="*/ 243840 w 1901952"/>
              <a:gd name="connsiteY1" fmla="*/ 1109472 h 1499616"/>
              <a:gd name="connsiteX2" fmla="*/ 280416 w 1901952"/>
              <a:gd name="connsiteY2" fmla="*/ 1121664 h 1499616"/>
              <a:gd name="connsiteX3" fmla="*/ 365760 w 1901952"/>
              <a:gd name="connsiteY3" fmla="*/ 1146048 h 1499616"/>
              <a:gd name="connsiteX4" fmla="*/ 390144 w 1901952"/>
              <a:gd name="connsiteY4" fmla="*/ 1182624 h 1499616"/>
              <a:gd name="connsiteX5" fmla="*/ 426720 w 1901952"/>
              <a:gd name="connsiteY5" fmla="*/ 1194816 h 1499616"/>
              <a:gd name="connsiteX6" fmla="*/ 463296 w 1901952"/>
              <a:gd name="connsiteY6" fmla="*/ 1219200 h 1499616"/>
              <a:gd name="connsiteX7" fmla="*/ 548640 w 1901952"/>
              <a:gd name="connsiteY7" fmla="*/ 1243584 h 1499616"/>
              <a:gd name="connsiteX8" fmla="*/ 621792 w 1901952"/>
              <a:gd name="connsiteY8" fmla="*/ 1267968 h 1499616"/>
              <a:gd name="connsiteX9" fmla="*/ 658368 w 1901952"/>
              <a:gd name="connsiteY9" fmla="*/ 1304544 h 1499616"/>
              <a:gd name="connsiteX10" fmla="*/ 694944 w 1901952"/>
              <a:gd name="connsiteY10" fmla="*/ 1316736 h 1499616"/>
              <a:gd name="connsiteX11" fmla="*/ 743712 w 1901952"/>
              <a:gd name="connsiteY11" fmla="*/ 1341120 h 1499616"/>
              <a:gd name="connsiteX12" fmla="*/ 816864 w 1901952"/>
              <a:gd name="connsiteY12" fmla="*/ 1402080 h 1499616"/>
              <a:gd name="connsiteX13" fmla="*/ 877824 w 1901952"/>
              <a:gd name="connsiteY13" fmla="*/ 1499616 h 1499616"/>
              <a:gd name="connsiteX14" fmla="*/ 963168 w 1901952"/>
              <a:gd name="connsiteY14" fmla="*/ 1487424 h 1499616"/>
              <a:gd name="connsiteX15" fmla="*/ 1048512 w 1901952"/>
              <a:gd name="connsiteY15" fmla="*/ 1463040 h 1499616"/>
              <a:gd name="connsiteX16" fmla="*/ 1219200 w 1901952"/>
              <a:gd name="connsiteY16" fmla="*/ 1450848 h 1499616"/>
              <a:gd name="connsiteX17" fmla="*/ 1267968 w 1901952"/>
              <a:gd name="connsiteY17" fmla="*/ 1438656 h 1499616"/>
              <a:gd name="connsiteX18" fmla="*/ 1353312 w 1901952"/>
              <a:gd name="connsiteY18" fmla="*/ 1426464 h 1499616"/>
              <a:gd name="connsiteX19" fmla="*/ 1414272 w 1901952"/>
              <a:gd name="connsiteY19" fmla="*/ 1414272 h 1499616"/>
              <a:gd name="connsiteX20" fmla="*/ 1487424 w 1901952"/>
              <a:gd name="connsiteY20" fmla="*/ 1353312 h 1499616"/>
              <a:gd name="connsiteX21" fmla="*/ 1475232 w 1901952"/>
              <a:gd name="connsiteY21" fmla="*/ 1304544 h 1499616"/>
              <a:gd name="connsiteX22" fmla="*/ 1402080 w 1901952"/>
              <a:gd name="connsiteY22" fmla="*/ 1280160 h 1499616"/>
              <a:gd name="connsiteX23" fmla="*/ 1365504 w 1901952"/>
              <a:gd name="connsiteY23" fmla="*/ 1267968 h 1499616"/>
              <a:gd name="connsiteX24" fmla="*/ 1377696 w 1901952"/>
              <a:gd name="connsiteY24" fmla="*/ 1219200 h 1499616"/>
              <a:gd name="connsiteX25" fmla="*/ 1487424 w 1901952"/>
              <a:gd name="connsiteY25" fmla="*/ 1207008 h 1499616"/>
              <a:gd name="connsiteX26" fmla="*/ 1560576 w 1901952"/>
              <a:gd name="connsiteY26" fmla="*/ 1255776 h 1499616"/>
              <a:gd name="connsiteX27" fmla="*/ 1755648 w 1901952"/>
              <a:gd name="connsiteY27" fmla="*/ 1292352 h 1499616"/>
              <a:gd name="connsiteX28" fmla="*/ 1877568 w 1901952"/>
              <a:gd name="connsiteY28" fmla="*/ 1292352 h 1499616"/>
              <a:gd name="connsiteX29" fmla="*/ 1901952 w 1901952"/>
              <a:gd name="connsiteY29" fmla="*/ 1243584 h 1499616"/>
              <a:gd name="connsiteX30" fmla="*/ 1889760 w 1901952"/>
              <a:gd name="connsiteY30" fmla="*/ 1121664 h 1499616"/>
              <a:gd name="connsiteX31" fmla="*/ 1853184 w 1901952"/>
              <a:gd name="connsiteY31" fmla="*/ 1048512 h 1499616"/>
              <a:gd name="connsiteX32" fmla="*/ 1816608 w 1901952"/>
              <a:gd name="connsiteY32" fmla="*/ 999744 h 1499616"/>
              <a:gd name="connsiteX33" fmla="*/ 1804416 w 1901952"/>
              <a:gd name="connsiteY33" fmla="*/ 963168 h 1499616"/>
              <a:gd name="connsiteX34" fmla="*/ 1853184 w 1901952"/>
              <a:gd name="connsiteY34" fmla="*/ 902208 h 1499616"/>
              <a:gd name="connsiteX35" fmla="*/ 1889760 w 1901952"/>
              <a:gd name="connsiteY35" fmla="*/ 877824 h 1499616"/>
              <a:gd name="connsiteX36" fmla="*/ 1877568 w 1901952"/>
              <a:gd name="connsiteY36" fmla="*/ 743712 h 1499616"/>
              <a:gd name="connsiteX37" fmla="*/ 1792224 w 1901952"/>
              <a:gd name="connsiteY37" fmla="*/ 658368 h 1499616"/>
              <a:gd name="connsiteX38" fmla="*/ 1767840 w 1901952"/>
              <a:gd name="connsiteY38" fmla="*/ 621792 h 1499616"/>
              <a:gd name="connsiteX39" fmla="*/ 1731264 w 1901952"/>
              <a:gd name="connsiteY39" fmla="*/ 512064 h 1499616"/>
              <a:gd name="connsiteX40" fmla="*/ 1719072 w 1901952"/>
              <a:gd name="connsiteY40" fmla="*/ 475488 h 1499616"/>
              <a:gd name="connsiteX41" fmla="*/ 1621536 w 1901952"/>
              <a:gd name="connsiteY41" fmla="*/ 414528 h 1499616"/>
              <a:gd name="connsiteX42" fmla="*/ 1584960 w 1901952"/>
              <a:gd name="connsiteY42" fmla="*/ 402336 h 1499616"/>
              <a:gd name="connsiteX43" fmla="*/ 1572768 w 1901952"/>
              <a:gd name="connsiteY43" fmla="*/ 365760 h 1499616"/>
              <a:gd name="connsiteX44" fmla="*/ 1584960 w 1901952"/>
              <a:gd name="connsiteY44" fmla="*/ 329184 h 1499616"/>
              <a:gd name="connsiteX45" fmla="*/ 1658112 w 1901952"/>
              <a:gd name="connsiteY45" fmla="*/ 292608 h 1499616"/>
              <a:gd name="connsiteX46" fmla="*/ 1645920 w 1901952"/>
              <a:gd name="connsiteY46" fmla="*/ 146304 h 1499616"/>
              <a:gd name="connsiteX47" fmla="*/ 1609344 w 1901952"/>
              <a:gd name="connsiteY47" fmla="*/ 134112 h 1499616"/>
              <a:gd name="connsiteX48" fmla="*/ 1536192 w 1901952"/>
              <a:gd name="connsiteY48" fmla="*/ 121920 h 1499616"/>
              <a:gd name="connsiteX49" fmla="*/ 1499616 w 1901952"/>
              <a:gd name="connsiteY49" fmla="*/ 97536 h 1499616"/>
              <a:gd name="connsiteX50" fmla="*/ 1450848 w 1901952"/>
              <a:gd name="connsiteY50" fmla="*/ 24384 h 1499616"/>
              <a:gd name="connsiteX51" fmla="*/ 1414272 w 1901952"/>
              <a:gd name="connsiteY51" fmla="*/ 12192 h 1499616"/>
              <a:gd name="connsiteX52" fmla="*/ 1207008 w 1901952"/>
              <a:gd name="connsiteY52" fmla="*/ 36576 h 1499616"/>
              <a:gd name="connsiteX53" fmla="*/ 1158240 w 1901952"/>
              <a:gd name="connsiteY53" fmla="*/ 60960 h 1499616"/>
              <a:gd name="connsiteX54" fmla="*/ 755904 w 1901952"/>
              <a:gd name="connsiteY54" fmla="*/ 48768 h 1499616"/>
              <a:gd name="connsiteX55" fmla="*/ 719328 w 1901952"/>
              <a:gd name="connsiteY55" fmla="*/ 24384 h 1499616"/>
              <a:gd name="connsiteX56" fmla="*/ 646176 w 1901952"/>
              <a:gd name="connsiteY56" fmla="*/ 0 h 1499616"/>
              <a:gd name="connsiteX57" fmla="*/ 573024 w 1901952"/>
              <a:gd name="connsiteY57" fmla="*/ 24384 h 1499616"/>
              <a:gd name="connsiteX58" fmla="*/ 536448 w 1901952"/>
              <a:gd name="connsiteY58" fmla="*/ 48768 h 1499616"/>
              <a:gd name="connsiteX59" fmla="*/ 426720 w 1901952"/>
              <a:gd name="connsiteY59" fmla="*/ 60960 h 1499616"/>
              <a:gd name="connsiteX60" fmla="*/ 438912 w 1901952"/>
              <a:gd name="connsiteY60" fmla="*/ 109728 h 1499616"/>
              <a:gd name="connsiteX61" fmla="*/ 451104 w 1901952"/>
              <a:gd name="connsiteY61" fmla="*/ 146304 h 1499616"/>
              <a:gd name="connsiteX62" fmla="*/ 438912 w 1901952"/>
              <a:gd name="connsiteY62" fmla="*/ 280416 h 1499616"/>
              <a:gd name="connsiteX63" fmla="*/ 402336 w 1901952"/>
              <a:gd name="connsiteY63" fmla="*/ 316992 h 1499616"/>
              <a:gd name="connsiteX64" fmla="*/ 353568 w 1901952"/>
              <a:gd name="connsiteY64" fmla="*/ 451104 h 1499616"/>
              <a:gd name="connsiteX65" fmla="*/ 329184 w 1901952"/>
              <a:gd name="connsiteY65" fmla="*/ 536448 h 1499616"/>
              <a:gd name="connsiteX66" fmla="*/ 292608 w 1901952"/>
              <a:gd name="connsiteY66" fmla="*/ 621792 h 1499616"/>
              <a:gd name="connsiteX67" fmla="*/ 280416 w 1901952"/>
              <a:gd name="connsiteY67" fmla="*/ 658368 h 1499616"/>
              <a:gd name="connsiteX68" fmla="*/ 243840 w 1901952"/>
              <a:gd name="connsiteY68" fmla="*/ 707136 h 1499616"/>
              <a:gd name="connsiteX69" fmla="*/ 231648 w 1901952"/>
              <a:gd name="connsiteY69" fmla="*/ 743712 h 1499616"/>
              <a:gd name="connsiteX70" fmla="*/ 182880 w 1901952"/>
              <a:gd name="connsiteY70" fmla="*/ 816864 h 1499616"/>
              <a:gd name="connsiteX71" fmla="*/ 146304 w 1901952"/>
              <a:gd name="connsiteY71" fmla="*/ 890016 h 1499616"/>
              <a:gd name="connsiteX72" fmla="*/ 73152 w 1901952"/>
              <a:gd name="connsiteY72" fmla="*/ 914400 h 1499616"/>
              <a:gd name="connsiteX73" fmla="*/ 36576 w 1901952"/>
              <a:gd name="connsiteY73" fmla="*/ 938784 h 1499616"/>
              <a:gd name="connsiteX74" fmla="*/ 0 w 1901952"/>
              <a:gd name="connsiteY74" fmla="*/ 1060704 h 1499616"/>
              <a:gd name="connsiteX75" fmla="*/ 12192 w 1901952"/>
              <a:gd name="connsiteY75" fmla="*/ 1097280 h 1499616"/>
              <a:gd name="connsiteX76" fmla="*/ 109728 w 1901952"/>
              <a:gd name="connsiteY76" fmla="*/ 1097280 h 149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901952" h="1499616">
                <a:moveTo>
                  <a:pt x="109728" y="1097280"/>
                </a:moveTo>
                <a:cubicBezTo>
                  <a:pt x="148336" y="1099312"/>
                  <a:pt x="199403" y="1103124"/>
                  <a:pt x="243840" y="1109472"/>
                </a:cubicBezTo>
                <a:cubicBezTo>
                  <a:pt x="256562" y="1111289"/>
                  <a:pt x="268059" y="1118133"/>
                  <a:pt x="280416" y="1121664"/>
                </a:cubicBezTo>
                <a:cubicBezTo>
                  <a:pt x="387579" y="1152282"/>
                  <a:pt x="278063" y="1116816"/>
                  <a:pt x="365760" y="1146048"/>
                </a:cubicBezTo>
                <a:cubicBezTo>
                  <a:pt x="373888" y="1158240"/>
                  <a:pt x="378702" y="1173470"/>
                  <a:pt x="390144" y="1182624"/>
                </a:cubicBezTo>
                <a:cubicBezTo>
                  <a:pt x="400179" y="1190652"/>
                  <a:pt x="415225" y="1189069"/>
                  <a:pt x="426720" y="1194816"/>
                </a:cubicBezTo>
                <a:cubicBezTo>
                  <a:pt x="439826" y="1201369"/>
                  <a:pt x="450190" y="1212647"/>
                  <a:pt x="463296" y="1219200"/>
                </a:cubicBezTo>
                <a:cubicBezTo>
                  <a:pt x="483783" y="1229443"/>
                  <a:pt x="529108" y="1237724"/>
                  <a:pt x="548640" y="1243584"/>
                </a:cubicBezTo>
                <a:cubicBezTo>
                  <a:pt x="573259" y="1250970"/>
                  <a:pt x="621792" y="1267968"/>
                  <a:pt x="621792" y="1267968"/>
                </a:cubicBezTo>
                <a:cubicBezTo>
                  <a:pt x="633984" y="1280160"/>
                  <a:pt x="644022" y="1294980"/>
                  <a:pt x="658368" y="1304544"/>
                </a:cubicBezTo>
                <a:cubicBezTo>
                  <a:pt x="669061" y="1311673"/>
                  <a:pt x="683132" y="1311674"/>
                  <a:pt x="694944" y="1316736"/>
                </a:cubicBezTo>
                <a:cubicBezTo>
                  <a:pt x="711649" y="1323895"/>
                  <a:pt x="727932" y="1332103"/>
                  <a:pt x="743712" y="1341120"/>
                </a:cubicBezTo>
                <a:cubicBezTo>
                  <a:pt x="783318" y="1363752"/>
                  <a:pt x="783242" y="1368458"/>
                  <a:pt x="816864" y="1402080"/>
                </a:cubicBezTo>
                <a:cubicBezTo>
                  <a:pt x="845882" y="1489133"/>
                  <a:pt x="819862" y="1460975"/>
                  <a:pt x="877824" y="1499616"/>
                </a:cubicBezTo>
                <a:cubicBezTo>
                  <a:pt x="906272" y="1495552"/>
                  <a:pt x="934989" y="1493060"/>
                  <a:pt x="963168" y="1487424"/>
                </a:cubicBezTo>
                <a:cubicBezTo>
                  <a:pt x="1020965" y="1475865"/>
                  <a:pt x="980334" y="1470615"/>
                  <a:pt x="1048512" y="1463040"/>
                </a:cubicBezTo>
                <a:cubicBezTo>
                  <a:pt x="1105204" y="1456741"/>
                  <a:pt x="1162304" y="1454912"/>
                  <a:pt x="1219200" y="1450848"/>
                </a:cubicBezTo>
                <a:cubicBezTo>
                  <a:pt x="1235456" y="1446784"/>
                  <a:pt x="1251482" y="1441653"/>
                  <a:pt x="1267968" y="1438656"/>
                </a:cubicBezTo>
                <a:cubicBezTo>
                  <a:pt x="1296241" y="1433515"/>
                  <a:pt x="1324966" y="1431188"/>
                  <a:pt x="1353312" y="1426464"/>
                </a:cubicBezTo>
                <a:cubicBezTo>
                  <a:pt x="1373752" y="1423057"/>
                  <a:pt x="1393952" y="1418336"/>
                  <a:pt x="1414272" y="1414272"/>
                </a:cubicBezTo>
                <a:cubicBezTo>
                  <a:pt x="1429998" y="1403788"/>
                  <a:pt x="1481902" y="1372639"/>
                  <a:pt x="1487424" y="1353312"/>
                </a:cubicBezTo>
                <a:cubicBezTo>
                  <a:pt x="1492027" y="1337200"/>
                  <a:pt x="1487954" y="1315449"/>
                  <a:pt x="1475232" y="1304544"/>
                </a:cubicBezTo>
                <a:cubicBezTo>
                  <a:pt x="1455717" y="1287817"/>
                  <a:pt x="1426464" y="1288288"/>
                  <a:pt x="1402080" y="1280160"/>
                </a:cubicBezTo>
                <a:lnTo>
                  <a:pt x="1365504" y="1267968"/>
                </a:lnTo>
                <a:cubicBezTo>
                  <a:pt x="1369568" y="1251712"/>
                  <a:pt x="1366969" y="1232073"/>
                  <a:pt x="1377696" y="1219200"/>
                </a:cubicBezTo>
                <a:cubicBezTo>
                  <a:pt x="1411347" y="1178818"/>
                  <a:pt x="1447011" y="1198925"/>
                  <a:pt x="1487424" y="1207008"/>
                </a:cubicBezTo>
                <a:cubicBezTo>
                  <a:pt x="1511808" y="1223264"/>
                  <a:pt x="1532774" y="1246509"/>
                  <a:pt x="1560576" y="1255776"/>
                </a:cubicBezTo>
                <a:cubicBezTo>
                  <a:pt x="1672475" y="1293076"/>
                  <a:pt x="1608153" y="1277602"/>
                  <a:pt x="1755648" y="1292352"/>
                </a:cubicBezTo>
                <a:cubicBezTo>
                  <a:pt x="1796557" y="1302579"/>
                  <a:pt x="1834863" y="1319043"/>
                  <a:pt x="1877568" y="1292352"/>
                </a:cubicBezTo>
                <a:cubicBezTo>
                  <a:pt x="1892980" y="1282719"/>
                  <a:pt x="1893824" y="1259840"/>
                  <a:pt x="1901952" y="1243584"/>
                </a:cubicBezTo>
                <a:cubicBezTo>
                  <a:pt x="1897888" y="1202944"/>
                  <a:pt x="1895970" y="1162032"/>
                  <a:pt x="1889760" y="1121664"/>
                </a:cubicBezTo>
                <a:cubicBezTo>
                  <a:pt x="1885023" y="1090875"/>
                  <a:pt x="1870913" y="1073333"/>
                  <a:pt x="1853184" y="1048512"/>
                </a:cubicBezTo>
                <a:cubicBezTo>
                  <a:pt x="1841373" y="1031977"/>
                  <a:pt x="1828800" y="1016000"/>
                  <a:pt x="1816608" y="999744"/>
                </a:cubicBezTo>
                <a:cubicBezTo>
                  <a:pt x="1812544" y="987552"/>
                  <a:pt x="1804416" y="976019"/>
                  <a:pt x="1804416" y="963168"/>
                </a:cubicBezTo>
                <a:cubicBezTo>
                  <a:pt x="1804416" y="898184"/>
                  <a:pt x="1812453" y="922573"/>
                  <a:pt x="1853184" y="902208"/>
                </a:cubicBezTo>
                <a:cubicBezTo>
                  <a:pt x="1866290" y="895655"/>
                  <a:pt x="1877568" y="885952"/>
                  <a:pt x="1889760" y="877824"/>
                </a:cubicBezTo>
                <a:cubicBezTo>
                  <a:pt x="1885696" y="833120"/>
                  <a:pt x="1889134" y="787085"/>
                  <a:pt x="1877568" y="743712"/>
                </a:cubicBezTo>
                <a:cubicBezTo>
                  <a:pt x="1865745" y="699377"/>
                  <a:pt x="1820303" y="686447"/>
                  <a:pt x="1792224" y="658368"/>
                </a:cubicBezTo>
                <a:cubicBezTo>
                  <a:pt x="1781863" y="648007"/>
                  <a:pt x="1773791" y="635182"/>
                  <a:pt x="1767840" y="621792"/>
                </a:cubicBezTo>
                <a:lnTo>
                  <a:pt x="1731264" y="512064"/>
                </a:lnTo>
                <a:cubicBezTo>
                  <a:pt x="1727200" y="499872"/>
                  <a:pt x="1726201" y="486181"/>
                  <a:pt x="1719072" y="475488"/>
                </a:cubicBezTo>
                <a:cubicBezTo>
                  <a:pt x="1680431" y="417526"/>
                  <a:pt x="1708589" y="443546"/>
                  <a:pt x="1621536" y="414528"/>
                </a:cubicBezTo>
                <a:lnTo>
                  <a:pt x="1584960" y="402336"/>
                </a:lnTo>
                <a:cubicBezTo>
                  <a:pt x="1580896" y="390144"/>
                  <a:pt x="1572768" y="378611"/>
                  <a:pt x="1572768" y="365760"/>
                </a:cubicBezTo>
                <a:cubicBezTo>
                  <a:pt x="1572768" y="352909"/>
                  <a:pt x="1576932" y="339219"/>
                  <a:pt x="1584960" y="329184"/>
                </a:cubicBezTo>
                <a:cubicBezTo>
                  <a:pt x="1602149" y="307698"/>
                  <a:pt x="1634017" y="300640"/>
                  <a:pt x="1658112" y="292608"/>
                </a:cubicBezTo>
                <a:cubicBezTo>
                  <a:pt x="1654048" y="243840"/>
                  <a:pt x="1660312" y="193077"/>
                  <a:pt x="1645920" y="146304"/>
                </a:cubicBezTo>
                <a:cubicBezTo>
                  <a:pt x="1642141" y="134021"/>
                  <a:pt x="1621889" y="136900"/>
                  <a:pt x="1609344" y="134112"/>
                </a:cubicBezTo>
                <a:cubicBezTo>
                  <a:pt x="1585212" y="128749"/>
                  <a:pt x="1560576" y="125984"/>
                  <a:pt x="1536192" y="121920"/>
                </a:cubicBezTo>
                <a:cubicBezTo>
                  <a:pt x="1524000" y="113792"/>
                  <a:pt x="1508770" y="108978"/>
                  <a:pt x="1499616" y="97536"/>
                </a:cubicBezTo>
                <a:cubicBezTo>
                  <a:pt x="1448487" y="33625"/>
                  <a:pt x="1541435" y="84776"/>
                  <a:pt x="1450848" y="24384"/>
                </a:cubicBezTo>
                <a:cubicBezTo>
                  <a:pt x="1440155" y="17255"/>
                  <a:pt x="1426464" y="16256"/>
                  <a:pt x="1414272" y="12192"/>
                </a:cubicBezTo>
                <a:cubicBezTo>
                  <a:pt x="1338105" y="17633"/>
                  <a:pt x="1273514" y="8073"/>
                  <a:pt x="1207008" y="36576"/>
                </a:cubicBezTo>
                <a:cubicBezTo>
                  <a:pt x="1190303" y="43735"/>
                  <a:pt x="1174496" y="52832"/>
                  <a:pt x="1158240" y="60960"/>
                </a:cubicBezTo>
                <a:cubicBezTo>
                  <a:pt x="1024128" y="56896"/>
                  <a:pt x="889614" y="59911"/>
                  <a:pt x="755904" y="48768"/>
                </a:cubicBezTo>
                <a:cubicBezTo>
                  <a:pt x="741302" y="47551"/>
                  <a:pt x="732718" y="30335"/>
                  <a:pt x="719328" y="24384"/>
                </a:cubicBezTo>
                <a:cubicBezTo>
                  <a:pt x="695840" y="13945"/>
                  <a:pt x="646176" y="0"/>
                  <a:pt x="646176" y="0"/>
                </a:cubicBezTo>
                <a:cubicBezTo>
                  <a:pt x="621792" y="8128"/>
                  <a:pt x="594410" y="10127"/>
                  <a:pt x="573024" y="24384"/>
                </a:cubicBezTo>
                <a:cubicBezTo>
                  <a:pt x="560832" y="32512"/>
                  <a:pt x="550663" y="45214"/>
                  <a:pt x="536448" y="48768"/>
                </a:cubicBezTo>
                <a:cubicBezTo>
                  <a:pt x="500746" y="57694"/>
                  <a:pt x="463296" y="56896"/>
                  <a:pt x="426720" y="60960"/>
                </a:cubicBezTo>
                <a:cubicBezTo>
                  <a:pt x="430784" y="77216"/>
                  <a:pt x="434309" y="93616"/>
                  <a:pt x="438912" y="109728"/>
                </a:cubicBezTo>
                <a:cubicBezTo>
                  <a:pt x="442443" y="122085"/>
                  <a:pt x="451104" y="133453"/>
                  <a:pt x="451104" y="146304"/>
                </a:cubicBezTo>
                <a:cubicBezTo>
                  <a:pt x="451104" y="191192"/>
                  <a:pt x="451244" y="237255"/>
                  <a:pt x="438912" y="280416"/>
                </a:cubicBezTo>
                <a:cubicBezTo>
                  <a:pt x="434175" y="296995"/>
                  <a:pt x="414528" y="304800"/>
                  <a:pt x="402336" y="316992"/>
                </a:cubicBezTo>
                <a:cubicBezTo>
                  <a:pt x="381230" y="464735"/>
                  <a:pt x="411657" y="349448"/>
                  <a:pt x="353568" y="451104"/>
                </a:cubicBezTo>
                <a:cubicBezTo>
                  <a:pt x="345216" y="465720"/>
                  <a:pt x="332577" y="524571"/>
                  <a:pt x="329184" y="536448"/>
                </a:cubicBezTo>
                <a:cubicBezTo>
                  <a:pt x="312845" y="593633"/>
                  <a:pt x="320475" y="556768"/>
                  <a:pt x="292608" y="621792"/>
                </a:cubicBezTo>
                <a:cubicBezTo>
                  <a:pt x="287546" y="633604"/>
                  <a:pt x="286792" y="647210"/>
                  <a:pt x="280416" y="658368"/>
                </a:cubicBezTo>
                <a:cubicBezTo>
                  <a:pt x="270334" y="676011"/>
                  <a:pt x="256032" y="690880"/>
                  <a:pt x="243840" y="707136"/>
                </a:cubicBezTo>
                <a:cubicBezTo>
                  <a:pt x="239776" y="719328"/>
                  <a:pt x="237889" y="732478"/>
                  <a:pt x="231648" y="743712"/>
                </a:cubicBezTo>
                <a:cubicBezTo>
                  <a:pt x="217416" y="769330"/>
                  <a:pt x="192147" y="789062"/>
                  <a:pt x="182880" y="816864"/>
                </a:cubicBezTo>
                <a:cubicBezTo>
                  <a:pt x="176237" y="836793"/>
                  <a:pt x="166207" y="877577"/>
                  <a:pt x="146304" y="890016"/>
                </a:cubicBezTo>
                <a:cubicBezTo>
                  <a:pt x="124508" y="903639"/>
                  <a:pt x="94538" y="900143"/>
                  <a:pt x="73152" y="914400"/>
                </a:cubicBezTo>
                <a:lnTo>
                  <a:pt x="36576" y="938784"/>
                </a:lnTo>
                <a:cubicBezTo>
                  <a:pt x="3525" y="988360"/>
                  <a:pt x="0" y="982251"/>
                  <a:pt x="0" y="1060704"/>
                </a:cubicBezTo>
                <a:cubicBezTo>
                  <a:pt x="0" y="1073555"/>
                  <a:pt x="448" y="1092061"/>
                  <a:pt x="12192" y="1097280"/>
                </a:cubicBezTo>
                <a:cubicBezTo>
                  <a:pt x="42133" y="1110587"/>
                  <a:pt x="71120" y="1095248"/>
                  <a:pt x="109728" y="1097280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401880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143000" y="4540379"/>
            <a:ext cx="2895600" cy="138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66800" y="2292096"/>
            <a:ext cx="2057400" cy="210978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0" y="2151888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85800" y="2428887"/>
            <a:ext cx="876300" cy="47280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83296" y="1726876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705600" y="2003876"/>
            <a:ext cx="1752600" cy="286511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35152" y="6453014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C-H-S gel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562100" y="6160008"/>
            <a:ext cx="1562100" cy="293006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5824" y="5382399"/>
            <a:ext cx="106680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Aggregate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178814" y="5105400"/>
            <a:ext cx="802386" cy="284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56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Close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77000" y="6400800"/>
            <a:ext cx="2514600" cy="32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0242" name="Picture 2" descr="C:\Users\Nagai\Downloads\Study at UT\Concrete\Concrete sleepers\SEM\sleeper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3845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3695700"/>
            <a:ext cx="762000" cy="8382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57400" y="1981200"/>
            <a:ext cx="1752600" cy="17145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4533900"/>
            <a:ext cx="1752600" cy="125730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 descr="C:\Users\Nagai\Downloads\Study at UT\Concrete\Concrete sleepers\SEM\sleeper2 less damag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812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76800" y="6066469"/>
            <a:ext cx="15240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err="1" smtClean="0">
                <a:solidFill>
                  <a:prstClr val="black"/>
                </a:solidFill>
              </a:rPr>
              <a:t>Ettringite</a:t>
            </a:r>
            <a:r>
              <a:rPr lang="en-GB" sz="1200" dirty="0" smtClean="0">
                <a:solidFill>
                  <a:prstClr val="black"/>
                </a:solidFill>
              </a:rPr>
              <a:t> (needle like structure )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638802" y="4876800"/>
            <a:ext cx="355598" cy="118966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EDS image &amp;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14601" y="4572000"/>
          <a:ext cx="6629399" cy="1948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057"/>
                <a:gridCol w="947057"/>
                <a:gridCol w="947057"/>
                <a:gridCol w="947057"/>
                <a:gridCol w="947057"/>
                <a:gridCol w="947057"/>
                <a:gridCol w="947057"/>
              </a:tblGrid>
              <a:tr h="46672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Element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[norm. at.%]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Compound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[norm. wt.%]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Error in wt.% (3 Sigma)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Oxygen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35.64355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47.60912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64.32635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1.53E-15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13.06488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Aluminium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3.175559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4.241597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3.398327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Al2O3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8.014343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0.538584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Sulfur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4.906416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6.553504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4.418056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16.36316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0.620333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Calcium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13.51907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18.05743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9.739853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25.26608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1.322536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Silicon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17.62247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23.53835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18.11742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SiO2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50.35642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2.290259</a:t>
                      </a:r>
                    </a:p>
                  </a:txBody>
                  <a:tcPr marL="9525" marR="9525" marT="9525" marB="0"/>
                </a:tc>
              </a:tr>
              <a:tr h="247015"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Sum: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74.86706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791200" y="6223986"/>
            <a:ext cx="3200400" cy="506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smtClean="0">
                <a:solidFill>
                  <a:srgbClr val="4F81BD">
                    <a:lumMod val="75000"/>
                  </a:srgbClr>
                </a:solidFill>
              </a:rPr>
              <a:t>less damaged  sleeper</a:t>
            </a:r>
            <a:endParaRPr lang="en-US" sz="1800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13313" name="Picture 1" descr="C:\Users\Nagai\Downloads\Study at UT\Concrete\Concrete sleepers\SEM\EDS\sleeper2 less damag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66800"/>
            <a:ext cx="5217332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5486400" y="3200400"/>
          <a:ext cx="3352800" cy="1371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</a:tblGrid>
              <a:tr h="383583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Bruker Nano GmbH, Germany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97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97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Quantax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97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97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Results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 1012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197603"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Date: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2015/08/31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5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Max temp 75°C</a:t>
            </a:r>
          </a:p>
          <a:p>
            <a:r>
              <a:rPr lang="en-GB" dirty="0" smtClean="0"/>
              <a:t>After steam curing water curing for 14 days</a:t>
            </a:r>
          </a:p>
          <a:p>
            <a:r>
              <a:rPr lang="en-GB" dirty="0" smtClean="0"/>
              <a:t>Separate Steam chambers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Max temp 50°C</a:t>
            </a:r>
            <a:endParaRPr lang="en-US" dirty="0"/>
          </a:p>
          <a:p>
            <a:r>
              <a:rPr lang="en-GB" dirty="0" smtClean="0"/>
              <a:t>No water curing</a:t>
            </a:r>
          </a:p>
          <a:p>
            <a:endParaRPr lang="en-GB" dirty="0"/>
          </a:p>
          <a:p>
            <a:r>
              <a:rPr lang="en-GB" dirty="0" smtClean="0"/>
              <a:t>Steam brought through pipes at the place of casting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1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agai\Downloads\Study at UT\Concrete\Concrete sleepers\Sleeper plant\IMG_3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gai\Downloads\Study at UT\Concrete\Concrete sleepers\Sleeper plant\IMG_38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4267200" cy="3200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80729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PLANT </a:t>
            </a:r>
            <a:r>
              <a:rPr lang="en-GB" sz="1400" dirty="0" smtClean="0">
                <a:solidFill>
                  <a:prstClr val="white"/>
                </a:solidFill>
              </a:rPr>
              <a:t>Pipe line carrying steam for curing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Nagai\Downloads\Study at UT\Concrete\Concrete sleepers\Sleeper plant\DSC00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PLANT     </a:t>
            </a:r>
            <a:r>
              <a:rPr lang="en-GB" sz="1400" dirty="0" smtClean="0">
                <a:solidFill>
                  <a:prstClr val="white"/>
                </a:solidFill>
              </a:rPr>
              <a:t>curing in situ in long line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agai\Downloads\Study at UT\Concrete\Concrete sleepers\Sleeper production  photo\IMG_20150914_120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8768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INDIAN SLEEPER PLANT         </a:t>
            </a:r>
            <a:r>
              <a:rPr lang="en-GB" sz="1400" dirty="0" smtClean="0">
                <a:solidFill>
                  <a:prstClr val="white"/>
                </a:solidFill>
              </a:rPr>
              <a:t>Curing chambers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3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64483" y="725387"/>
            <a:ext cx="8823001" cy="2018522"/>
            <a:chOff x="-3242" y="4590558"/>
            <a:chExt cx="2917763" cy="960236"/>
          </a:xfrm>
          <a:scene3d>
            <a:camera prst="orthographicFront"/>
            <a:lightRig rig="flat" dir="t"/>
          </a:scene3d>
        </p:grpSpPr>
        <p:sp>
          <p:nvSpPr>
            <p:cNvPr id="42" name="Rectangle 41"/>
            <p:cNvSpPr/>
            <p:nvPr/>
          </p:nvSpPr>
          <p:spPr>
            <a:xfrm>
              <a:off x="-3242" y="4590558"/>
              <a:ext cx="2910163" cy="96023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358" y="4590558"/>
              <a:ext cx="2910163" cy="888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Investigation of </a:t>
              </a:r>
              <a:r>
                <a:rPr lang="en-GB" sz="2800" dirty="0" smtClean="0">
                  <a:solidFill>
                    <a:prstClr val="white"/>
                  </a:solidFill>
                </a:rPr>
                <a:t>the </a:t>
              </a:r>
              <a:r>
                <a:rPr lang="en-GB" sz="2800" dirty="0">
                  <a:solidFill>
                    <a:prstClr val="white"/>
                  </a:solidFill>
                </a:rPr>
                <a:t>problem of premature cracking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36" y="1199335"/>
            <a:ext cx="1921209" cy="13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69698" y="2326589"/>
            <a:ext cx="12234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SEM &amp; EDS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08859" y="4923474"/>
            <a:ext cx="8772167" cy="1811090"/>
            <a:chOff x="6269114" y="4609771"/>
            <a:chExt cx="2302400" cy="877535"/>
          </a:xfrm>
          <a:scene3d>
            <a:camera prst="orthographicFront"/>
            <a:lightRig rig="flat" dir="t"/>
          </a:scene3d>
        </p:grpSpPr>
        <p:sp>
          <p:nvSpPr>
            <p:cNvPr id="54" name="Rectangle 53"/>
            <p:cNvSpPr/>
            <p:nvPr/>
          </p:nvSpPr>
          <p:spPr>
            <a:xfrm>
              <a:off x="6269114" y="4609771"/>
              <a:ext cx="2302400" cy="87753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angle 54"/>
            <p:cNvSpPr/>
            <p:nvPr/>
          </p:nvSpPr>
          <p:spPr>
            <a:xfrm>
              <a:off x="6269114" y="4673922"/>
              <a:ext cx="2302400" cy="813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Countermeasures to avoid problem in future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1624" y="2836428"/>
            <a:ext cx="8806638" cy="1988143"/>
            <a:chOff x="3026790" y="4614188"/>
            <a:chExt cx="2959598" cy="894348"/>
          </a:xfrm>
          <a:scene3d>
            <a:camera prst="orthographicFront"/>
            <a:lightRig rig="flat" dir="t"/>
          </a:scene3d>
        </p:grpSpPr>
        <p:sp>
          <p:nvSpPr>
            <p:cNvPr id="51" name="Rectangle 50"/>
            <p:cNvSpPr/>
            <p:nvPr/>
          </p:nvSpPr>
          <p:spPr>
            <a:xfrm>
              <a:off x="3026790" y="4614188"/>
              <a:ext cx="2959598" cy="894348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3026790" y="4639301"/>
              <a:ext cx="2870944" cy="869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 smtClean="0">
                  <a:solidFill>
                    <a:prstClr val="white"/>
                  </a:solidFill>
                </a:rPr>
                <a:t>Simulation of damage and evaluation </a:t>
              </a:r>
              <a:r>
                <a:rPr lang="en-GB" sz="2800" dirty="0">
                  <a:solidFill>
                    <a:prstClr val="white"/>
                  </a:solidFill>
                </a:rPr>
                <a:t>of residual </a:t>
              </a:r>
              <a:r>
                <a:rPr lang="en-GB" sz="2800" dirty="0" smtClean="0">
                  <a:solidFill>
                    <a:prstClr val="white"/>
                  </a:solidFill>
                </a:rPr>
                <a:t>capacity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270592" y="2663832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Objectives and flow of the study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>
            <a:off x="1192984" y="1323287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29326" y="4762963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24" name="Picture 8" descr="C:\Users\Nagai\Downloads\Study at UT\Concrete\Concrete sleepers\mid term presentation\ED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32" y="1347272"/>
            <a:ext cx="805707" cy="7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>
            <a:off x="1984834" y="1309663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65935" y="4391900"/>
            <a:ext cx="2288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Damage 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0800000">
            <a:off x="1192983" y="3365420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1951945" y="3329937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1" name="Picture 3" descr="C:\Users\Nagai\AppData\Local\Microsoft\Windows\Temporary Internet Files\Content.IE5\2VLLH9TW\PngMedium-Factory-icon-3385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11" y="5547138"/>
            <a:ext cx="1423978" cy="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07251" y="6365232"/>
            <a:ext cx="45248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Modification in manufacturing process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73" y="5525801"/>
            <a:ext cx="1710962" cy="8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097455" y="6365232"/>
            <a:ext cx="3606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Overall strength improvement</a:t>
            </a:r>
            <a:endParaRPr lang="en-US" cap="all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2578" y="1444872"/>
            <a:ext cx="792192" cy="758438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57" name="Oval 56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 1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0138" y="3498911"/>
            <a:ext cx="777071" cy="730226"/>
            <a:chOff x="3535218" y="4607641"/>
            <a:chExt cx="777071" cy="73022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0" name="Oval 59"/>
            <p:cNvSpPr/>
            <p:nvPr/>
          </p:nvSpPr>
          <p:spPr>
            <a:xfrm>
              <a:off x="3535218" y="4607641"/>
              <a:ext cx="777071" cy="7302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3655764" y="4708968"/>
              <a:ext cx="386953" cy="516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2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9615" y="5334937"/>
            <a:ext cx="777594" cy="703444"/>
            <a:chOff x="6461736" y="4601856"/>
            <a:chExt cx="777594" cy="703444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3" name="Oval 62"/>
            <p:cNvSpPr/>
            <p:nvPr/>
          </p:nvSpPr>
          <p:spPr>
            <a:xfrm>
              <a:off x="6461736" y="4601856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601137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4" name="Picture 2" descr="C:\Users\Nagai\Downloads\Study at UT\Concrete\Concrete sleepers\mid term presentation\test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33" y="3380014"/>
            <a:ext cx="1535196" cy="11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04033" y="4372626"/>
            <a:ext cx="1505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EXPERIMENTS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34460" y="6365232"/>
            <a:ext cx="409539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8" name="Picture 47" descr="C:\Users\Nagai\Downloads\Study at UT\Concrete\Concrete sleepers\JSN Masters thesis JSN\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01" y="1199335"/>
            <a:ext cx="1546860" cy="10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4885169" y="2294500"/>
            <a:ext cx="5357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XRF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1" y="1199336"/>
            <a:ext cx="2518058" cy="105718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6" name="TextBox 65"/>
          <p:cNvSpPr txBox="1"/>
          <p:nvPr/>
        </p:nvSpPr>
        <p:spPr>
          <a:xfrm>
            <a:off x="5891775" y="2294500"/>
            <a:ext cx="30718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Ins="36000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Temperature measurement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7" name="図 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3675" r="16511" b="5930"/>
          <a:stretch/>
        </p:blipFill>
        <p:spPr>
          <a:xfrm>
            <a:off x="5282694" y="3281739"/>
            <a:ext cx="1218161" cy="108761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765001" y="4372626"/>
            <a:ext cx="24701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ASR &amp; </a:t>
            </a:r>
            <a:r>
              <a:rPr lang="en-GB" cap="all" dirty="0">
                <a:solidFill>
                  <a:srgbClr val="FF0000"/>
                </a:solidFill>
              </a:rPr>
              <a:t>DEF </a:t>
            </a:r>
            <a:r>
              <a:rPr lang="en-GB" cap="all" dirty="0" smtClean="0">
                <a:solidFill>
                  <a:srgbClr val="FF0000"/>
                </a:solidFill>
              </a:rPr>
              <a:t>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9" name="Picture 68" descr="G:\jsn output act mo 2 per exp con jsn\jsn overview 50 step jsn\1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02" y="3281739"/>
            <a:ext cx="1748718" cy="11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64483" y="2791318"/>
            <a:ext cx="8833779" cy="204624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"/>
    </mc:Choice>
    <mc:Fallback xmlns="">
      <p:transition spd="slow" advTm="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Reinforcement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No extra reinforcement other than pre-stressing tendons</a:t>
            </a:r>
          </a:p>
          <a:p>
            <a:endParaRPr lang="en-GB" dirty="0" smtClean="0"/>
          </a:p>
          <a:p>
            <a:r>
              <a:rPr lang="en-GB" dirty="0" smtClean="0"/>
              <a:t>Tendons are not ribbed</a:t>
            </a:r>
          </a:p>
          <a:p>
            <a:r>
              <a:rPr lang="en-GB" dirty="0" smtClean="0"/>
              <a:t>Only pre-tensioned</a:t>
            </a:r>
            <a:endParaRPr lang="en-GB" dirty="0"/>
          </a:p>
          <a:p>
            <a:r>
              <a:rPr lang="en-GB" dirty="0" smtClean="0"/>
              <a:t>Stress bench method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Extra reinforcement near insert and extra transverse reinforcement </a:t>
            </a:r>
          </a:p>
          <a:p>
            <a:r>
              <a:rPr lang="en-GB" dirty="0" smtClean="0"/>
              <a:t>Ribbed tendons</a:t>
            </a:r>
          </a:p>
          <a:p>
            <a:r>
              <a:rPr lang="en-GB" dirty="0" smtClean="0"/>
              <a:t>Both pre and post tensioned</a:t>
            </a:r>
          </a:p>
          <a:p>
            <a:r>
              <a:rPr lang="en-GB" dirty="0" smtClean="0"/>
              <a:t>Long line method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C:\Users\Nagai\Downloads\Study at UT\Concrete\Concrete sleepers\Sleeper plant\IMG_3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4419600" cy="5892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agai\Downloads\Study at UT\Concrete\Concrete sleepers\Sleeper plant\IMG_3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419600" cy="5892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7834"/>
            <a:ext cx="8763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JAPANESE SLEEPER PLANT                                                                                                                     Extra helical reinforcement around insert and extra transverse reinforcement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Nagai\Downloads\Study at UT\Concrete\Concrete sleepers\Sleeper plant\IMG_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6868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2819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PLANT       Ribbed tendons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Users\Nagai\Downloads\Study at UT\Concrete\Concrete sleepers\Sleeper plant\IMG_38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" y="228600"/>
            <a:ext cx="4459111" cy="59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Nagai\Downloads\Study at UT\Concrete\Concrete sleepers\Sleeper plant\IMG_3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7607" y="57834"/>
            <a:ext cx="45720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JAPANESE SLEEPER PLANT                               Both post- tensioned and pre-tensioned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9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C:\Users\Nagai\Downloads\Study at UT\Concrete\Concrete sleepers\Sleeper production  photo\IMG_20150824_1301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Nagai\Downloads\Study at UT\Concrete\Concrete sleepers\Sleeper plant\IMG_3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10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44958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INDIAN SLEEPER PLANT </a:t>
            </a:r>
            <a:r>
              <a:rPr lang="en-GB" sz="1400" dirty="0" smtClean="0">
                <a:solidFill>
                  <a:prstClr val="white"/>
                </a:solidFill>
              </a:rPr>
              <a:t>stress bench method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5987534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PLANT </a:t>
            </a:r>
            <a:r>
              <a:rPr lang="en-GB" sz="1400" dirty="0" smtClean="0">
                <a:solidFill>
                  <a:prstClr val="white"/>
                </a:solidFill>
              </a:rPr>
              <a:t>long line method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Strength Testing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Only bending test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Bending test and Insert pulling test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Nagai\Downloads\Study at UT\Concrete\Concrete sleepers\Concrete sleepers photo\Bending test and samples\Bending test\DSC00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3810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INDIAN SLEEPER PLANT </a:t>
            </a:r>
            <a:r>
              <a:rPr lang="en-GB" sz="1400" dirty="0" smtClean="0">
                <a:solidFill>
                  <a:prstClr val="white"/>
                </a:solidFill>
              </a:rPr>
              <a:t>Bending test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Nagai\Downloads\Study at UT\Concrete\Concrete sleepers\Sleeper plant\IMG_38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Nagai\Downloads\Study at UT\Concrete\Concrete sleepers\Sleeper plant\IMG_3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2291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52400"/>
            <a:ext cx="3124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JAPANESE SLEEPER PLANT    Bending and Insert pulling tests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Concreting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Weigh batching automatic but not computerised </a:t>
            </a:r>
          </a:p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Advanced and Computerised batching plant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Nagai\Downloads\Study at UT\Concrete\Concrete sleepers\Sleeper production  photo\IMG_20150824_124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Nagai\Downloads\Study at UT\Concrete\Concrete sleepers\Sleeper production  photo\IMG_20150824_1244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Nagai\Downloads\Study at UT\Concrete\Concrete sleepers\Sleeper production  photo\IMG_20150824_124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Nagai\Downloads\Study at UT\Concrete\Concrete sleepers\Sleeper production  photo\IMG_20150824_1234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228600"/>
            <a:ext cx="2328863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INDIAN SLEEPER PLANT </a:t>
            </a:r>
            <a:r>
              <a:rPr lang="en-GB" sz="1400" dirty="0" smtClean="0">
                <a:solidFill>
                  <a:prstClr val="white"/>
                </a:solidFill>
              </a:rPr>
              <a:t>concrete mixing &amp; placing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64483" y="725387"/>
            <a:ext cx="8823001" cy="2018522"/>
            <a:chOff x="-3242" y="4590558"/>
            <a:chExt cx="2917763" cy="960236"/>
          </a:xfrm>
          <a:scene3d>
            <a:camera prst="orthographicFront"/>
            <a:lightRig rig="flat" dir="t"/>
          </a:scene3d>
        </p:grpSpPr>
        <p:sp>
          <p:nvSpPr>
            <p:cNvPr id="42" name="Rectangle 41"/>
            <p:cNvSpPr/>
            <p:nvPr/>
          </p:nvSpPr>
          <p:spPr>
            <a:xfrm>
              <a:off x="-3242" y="4590558"/>
              <a:ext cx="2910163" cy="960236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4358" y="4590558"/>
              <a:ext cx="2910163" cy="8880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Investigation of </a:t>
              </a:r>
              <a:r>
                <a:rPr lang="en-GB" sz="2800" dirty="0" smtClean="0">
                  <a:solidFill>
                    <a:prstClr val="white"/>
                  </a:solidFill>
                </a:rPr>
                <a:t>the </a:t>
              </a:r>
              <a:r>
                <a:rPr lang="en-GB" sz="2800" dirty="0">
                  <a:solidFill>
                    <a:prstClr val="white"/>
                  </a:solidFill>
                </a:rPr>
                <a:t>problem of premature cracking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636" y="1199335"/>
            <a:ext cx="1921209" cy="13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69698" y="2326589"/>
            <a:ext cx="12234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SEM &amp; EDS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08859" y="4923474"/>
            <a:ext cx="8772167" cy="1811090"/>
            <a:chOff x="6269114" y="4609771"/>
            <a:chExt cx="2302400" cy="877535"/>
          </a:xfrm>
          <a:scene3d>
            <a:camera prst="orthographicFront"/>
            <a:lightRig rig="flat" dir="t"/>
          </a:scene3d>
        </p:grpSpPr>
        <p:sp>
          <p:nvSpPr>
            <p:cNvPr id="54" name="Rectangle 53"/>
            <p:cNvSpPr/>
            <p:nvPr/>
          </p:nvSpPr>
          <p:spPr>
            <a:xfrm>
              <a:off x="6269114" y="4609771"/>
              <a:ext cx="2302400" cy="877535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ectangle 54"/>
            <p:cNvSpPr/>
            <p:nvPr/>
          </p:nvSpPr>
          <p:spPr>
            <a:xfrm>
              <a:off x="6269114" y="4673922"/>
              <a:ext cx="2302400" cy="81338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>
                  <a:solidFill>
                    <a:prstClr val="white"/>
                  </a:solidFill>
                </a:rPr>
                <a:t>Countermeasures to avoid problem in future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1624" y="2836428"/>
            <a:ext cx="8806638" cy="1988143"/>
            <a:chOff x="3026790" y="4614188"/>
            <a:chExt cx="2959598" cy="894348"/>
          </a:xfrm>
          <a:scene3d>
            <a:camera prst="orthographicFront"/>
            <a:lightRig rig="flat" dir="t"/>
          </a:scene3d>
        </p:grpSpPr>
        <p:sp>
          <p:nvSpPr>
            <p:cNvPr id="51" name="Rectangle 50"/>
            <p:cNvSpPr/>
            <p:nvPr/>
          </p:nvSpPr>
          <p:spPr>
            <a:xfrm>
              <a:off x="3026790" y="4614188"/>
              <a:ext cx="2959598" cy="894348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ectangle 51"/>
            <p:cNvSpPr/>
            <p:nvPr/>
          </p:nvSpPr>
          <p:spPr>
            <a:xfrm>
              <a:off x="3026790" y="4639301"/>
              <a:ext cx="2870944" cy="869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t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 dirty="0" smtClean="0">
                  <a:solidFill>
                    <a:prstClr val="white"/>
                  </a:solidFill>
                </a:rPr>
                <a:t>Simulation of damage and evaluation </a:t>
              </a:r>
              <a:r>
                <a:rPr lang="en-GB" sz="2800" dirty="0">
                  <a:solidFill>
                    <a:prstClr val="white"/>
                  </a:solidFill>
                </a:rPr>
                <a:t>of residual </a:t>
              </a:r>
              <a:r>
                <a:rPr lang="en-GB" sz="2800" dirty="0" smtClean="0">
                  <a:solidFill>
                    <a:prstClr val="white"/>
                  </a:solidFill>
                </a:rPr>
                <a:t>capacity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270592" y="2663832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Objectives and flow of the study</a:t>
            </a:r>
            <a:endParaRPr lang="en-US" sz="3600" dirty="0">
              <a:solidFill>
                <a:srgbClr val="FBFBF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0800000">
            <a:off x="1192984" y="1323287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29326" y="4762963"/>
            <a:ext cx="305966" cy="254972"/>
          </a:xfrm>
          <a:custGeom>
            <a:avLst/>
            <a:gdLst>
              <a:gd name="connsiteX0" fmla="*/ 0 w 254972"/>
              <a:gd name="connsiteY0" fmla="*/ 61193 h 305966"/>
              <a:gd name="connsiteX1" fmla="*/ 127486 w 254972"/>
              <a:gd name="connsiteY1" fmla="*/ 61193 h 305966"/>
              <a:gd name="connsiteX2" fmla="*/ 127486 w 254972"/>
              <a:gd name="connsiteY2" fmla="*/ 0 h 305966"/>
              <a:gd name="connsiteX3" fmla="*/ 254972 w 254972"/>
              <a:gd name="connsiteY3" fmla="*/ 152983 h 305966"/>
              <a:gd name="connsiteX4" fmla="*/ 127486 w 254972"/>
              <a:gd name="connsiteY4" fmla="*/ 305966 h 305966"/>
              <a:gd name="connsiteX5" fmla="*/ 127486 w 254972"/>
              <a:gd name="connsiteY5" fmla="*/ 244773 h 305966"/>
              <a:gd name="connsiteX6" fmla="*/ 0 w 254972"/>
              <a:gd name="connsiteY6" fmla="*/ 244773 h 305966"/>
              <a:gd name="connsiteX7" fmla="*/ 0 w 254972"/>
              <a:gd name="connsiteY7" fmla="*/ 61193 h 30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4972" h="305966">
                <a:moveTo>
                  <a:pt x="203978" y="1"/>
                </a:moveTo>
                <a:lnTo>
                  <a:pt x="203978" y="152983"/>
                </a:lnTo>
                <a:lnTo>
                  <a:pt x="254972" y="152983"/>
                </a:lnTo>
                <a:lnTo>
                  <a:pt x="127486" y="305965"/>
                </a:lnTo>
                <a:lnTo>
                  <a:pt x="0" y="152983"/>
                </a:lnTo>
                <a:lnTo>
                  <a:pt x="50994" y="152983"/>
                </a:lnTo>
                <a:lnTo>
                  <a:pt x="50994" y="1"/>
                </a:lnTo>
                <a:lnTo>
                  <a:pt x="203978" y="1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61193" tIns="0" rIns="61193" bIns="7649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24" name="Picture 8" descr="C:\Users\Nagai\Downloads\Study at UT\Concrete\Concrete sleepers\mid term presentation\E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32" y="1347272"/>
            <a:ext cx="805707" cy="78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/>
          <p:cNvSpPr/>
          <p:nvPr/>
        </p:nvSpPr>
        <p:spPr>
          <a:xfrm>
            <a:off x="1984834" y="1309663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65935" y="4391900"/>
            <a:ext cx="2288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Damage 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0800000">
            <a:off x="1192983" y="3365420"/>
            <a:ext cx="738664" cy="12003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TOOLS &amp; METHODS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Left Brace 37"/>
          <p:cNvSpPr/>
          <p:nvPr/>
        </p:nvSpPr>
        <p:spPr>
          <a:xfrm>
            <a:off x="1951945" y="3329937"/>
            <a:ext cx="262016" cy="1235811"/>
          </a:xfrm>
          <a:prstGeom prst="leftBrace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7171" name="Picture 3" descr="C:\Users\Nagai\AppData\Local\Microsoft\Windows\Temporary Internet Files\Content.IE5\2VLLH9TW\PngMedium-Factory-icon-3385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11" y="5547138"/>
            <a:ext cx="1423978" cy="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07251" y="6365232"/>
            <a:ext cx="452489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Modification in manufacturing process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73" y="5525801"/>
            <a:ext cx="1710962" cy="8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097455" y="6365232"/>
            <a:ext cx="36069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Overall strength improvement</a:t>
            </a:r>
            <a:endParaRPr lang="en-US" cap="all" dirty="0">
              <a:solidFill>
                <a:srgbClr val="FF0000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62578" y="1444872"/>
            <a:ext cx="792192" cy="758438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57" name="Oval 56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 1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0138" y="3498911"/>
            <a:ext cx="777071" cy="730226"/>
            <a:chOff x="3535218" y="4607641"/>
            <a:chExt cx="777071" cy="730226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0" name="Oval 59"/>
            <p:cNvSpPr/>
            <p:nvPr/>
          </p:nvSpPr>
          <p:spPr>
            <a:xfrm>
              <a:off x="3535218" y="4607641"/>
              <a:ext cx="777071" cy="730226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3655764" y="4708968"/>
              <a:ext cx="386953" cy="5163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2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69615" y="5334937"/>
            <a:ext cx="777594" cy="703444"/>
            <a:chOff x="6461736" y="4601856"/>
            <a:chExt cx="777594" cy="703444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63" name="Oval 62"/>
            <p:cNvSpPr/>
            <p:nvPr/>
          </p:nvSpPr>
          <p:spPr>
            <a:xfrm>
              <a:off x="6461736" y="4601856"/>
              <a:ext cx="777594" cy="703444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Oval 4"/>
            <p:cNvSpPr/>
            <p:nvPr/>
          </p:nvSpPr>
          <p:spPr>
            <a:xfrm>
              <a:off x="6601137" y="4704873"/>
              <a:ext cx="387213" cy="49741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dirty="0" smtClean="0">
                  <a:solidFill>
                    <a:prstClr val="white"/>
                  </a:solidFill>
                </a:rPr>
                <a:t> 3</a:t>
              </a:r>
              <a:endParaRPr lang="en-US" sz="2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44" name="Picture 2" descr="C:\Users\Nagai\Downloads\Study at UT\Concrete\Concrete sleepers\mid term presentation\tes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33" y="3380014"/>
            <a:ext cx="1535196" cy="11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7404033" y="4372626"/>
            <a:ext cx="1505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EXPERIMENTS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8" name="Picture 47" descr="C:\Users\Nagai\Downloads\Study at UT\Concrete\Concrete sleepers\JSN Masters thesis JSN\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01" y="1199335"/>
            <a:ext cx="1546860" cy="10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/>
          <p:cNvSpPr txBox="1"/>
          <p:nvPr/>
        </p:nvSpPr>
        <p:spPr>
          <a:xfrm>
            <a:off x="4885169" y="2294500"/>
            <a:ext cx="5357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XRF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5" name="Picture 6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311" y="1199336"/>
            <a:ext cx="2518058" cy="105718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6" name="TextBox 65"/>
          <p:cNvSpPr txBox="1"/>
          <p:nvPr/>
        </p:nvSpPr>
        <p:spPr>
          <a:xfrm>
            <a:off x="5891775" y="2294500"/>
            <a:ext cx="307180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Ins="36000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Temperature measurement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7" name="図 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3675" r="16511" b="5930"/>
          <a:stretch/>
        </p:blipFill>
        <p:spPr>
          <a:xfrm>
            <a:off x="5282694" y="3281739"/>
            <a:ext cx="1218161" cy="1087617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765001" y="4372626"/>
            <a:ext cx="24701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cap="all" dirty="0" smtClean="0">
                <a:solidFill>
                  <a:srgbClr val="FF0000"/>
                </a:solidFill>
              </a:rPr>
              <a:t>ASR &amp; </a:t>
            </a:r>
            <a:r>
              <a:rPr lang="en-GB" cap="all" dirty="0">
                <a:solidFill>
                  <a:srgbClr val="FF0000"/>
                </a:solidFill>
              </a:rPr>
              <a:t>DEF </a:t>
            </a:r>
            <a:r>
              <a:rPr lang="en-GB" cap="all" dirty="0" smtClean="0">
                <a:solidFill>
                  <a:srgbClr val="FF0000"/>
                </a:solidFill>
              </a:rPr>
              <a:t>Simulation</a:t>
            </a:r>
            <a:endParaRPr lang="en-US" cap="all" dirty="0">
              <a:solidFill>
                <a:srgbClr val="FF0000"/>
              </a:solidFill>
            </a:endParaRPr>
          </a:p>
        </p:txBody>
      </p:sp>
      <p:pic>
        <p:nvPicPr>
          <p:cNvPr id="69" name="Picture 68" descr="G:\jsn output act mo 2 per exp con jsn\jsn overview 50 step jsn\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02" y="3281739"/>
            <a:ext cx="1748718" cy="110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98243" y="2791318"/>
            <a:ext cx="8800019" cy="395491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Users\Nagai\Downloads\Study at UT\Concrete\Concrete sleepers\Sleeper plant\IMG_3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" y="762000"/>
            <a:ext cx="4114801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Nagai\Downloads\Study at UT\Concrete\Concrete sleepers\Sleeper plant\IMG_38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9557"/>
            <a:ext cx="44958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PLANT  </a:t>
            </a:r>
            <a:r>
              <a:rPr lang="en-GB" sz="1400" dirty="0" smtClean="0">
                <a:solidFill>
                  <a:prstClr val="white"/>
                </a:solidFill>
              </a:rPr>
              <a:t>concrete mixing &amp; placing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Special mortar application at the 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Only bituminous painting and no mortar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Special mortar is applied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7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C:\Users\Nagai\Downloads\Study at UT\Concrete\Concrete sleepers\Sleeper production  photo\IMG_20150824_124822 mo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5300"/>
            <a:ext cx="4038600" cy="20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Nagai\Downloads\Study at UT\Concrete\Concrete sleepers\Sleeper plant\DSC00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Nagai\Downloads\Study at UT\Concrete\Concrete sleepers\Sleeper plant\DSC00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0999"/>
            <a:ext cx="3810000" cy="28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8300" y="3059668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JAPANESE SLEEPER  </a:t>
            </a:r>
            <a:r>
              <a:rPr lang="en-GB" sz="1400" dirty="0" smtClean="0">
                <a:solidFill>
                  <a:prstClr val="white"/>
                </a:solidFill>
              </a:rPr>
              <a:t>special mortar curing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209800"/>
            <a:ext cx="28194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white"/>
                </a:solidFill>
              </a:rPr>
              <a:t>INDIAN SLEEPER  </a:t>
            </a:r>
            <a:r>
              <a:rPr lang="en-GB" sz="1400" dirty="0" smtClean="0">
                <a:solidFill>
                  <a:prstClr val="white"/>
                </a:solidFill>
              </a:rPr>
              <a:t>No mortar curing at the end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0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Heavier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800600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Total weight 270 Kg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772" y="1773998"/>
            <a:ext cx="4038600" cy="4781224"/>
          </a:xfrm>
          <a:ln>
            <a:solidFill>
              <a:srgbClr val="0070C0"/>
            </a:solidFill>
          </a:ln>
        </p:spPr>
        <p:txBody>
          <a:bodyPr/>
          <a:lstStyle/>
          <a:p>
            <a:r>
              <a:rPr lang="en-GB" dirty="0" smtClean="0"/>
              <a:t>Total weight 300 kg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12954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prstClr val="black"/>
                </a:solidFill>
              </a:rPr>
              <a:t>INDIAN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6544" y="1295400"/>
            <a:ext cx="153105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prstClr val="black"/>
                </a:solidFill>
              </a:rPr>
              <a:t>J</a:t>
            </a:r>
            <a:r>
              <a:rPr lang="en-GB" sz="2400" b="1" dirty="0" smtClean="0">
                <a:solidFill>
                  <a:prstClr val="black"/>
                </a:solidFill>
              </a:rPr>
              <a:t>APANESE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 descr="C:\Users\Nagai\Downloads\Study at UT\Concrete\Concrete sleepers\IMG_3993 japanese sleeper dimensi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1" y="3218793"/>
            <a:ext cx="8056569" cy="3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939088" cy="28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0" y="6463099"/>
            <a:ext cx="44958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white"/>
                </a:solidFill>
              </a:rPr>
              <a:t>JAPANESE SLEEPER DESIGN  </a:t>
            </a:r>
            <a:r>
              <a:rPr lang="en-GB" sz="1050" dirty="0" smtClean="0">
                <a:solidFill>
                  <a:prstClr val="white"/>
                </a:solidFill>
              </a:rPr>
              <a:t>for </a:t>
            </a:r>
            <a:r>
              <a:rPr lang="en-GB" sz="1050" dirty="0" err="1" smtClean="0">
                <a:solidFill>
                  <a:prstClr val="white"/>
                </a:solidFill>
              </a:rPr>
              <a:t>Shinkansen</a:t>
            </a:r>
            <a:r>
              <a:rPr lang="en-GB" sz="1050" dirty="0" smtClean="0">
                <a:solidFill>
                  <a:prstClr val="white"/>
                </a:solidFill>
              </a:rPr>
              <a:t> Standard Gauge 1435 </a:t>
            </a:r>
            <a:r>
              <a:rPr lang="en-GB" sz="1100" dirty="0" smtClean="0">
                <a:solidFill>
                  <a:prstClr val="white"/>
                </a:solidFill>
              </a:rPr>
              <a:t>mm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2830364"/>
            <a:ext cx="38862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prstClr val="white"/>
                </a:solidFill>
              </a:rPr>
              <a:t>INDIAN SLEEPER DESIGN  </a:t>
            </a:r>
            <a:r>
              <a:rPr lang="en-GB" sz="1050" dirty="0" smtClean="0">
                <a:solidFill>
                  <a:prstClr val="white"/>
                </a:solidFill>
              </a:rPr>
              <a:t>for Broad Gauge 1673 </a:t>
            </a:r>
            <a:r>
              <a:rPr lang="en-GB" sz="1100" dirty="0" smtClean="0">
                <a:solidFill>
                  <a:prstClr val="white"/>
                </a:solidFill>
              </a:rPr>
              <a:t>mm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686800" cy="615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447800" y="6019800"/>
            <a:ext cx="762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858000" y="1600200"/>
            <a:ext cx="1905000" cy="2209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Delayed </a:t>
            </a:r>
            <a:r>
              <a:rPr lang="en-GB" dirty="0" err="1"/>
              <a:t>ettringite</a:t>
            </a:r>
            <a:r>
              <a:rPr lang="en-GB" dirty="0"/>
              <a:t> formation in Swedish concrete railroad 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Unexpected, steam curing &lt; 60°C</a:t>
            </a:r>
          </a:p>
          <a:p>
            <a:r>
              <a:rPr lang="en-GB" dirty="0" smtClean="0"/>
              <a:t>Produced between 1992 to 1996</a:t>
            </a:r>
          </a:p>
          <a:p>
            <a:r>
              <a:rPr lang="en-GB" dirty="0" smtClean="0"/>
              <a:t>Map cracking in 1999</a:t>
            </a:r>
          </a:p>
          <a:p>
            <a:endParaRPr lang="en-GB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29000"/>
            <a:ext cx="451453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Samples</a:t>
            </a:r>
          </a:p>
          <a:p>
            <a:pPr lvl="1"/>
            <a:r>
              <a:rPr lang="en-GB" dirty="0" smtClean="0"/>
              <a:t>Cracked</a:t>
            </a:r>
          </a:p>
          <a:p>
            <a:pPr lvl="1"/>
            <a:r>
              <a:rPr lang="en-GB" dirty="0" smtClean="0"/>
              <a:t>Uncracked</a:t>
            </a:r>
          </a:p>
          <a:p>
            <a:r>
              <a:rPr lang="en-GB" dirty="0" smtClean="0"/>
              <a:t>Examination</a:t>
            </a:r>
          </a:p>
          <a:p>
            <a:pPr lvl="1"/>
            <a:r>
              <a:rPr lang="en-GB" dirty="0" smtClean="0"/>
              <a:t>Visual and stereo optical microscopy 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Scanning Electron Microscope with EDS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3572470"/>
            <a:ext cx="1562100" cy="923330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Nature of crack or sign of deposit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0400" y="4800600"/>
            <a:ext cx="1562100" cy="646331"/>
          </a:xfrm>
          <a:prstGeom prst="rect">
            <a:avLst/>
          </a:prstGeom>
          <a:noFill/>
          <a:ln w="25400" cmpd="sng"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Examination of deposit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502799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Nagai\Downloads\Study at UT\Concrete\Concrete sleepers\SEM\SEM 3D UT\25.01.2016\601250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59" y="3637511"/>
            <a:ext cx="2849290" cy="2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90" y="6396335"/>
            <a:ext cx="909311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BFBFB"/>
                </a:solidFill>
              </a:rPr>
              <a:t>Large </a:t>
            </a:r>
            <a:r>
              <a:rPr lang="en-GB" sz="2800" dirty="0" err="1" smtClean="0">
                <a:solidFill>
                  <a:srgbClr val="FBFBFB"/>
                </a:solidFill>
              </a:rPr>
              <a:t>ettringite</a:t>
            </a:r>
            <a:r>
              <a:rPr lang="en-GB" sz="2800" dirty="0" smtClean="0">
                <a:solidFill>
                  <a:srgbClr val="FBFBFB"/>
                </a:solidFill>
              </a:rPr>
              <a:t> deposition noticed in damaged sleepers.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SEM analysis of sleeper samples 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177354" y="65669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6" name="Oval 95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60181" y="3131004"/>
            <a:ext cx="2944925" cy="3211396"/>
          </a:xfrm>
          <a:prstGeom prst="rect">
            <a:avLst/>
          </a:prstGeom>
          <a:noFill/>
          <a:ln w="15875">
            <a:solidFill>
              <a:srgbClr val="00B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131975" y="3135982"/>
            <a:ext cx="2905739" cy="3206418"/>
          </a:xfrm>
          <a:prstGeom prst="rect">
            <a:avLst/>
          </a:prstGeom>
          <a:noFill/>
          <a:ln w="15875">
            <a:solidFill>
              <a:srgbClr val="00B05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" name="Picture 2" descr="C:\Users\Nagai\Downloads\Study at UT\Concrete\Concrete sleepers\SEM\SEM 3D UT\6-7.01.16\6010706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" y="3638063"/>
            <a:ext cx="2818912" cy="2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1209526" y="4715431"/>
            <a:ext cx="877086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Aggregate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95516" y="3750784"/>
            <a:ext cx="711817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CHS gel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592486" y="4848438"/>
            <a:ext cx="197092" cy="3426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592486" y="5437319"/>
            <a:ext cx="359949" cy="32488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40" idx="0"/>
          </p:cNvCxnSpPr>
          <p:nvPr/>
        </p:nvCxnSpPr>
        <p:spPr>
          <a:xfrm flipH="1" flipV="1">
            <a:off x="2418814" y="4275449"/>
            <a:ext cx="560720" cy="951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40" idx="2"/>
          </p:cNvCxnSpPr>
          <p:nvPr/>
        </p:nvCxnSpPr>
        <p:spPr>
          <a:xfrm flipH="1">
            <a:off x="2489875" y="4370595"/>
            <a:ext cx="243438" cy="8427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 rot="5400000">
            <a:off x="2425714" y="4247484"/>
            <a:ext cx="861419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err="1">
                <a:solidFill>
                  <a:prstClr val="white"/>
                </a:solidFill>
              </a:rPr>
              <a:t>E</a:t>
            </a:r>
            <a:r>
              <a:rPr lang="en-GB" sz="1600" dirty="0" err="1" smtClean="0">
                <a:solidFill>
                  <a:prstClr val="white"/>
                </a:solidFill>
              </a:rPr>
              <a:t>ttringite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784257" y="5579115"/>
            <a:ext cx="705618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CHS gel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155275" y="4676332"/>
            <a:ext cx="933448" cy="416752"/>
          </a:xfrm>
          <a:custGeom>
            <a:avLst/>
            <a:gdLst>
              <a:gd name="connsiteX0" fmla="*/ 37070 w 3002691"/>
              <a:gd name="connsiteY0" fmla="*/ 0 h 1112108"/>
              <a:gd name="connsiteX1" fmla="*/ 308918 w 3002691"/>
              <a:gd name="connsiteY1" fmla="*/ 0 h 1112108"/>
              <a:gd name="connsiteX2" fmla="*/ 605481 w 3002691"/>
              <a:gd name="connsiteY2" fmla="*/ 24713 h 1112108"/>
              <a:gd name="connsiteX3" fmla="*/ 766118 w 3002691"/>
              <a:gd name="connsiteY3" fmla="*/ 123567 h 1112108"/>
              <a:gd name="connsiteX4" fmla="*/ 1371600 w 3002691"/>
              <a:gd name="connsiteY4" fmla="*/ 197708 h 1112108"/>
              <a:gd name="connsiteX5" fmla="*/ 2001794 w 3002691"/>
              <a:gd name="connsiteY5" fmla="*/ 234778 h 1112108"/>
              <a:gd name="connsiteX6" fmla="*/ 2211859 w 3002691"/>
              <a:gd name="connsiteY6" fmla="*/ 358345 h 1112108"/>
              <a:gd name="connsiteX7" fmla="*/ 2594918 w 3002691"/>
              <a:gd name="connsiteY7" fmla="*/ 654908 h 1112108"/>
              <a:gd name="connsiteX8" fmla="*/ 2916194 w 3002691"/>
              <a:gd name="connsiteY8" fmla="*/ 889686 h 1112108"/>
              <a:gd name="connsiteX9" fmla="*/ 3002691 w 3002691"/>
              <a:gd name="connsiteY9" fmla="*/ 902043 h 1112108"/>
              <a:gd name="connsiteX10" fmla="*/ 2940908 w 3002691"/>
              <a:gd name="connsiteY10" fmla="*/ 1087394 h 1112108"/>
              <a:gd name="connsiteX11" fmla="*/ 2903837 w 3002691"/>
              <a:gd name="connsiteY11" fmla="*/ 1112108 h 1112108"/>
              <a:gd name="connsiteX12" fmla="*/ 2607275 w 3002691"/>
              <a:gd name="connsiteY12" fmla="*/ 902043 h 1112108"/>
              <a:gd name="connsiteX13" fmla="*/ 2384854 w 3002691"/>
              <a:gd name="connsiteY13" fmla="*/ 691978 h 1112108"/>
              <a:gd name="connsiteX14" fmla="*/ 2199502 w 3002691"/>
              <a:gd name="connsiteY14" fmla="*/ 729048 h 1112108"/>
              <a:gd name="connsiteX15" fmla="*/ 2137718 w 3002691"/>
              <a:gd name="connsiteY15" fmla="*/ 543697 h 1112108"/>
              <a:gd name="connsiteX16" fmla="*/ 1977081 w 3002691"/>
              <a:gd name="connsiteY16" fmla="*/ 481913 h 1112108"/>
              <a:gd name="connsiteX17" fmla="*/ 1680518 w 3002691"/>
              <a:gd name="connsiteY17" fmla="*/ 407773 h 1112108"/>
              <a:gd name="connsiteX18" fmla="*/ 1371600 w 3002691"/>
              <a:gd name="connsiteY18" fmla="*/ 370702 h 1112108"/>
              <a:gd name="connsiteX19" fmla="*/ 1210962 w 3002691"/>
              <a:gd name="connsiteY19" fmla="*/ 395416 h 1112108"/>
              <a:gd name="connsiteX20" fmla="*/ 914400 w 3002691"/>
              <a:gd name="connsiteY20" fmla="*/ 407773 h 1112108"/>
              <a:gd name="connsiteX21" fmla="*/ 753762 w 3002691"/>
              <a:gd name="connsiteY21" fmla="*/ 308918 h 1112108"/>
              <a:gd name="connsiteX22" fmla="*/ 494270 w 3002691"/>
              <a:gd name="connsiteY22" fmla="*/ 284205 h 1112108"/>
              <a:gd name="connsiteX23" fmla="*/ 123567 w 3002691"/>
              <a:gd name="connsiteY23" fmla="*/ 259491 h 1112108"/>
              <a:gd name="connsiteX24" fmla="*/ 0 w 3002691"/>
              <a:gd name="connsiteY24" fmla="*/ 23477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002691" h="1112108">
                <a:moveTo>
                  <a:pt x="37070" y="0"/>
                </a:moveTo>
                <a:lnTo>
                  <a:pt x="308918" y="0"/>
                </a:lnTo>
                <a:lnTo>
                  <a:pt x="605481" y="24713"/>
                </a:lnTo>
                <a:lnTo>
                  <a:pt x="766118" y="123567"/>
                </a:lnTo>
                <a:lnTo>
                  <a:pt x="1371600" y="197708"/>
                </a:lnTo>
                <a:lnTo>
                  <a:pt x="2001794" y="234778"/>
                </a:lnTo>
                <a:lnTo>
                  <a:pt x="2211859" y="358345"/>
                </a:lnTo>
                <a:lnTo>
                  <a:pt x="2594918" y="654908"/>
                </a:lnTo>
                <a:lnTo>
                  <a:pt x="2916194" y="889686"/>
                </a:lnTo>
                <a:lnTo>
                  <a:pt x="3002691" y="902043"/>
                </a:lnTo>
                <a:lnTo>
                  <a:pt x="2940908" y="1087394"/>
                </a:lnTo>
                <a:lnTo>
                  <a:pt x="2903837" y="1112108"/>
                </a:lnTo>
                <a:lnTo>
                  <a:pt x="2607275" y="902043"/>
                </a:lnTo>
                <a:lnTo>
                  <a:pt x="2384854" y="691978"/>
                </a:lnTo>
                <a:lnTo>
                  <a:pt x="2199502" y="729048"/>
                </a:lnTo>
                <a:lnTo>
                  <a:pt x="2137718" y="543697"/>
                </a:lnTo>
                <a:lnTo>
                  <a:pt x="1977081" y="481913"/>
                </a:lnTo>
                <a:lnTo>
                  <a:pt x="1680518" y="407773"/>
                </a:lnTo>
                <a:lnTo>
                  <a:pt x="1371600" y="370702"/>
                </a:lnTo>
                <a:lnTo>
                  <a:pt x="1210962" y="395416"/>
                </a:lnTo>
                <a:lnTo>
                  <a:pt x="914400" y="407773"/>
                </a:lnTo>
                <a:lnTo>
                  <a:pt x="753762" y="308918"/>
                </a:lnTo>
                <a:lnTo>
                  <a:pt x="494270" y="284205"/>
                </a:lnTo>
                <a:lnTo>
                  <a:pt x="123567" y="259491"/>
                </a:lnTo>
                <a:lnTo>
                  <a:pt x="0" y="234778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877449" y="3833566"/>
            <a:ext cx="2097378" cy="2333813"/>
          </a:xfrm>
          <a:custGeom>
            <a:avLst/>
            <a:gdLst>
              <a:gd name="connsiteX0" fmla="*/ 74140 w 6746789"/>
              <a:gd name="connsiteY0" fmla="*/ 4436075 h 6227805"/>
              <a:gd name="connsiteX1" fmla="*/ 123567 w 6746789"/>
              <a:gd name="connsiteY1" fmla="*/ 4880919 h 6227805"/>
              <a:gd name="connsiteX2" fmla="*/ 556054 w 6746789"/>
              <a:gd name="connsiteY2" fmla="*/ 5214551 h 6227805"/>
              <a:gd name="connsiteX3" fmla="*/ 939113 w 6746789"/>
              <a:gd name="connsiteY3" fmla="*/ 5276335 h 6227805"/>
              <a:gd name="connsiteX4" fmla="*/ 1445740 w 6746789"/>
              <a:gd name="connsiteY4" fmla="*/ 5066270 h 6227805"/>
              <a:gd name="connsiteX5" fmla="*/ 1779373 w 6746789"/>
              <a:gd name="connsiteY5" fmla="*/ 4905632 h 6227805"/>
              <a:gd name="connsiteX6" fmla="*/ 2360140 w 6746789"/>
              <a:gd name="connsiteY6" fmla="*/ 4633784 h 6227805"/>
              <a:gd name="connsiteX7" fmla="*/ 3039762 w 6746789"/>
              <a:gd name="connsiteY7" fmla="*/ 4411362 h 6227805"/>
              <a:gd name="connsiteX8" fmla="*/ 3472248 w 6746789"/>
              <a:gd name="connsiteY8" fmla="*/ 4275438 h 6227805"/>
              <a:gd name="connsiteX9" fmla="*/ 3744097 w 6746789"/>
              <a:gd name="connsiteY9" fmla="*/ 4077730 h 6227805"/>
              <a:gd name="connsiteX10" fmla="*/ 4337221 w 6746789"/>
              <a:gd name="connsiteY10" fmla="*/ 4040659 h 6227805"/>
              <a:gd name="connsiteX11" fmla="*/ 4658497 w 6746789"/>
              <a:gd name="connsiteY11" fmla="*/ 3892378 h 6227805"/>
              <a:gd name="connsiteX12" fmla="*/ 4955059 w 6746789"/>
              <a:gd name="connsiteY12" fmla="*/ 3694670 h 6227805"/>
              <a:gd name="connsiteX13" fmla="*/ 5165124 w 6746789"/>
              <a:gd name="connsiteY13" fmla="*/ 3509319 h 6227805"/>
              <a:gd name="connsiteX14" fmla="*/ 5202194 w 6746789"/>
              <a:gd name="connsiteY14" fmla="*/ 3262184 h 6227805"/>
              <a:gd name="connsiteX15" fmla="*/ 5288692 w 6746789"/>
              <a:gd name="connsiteY15" fmla="*/ 3138616 h 6227805"/>
              <a:gd name="connsiteX16" fmla="*/ 5128054 w 6746789"/>
              <a:gd name="connsiteY16" fmla="*/ 2817340 h 6227805"/>
              <a:gd name="connsiteX17" fmla="*/ 5115697 w 6746789"/>
              <a:gd name="connsiteY17" fmla="*/ 2570205 h 6227805"/>
              <a:gd name="connsiteX18" fmla="*/ 5016843 w 6746789"/>
              <a:gd name="connsiteY18" fmla="*/ 2372497 h 6227805"/>
              <a:gd name="connsiteX19" fmla="*/ 4942703 w 6746789"/>
              <a:gd name="connsiteY19" fmla="*/ 2174789 h 6227805"/>
              <a:gd name="connsiteX20" fmla="*/ 4967416 w 6746789"/>
              <a:gd name="connsiteY20" fmla="*/ 1791730 h 6227805"/>
              <a:gd name="connsiteX21" fmla="*/ 4979773 w 6746789"/>
              <a:gd name="connsiteY21" fmla="*/ 1408670 h 6227805"/>
              <a:gd name="connsiteX22" fmla="*/ 4992130 w 6746789"/>
              <a:gd name="connsiteY22" fmla="*/ 1075038 h 6227805"/>
              <a:gd name="connsiteX23" fmla="*/ 4905632 w 6746789"/>
              <a:gd name="connsiteY23" fmla="*/ 877330 h 6227805"/>
              <a:gd name="connsiteX24" fmla="*/ 4695567 w 6746789"/>
              <a:gd name="connsiteY24" fmla="*/ 729048 h 6227805"/>
              <a:gd name="connsiteX25" fmla="*/ 4646140 w 6746789"/>
              <a:gd name="connsiteY25" fmla="*/ 518984 h 6227805"/>
              <a:gd name="connsiteX26" fmla="*/ 4893275 w 6746789"/>
              <a:gd name="connsiteY26" fmla="*/ 160638 h 6227805"/>
              <a:gd name="connsiteX27" fmla="*/ 5053913 w 6746789"/>
              <a:gd name="connsiteY27" fmla="*/ 12357 h 6227805"/>
              <a:gd name="connsiteX28" fmla="*/ 5090984 w 6746789"/>
              <a:gd name="connsiteY28" fmla="*/ 0 h 6227805"/>
              <a:gd name="connsiteX29" fmla="*/ 5090984 w 6746789"/>
              <a:gd name="connsiteY29" fmla="*/ 160638 h 6227805"/>
              <a:gd name="connsiteX30" fmla="*/ 4868562 w 6746789"/>
              <a:gd name="connsiteY30" fmla="*/ 383059 h 6227805"/>
              <a:gd name="connsiteX31" fmla="*/ 4843848 w 6746789"/>
              <a:gd name="connsiteY31" fmla="*/ 642551 h 6227805"/>
              <a:gd name="connsiteX32" fmla="*/ 5016843 w 6746789"/>
              <a:gd name="connsiteY32" fmla="*/ 877330 h 6227805"/>
              <a:gd name="connsiteX33" fmla="*/ 5165124 w 6746789"/>
              <a:gd name="connsiteY33" fmla="*/ 1025611 h 6227805"/>
              <a:gd name="connsiteX34" fmla="*/ 5152767 w 6746789"/>
              <a:gd name="connsiteY34" fmla="*/ 1445740 h 6227805"/>
              <a:gd name="connsiteX35" fmla="*/ 5066270 w 6746789"/>
              <a:gd name="connsiteY35" fmla="*/ 1544594 h 6227805"/>
              <a:gd name="connsiteX36" fmla="*/ 5115697 w 6746789"/>
              <a:gd name="connsiteY36" fmla="*/ 1890584 h 6227805"/>
              <a:gd name="connsiteX37" fmla="*/ 5140411 w 6746789"/>
              <a:gd name="connsiteY37" fmla="*/ 2261286 h 6227805"/>
              <a:gd name="connsiteX38" fmla="*/ 5276335 w 6746789"/>
              <a:gd name="connsiteY38" fmla="*/ 2631989 h 6227805"/>
              <a:gd name="connsiteX39" fmla="*/ 5350475 w 6746789"/>
              <a:gd name="connsiteY39" fmla="*/ 3039762 h 6227805"/>
              <a:gd name="connsiteX40" fmla="*/ 5486400 w 6746789"/>
              <a:gd name="connsiteY40" fmla="*/ 3237470 h 6227805"/>
              <a:gd name="connsiteX41" fmla="*/ 5498757 w 6746789"/>
              <a:gd name="connsiteY41" fmla="*/ 3447535 h 6227805"/>
              <a:gd name="connsiteX42" fmla="*/ 5226908 w 6746789"/>
              <a:gd name="connsiteY42" fmla="*/ 3682313 h 6227805"/>
              <a:gd name="connsiteX43" fmla="*/ 5165124 w 6746789"/>
              <a:gd name="connsiteY43" fmla="*/ 3793524 h 6227805"/>
              <a:gd name="connsiteX44" fmla="*/ 5585254 w 6746789"/>
              <a:gd name="connsiteY44" fmla="*/ 4164227 h 6227805"/>
              <a:gd name="connsiteX45" fmla="*/ 5857103 w 6746789"/>
              <a:gd name="connsiteY45" fmla="*/ 4275438 h 6227805"/>
              <a:gd name="connsiteX46" fmla="*/ 6153665 w 6746789"/>
              <a:gd name="connsiteY46" fmla="*/ 4448432 h 6227805"/>
              <a:gd name="connsiteX47" fmla="*/ 6400800 w 6746789"/>
              <a:gd name="connsiteY47" fmla="*/ 4596713 h 6227805"/>
              <a:gd name="connsiteX48" fmla="*/ 6647935 w 6746789"/>
              <a:gd name="connsiteY48" fmla="*/ 4695567 h 6227805"/>
              <a:gd name="connsiteX49" fmla="*/ 6746789 w 6746789"/>
              <a:gd name="connsiteY49" fmla="*/ 4757351 h 6227805"/>
              <a:gd name="connsiteX50" fmla="*/ 6536724 w 6746789"/>
              <a:gd name="connsiteY50" fmla="*/ 4905632 h 6227805"/>
              <a:gd name="connsiteX51" fmla="*/ 6203092 w 6746789"/>
              <a:gd name="connsiteY51" fmla="*/ 4695567 h 6227805"/>
              <a:gd name="connsiteX52" fmla="*/ 5980670 w 6746789"/>
              <a:gd name="connsiteY52" fmla="*/ 4534930 h 6227805"/>
              <a:gd name="connsiteX53" fmla="*/ 5622324 w 6746789"/>
              <a:gd name="connsiteY53" fmla="*/ 4399005 h 6227805"/>
              <a:gd name="connsiteX54" fmla="*/ 5375189 w 6746789"/>
              <a:gd name="connsiteY54" fmla="*/ 4324865 h 6227805"/>
              <a:gd name="connsiteX55" fmla="*/ 5066270 w 6746789"/>
              <a:gd name="connsiteY55" fmla="*/ 4114800 h 6227805"/>
              <a:gd name="connsiteX56" fmla="*/ 4868562 w 6746789"/>
              <a:gd name="connsiteY56" fmla="*/ 4040659 h 6227805"/>
              <a:gd name="connsiteX57" fmla="*/ 4732638 w 6746789"/>
              <a:gd name="connsiteY57" fmla="*/ 3978875 h 6227805"/>
              <a:gd name="connsiteX58" fmla="*/ 4534930 w 6746789"/>
              <a:gd name="connsiteY58" fmla="*/ 4201297 h 6227805"/>
              <a:gd name="connsiteX59" fmla="*/ 4361935 w 6746789"/>
              <a:gd name="connsiteY59" fmla="*/ 4238367 h 6227805"/>
              <a:gd name="connsiteX60" fmla="*/ 3954162 w 6746789"/>
              <a:gd name="connsiteY60" fmla="*/ 4238367 h 6227805"/>
              <a:gd name="connsiteX61" fmla="*/ 3793524 w 6746789"/>
              <a:gd name="connsiteY61" fmla="*/ 4201297 h 6227805"/>
              <a:gd name="connsiteX62" fmla="*/ 3558746 w 6746789"/>
              <a:gd name="connsiteY62" fmla="*/ 4312508 h 6227805"/>
              <a:gd name="connsiteX63" fmla="*/ 3175686 w 6746789"/>
              <a:gd name="connsiteY63" fmla="*/ 4485503 h 6227805"/>
              <a:gd name="connsiteX64" fmla="*/ 2594919 w 6746789"/>
              <a:gd name="connsiteY64" fmla="*/ 4683211 h 6227805"/>
              <a:gd name="connsiteX65" fmla="*/ 2397211 w 6746789"/>
              <a:gd name="connsiteY65" fmla="*/ 4843848 h 6227805"/>
              <a:gd name="connsiteX66" fmla="*/ 2224216 w 6746789"/>
              <a:gd name="connsiteY66" fmla="*/ 5053913 h 6227805"/>
              <a:gd name="connsiteX67" fmla="*/ 2187146 w 6746789"/>
              <a:gd name="connsiteY67" fmla="*/ 5535827 h 6227805"/>
              <a:gd name="connsiteX68" fmla="*/ 2125362 w 6746789"/>
              <a:gd name="connsiteY68" fmla="*/ 5857103 h 6227805"/>
              <a:gd name="connsiteX69" fmla="*/ 2001794 w 6746789"/>
              <a:gd name="connsiteY69" fmla="*/ 6054811 h 6227805"/>
              <a:gd name="connsiteX70" fmla="*/ 1964724 w 6746789"/>
              <a:gd name="connsiteY70" fmla="*/ 6227805 h 6227805"/>
              <a:gd name="connsiteX71" fmla="*/ 1791730 w 6746789"/>
              <a:gd name="connsiteY71" fmla="*/ 6166021 h 6227805"/>
              <a:gd name="connsiteX72" fmla="*/ 1519881 w 6746789"/>
              <a:gd name="connsiteY72" fmla="*/ 6190735 h 6227805"/>
              <a:gd name="connsiteX73" fmla="*/ 1161535 w 6746789"/>
              <a:gd name="connsiteY73" fmla="*/ 6203092 h 6227805"/>
              <a:gd name="connsiteX74" fmla="*/ 914400 w 6746789"/>
              <a:gd name="connsiteY74" fmla="*/ 6005384 h 6227805"/>
              <a:gd name="connsiteX75" fmla="*/ 840259 w 6746789"/>
              <a:gd name="connsiteY75" fmla="*/ 5745892 h 6227805"/>
              <a:gd name="connsiteX76" fmla="*/ 926757 w 6746789"/>
              <a:gd name="connsiteY76" fmla="*/ 5498757 h 6227805"/>
              <a:gd name="connsiteX77" fmla="*/ 902043 w 6746789"/>
              <a:gd name="connsiteY77" fmla="*/ 5412259 h 6227805"/>
              <a:gd name="connsiteX78" fmla="*/ 568411 w 6746789"/>
              <a:gd name="connsiteY78" fmla="*/ 5412259 h 6227805"/>
              <a:gd name="connsiteX79" fmla="*/ 358346 w 6746789"/>
              <a:gd name="connsiteY79" fmla="*/ 5350475 h 6227805"/>
              <a:gd name="connsiteX80" fmla="*/ 259492 w 6746789"/>
              <a:gd name="connsiteY80" fmla="*/ 5276335 h 6227805"/>
              <a:gd name="connsiteX81" fmla="*/ 111211 w 6746789"/>
              <a:gd name="connsiteY81" fmla="*/ 5103340 h 6227805"/>
              <a:gd name="connsiteX82" fmla="*/ 61784 w 6746789"/>
              <a:gd name="connsiteY82" fmla="*/ 4893275 h 6227805"/>
              <a:gd name="connsiteX83" fmla="*/ 61784 w 6746789"/>
              <a:gd name="connsiteY83" fmla="*/ 4596713 h 6227805"/>
              <a:gd name="connsiteX84" fmla="*/ 0 w 6746789"/>
              <a:gd name="connsiteY84" fmla="*/ 4423719 h 6227805"/>
              <a:gd name="connsiteX85" fmla="*/ 74140 w 6746789"/>
              <a:gd name="connsiteY85" fmla="*/ 4275438 h 622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46789" h="6227805">
                <a:moveTo>
                  <a:pt x="74140" y="4436075"/>
                </a:moveTo>
                <a:lnTo>
                  <a:pt x="123567" y="4880919"/>
                </a:lnTo>
                <a:lnTo>
                  <a:pt x="556054" y="5214551"/>
                </a:lnTo>
                <a:lnTo>
                  <a:pt x="939113" y="5276335"/>
                </a:lnTo>
                <a:lnTo>
                  <a:pt x="1445740" y="5066270"/>
                </a:lnTo>
                <a:lnTo>
                  <a:pt x="1779373" y="4905632"/>
                </a:lnTo>
                <a:lnTo>
                  <a:pt x="2360140" y="4633784"/>
                </a:lnTo>
                <a:lnTo>
                  <a:pt x="3039762" y="4411362"/>
                </a:lnTo>
                <a:lnTo>
                  <a:pt x="3472248" y="4275438"/>
                </a:lnTo>
                <a:lnTo>
                  <a:pt x="3744097" y="4077730"/>
                </a:lnTo>
                <a:lnTo>
                  <a:pt x="4337221" y="4040659"/>
                </a:lnTo>
                <a:lnTo>
                  <a:pt x="4658497" y="3892378"/>
                </a:lnTo>
                <a:lnTo>
                  <a:pt x="4955059" y="3694670"/>
                </a:lnTo>
                <a:lnTo>
                  <a:pt x="5165124" y="3509319"/>
                </a:lnTo>
                <a:lnTo>
                  <a:pt x="5202194" y="3262184"/>
                </a:lnTo>
                <a:lnTo>
                  <a:pt x="5288692" y="3138616"/>
                </a:lnTo>
                <a:lnTo>
                  <a:pt x="5128054" y="2817340"/>
                </a:lnTo>
                <a:lnTo>
                  <a:pt x="5115697" y="2570205"/>
                </a:lnTo>
                <a:lnTo>
                  <a:pt x="5016843" y="2372497"/>
                </a:lnTo>
                <a:lnTo>
                  <a:pt x="4942703" y="2174789"/>
                </a:lnTo>
                <a:lnTo>
                  <a:pt x="4967416" y="1791730"/>
                </a:lnTo>
                <a:lnTo>
                  <a:pt x="4979773" y="1408670"/>
                </a:lnTo>
                <a:lnTo>
                  <a:pt x="4992130" y="1075038"/>
                </a:lnTo>
                <a:lnTo>
                  <a:pt x="4905632" y="877330"/>
                </a:lnTo>
                <a:lnTo>
                  <a:pt x="4695567" y="729048"/>
                </a:lnTo>
                <a:lnTo>
                  <a:pt x="4646140" y="518984"/>
                </a:lnTo>
                <a:lnTo>
                  <a:pt x="4893275" y="160638"/>
                </a:lnTo>
                <a:lnTo>
                  <a:pt x="5053913" y="12357"/>
                </a:lnTo>
                <a:lnTo>
                  <a:pt x="5090984" y="0"/>
                </a:lnTo>
                <a:lnTo>
                  <a:pt x="5090984" y="160638"/>
                </a:lnTo>
                <a:lnTo>
                  <a:pt x="4868562" y="383059"/>
                </a:lnTo>
                <a:lnTo>
                  <a:pt x="4843848" y="642551"/>
                </a:lnTo>
                <a:lnTo>
                  <a:pt x="5016843" y="877330"/>
                </a:lnTo>
                <a:lnTo>
                  <a:pt x="5165124" y="1025611"/>
                </a:lnTo>
                <a:lnTo>
                  <a:pt x="5152767" y="1445740"/>
                </a:lnTo>
                <a:lnTo>
                  <a:pt x="5066270" y="1544594"/>
                </a:lnTo>
                <a:lnTo>
                  <a:pt x="5115697" y="1890584"/>
                </a:lnTo>
                <a:lnTo>
                  <a:pt x="5140411" y="2261286"/>
                </a:lnTo>
                <a:lnTo>
                  <a:pt x="5276335" y="2631989"/>
                </a:lnTo>
                <a:lnTo>
                  <a:pt x="5350475" y="3039762"/>
                </a:lnTo>
                <a:lnTo>
                  <a:pt x="5486400" y="3237470"/>
                </a:lnTo>
                <a:lnTo>
                  <a:pt x="5498757" y="3447535"/>
                </a:lnTo>
                <a:lnTo>
                  <a:pt x="5226908" y="3682313"/>
                </a:lnTo>
                <a:lnTo>
                  <a:pt x="5165124" y="3793524"/>
                </a:lnTo>
                <a:lnTo>
                  <a:pt x="5585254" y="4164227"/>
                </a:lnTo>
                <a:lnTo>
                  <a:pt x="5857103" y="4275438"/>
                </a:lnTo>
                <a:lnTo>
                  <a:pt x="6153665" y="4448432"/>
                </a:lnTo>
                <a:lnTo>
                  <a:pt x="6400800" y="4596713"/>
                </a:lnTo>
                <a:lnTo>
                  <a:pt x="6647935" y="4695567"/>
                </a:lnTo>
                <a:lnTo>
                  <a:pt x="6746789" y="4757351"/>
                </a:lnTo>
                <a:lnTo>
                  <a:pt x="6536724" y="4905632"/>
                </a:lnTo>
                <a:lnTo>
                  <a:pt x="6203092" y="4695567"/>
                </a:lnTo>
                <a:lnTo>
                  <a:pt x="5980670" y="4534930"/>
                </a:lnTo>
                <a:lnTo>
                  <a:pt x="5622324" y="4399005"/>
                </a:lnTo>
                <a:lnTo>
                  <a:pt x="5375189" y="4324865"/>
                </a:lnTo>
                <a:lnTo>
                  <a:pt x="5066270" y="4114800"/>
                </a:lnTo>
                <a:lnTo>
                  <a:pt x="4868562" y="4040659"/>
                </a:lnTo>
                <a:lnTo>
                  <a:pt x="4732638" y="3978875"/>
                </a:lnTo>
                <a:lnTo>
                  <a:pt x="4534930" y="4201297"/>
                </a:lnTo>
                <a:lnTo>
                  <a:pt x="4361935" y="4238367"/>
                </a:lnTo>
                <a:lnTo>
                  <a:pt x="3954162" y="4238367"/>
                </a:lnTo>
                <a:lnTo>
                  <a:pt x="3793524" y="4201297"/>
                </a:lnTo>
                <a:lnTo>
                  <a:pt x="3558746" y="4312508"/>
                </a:lnTo>
                <a:lnTo>
                  <a:pt x="3175686" y="4485503"/>
                </a:lnTo>
                <a:lnTo>
                  <a:pt x="2594919" y="4683211"/>
                </a:lnTo>
                <a:lnTo>
                  <a:pt x="2397211" y="4843848"/>
                </a:lnTo>
                <a:lnTo>
                  <a:pt x="2224216" y="5053913"/>
                </a:lnTo>
                <a:lnTo>
                  <a:pt x="2187146" y="5535827"/>
                </a:lnTo>
                <a:lnTo>
                  <a:pt x="2125362" y="5857103"/>
                </a:lnTo>
                <a:lnTo>
                  <a:pt x="2001794" y="6054811"/>
                </a:lnTo>
                <a:lnTo>
                  <a:pt x="1964724" y="6227805"/>
                </a:lnTo>
                <a:lnTo>
                  <a:pt x="1791730" y="6166021"/>
                </a:lnTo>
                <a:lnTo>
                  <a:pt x="1519881" y="6190735"/>
                </a:lnTo>
                <a:lnTo>
                  <a:pt x="1161535" y="6203092"/>
                </a:lnTo>
                <a:lnTo>
                  <a:pt x="914400" y="6005384"/>
                </a:lnTo>
                <a:lnTo>
                  <a:pt x="840259" y="5745892"/>
                </a:lnTo>
                <a:lnTo>
                  <a:pt x="926757" y="5498757"/>
                </a:lnTo>
                <a:lnTo>
                  <a:pt x="902043" y="5412259"/>
                </a:lnTo>
                <a:lnTo>
                  <a:pt x="568411" y="5412259"/>
                </a:lnTo>
                <a:lnTo>
                  <a:pt x="358346" y="5350475"/>
                </a:lnTo>
                <a:lnTo>
                  <a:pt x="259492" y="5276335"/>
                </a:lnTo>
                <a:lnTo>
                  <a:pt x="111211" y="5103340"/>
                </a:lnTo>
                <a:lnTo>
                  <a:pt x="61784" y="4893275"/>
                </a:lnTo>
                <a:lnTo>
                  <a:pt x="61784" y="4596713"/>
                </a:lnTo>
                <a:lnTo>
                  <a:pt x="0" y="4423719"/>
                </a:lnTo>
                <a:lnTo>
                  <a:pt x="74140" y="4275438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2494658" y="5523728"/>
            <a:ext cx="207433" cy="648281"/>
          </a:xfrm>
          <a:custGeom>
            <a:avLst/>
            <a:gdLst>
              <a:gd name="connsiteX0" fmla="*/ 98854 w 667265"/>
              <a:gd name="connsiteY0" fmla="*/ 0 h 1729946"/>
              <a:gd name="connsiteX1" fmla="*/ 98854 w 667265"/>
              <a:gd name="connsiteY1" fmla="*/ 222422 h 1729946"/>
              <a:gd name="connsiteX2" fmla="*/ 0 w 667265"/>
              <a:gd name="connsiteY2" fmla="*/ 518984 h 1729946"/>
              <a:gd name="connsiteX3" fmla="*/ 61784 w 667265"/>
              <a:gd name="connsiteY3" fmla="*/ 729049 h 1729946"/>
              <a:gd name="connsiteX4" fmla="*/ 284206 w 667265"/>
              <a:gd name="connsiteY4" fmla="*/ 1000897 h 1729946"/>
              <a:gd name="connsiteX5" fmla="*/ 407773 w 667265"/>
              <a:gd name="connsiteY5" fmla="*/ 1334530 h 1729946"/>
              <a:gd name="connsiteX6" fmla="*/ 234779 w 667265"/>
              <a:gd name="connsiteY6" fmla="*/ 1495168 h 1729946"/>
              <a:gd name="connsiteX7" fmla="*/ 135925 w 667265"/>
              <a:gd name="connsiteY7" fmla="*/ 1544595 h 1729946"/>
              <a:gd name="connsiteX8" fmla="*/ 197709 w 667265"/>
              <a:gd name="connsiteY8" fmla="*/ 1692876 h 1729946"/>
              <a:gd name="connsiteX9" fmla="*/ 444844 w 667265"/>
              <a:gd name="connsiteY9" fmla="*/ 1729946 h 1729946"/>
              <a:gd name="connsiteX10" fmla="*/ 605481 w 667265"/>
              <a:gd name="connsiteY10" fmla="*/ 1544595 h 1729946"/>
              <a:gd name="connsiteX11" fmla="*/ 667265 w 667265"/>
              <a:gd name="connsiteY11" fmla="*/ 1285103 h 1729946"/>
              <a:gd name="connsiteX12" fmla="*/ 457200 w 667265"/>
              <a:gd name="connsiteY12" fmla="*/ 1075038 h 1729946"/>
              <a:gd name="connsiteX13" fmla="*/ 432487 w 667265"/>
              <a:gd name="connsiteY13" fmla="*/ 864973 h 1729946"/>
              <a:gd name="connsiteX14" fmla="*/ 358346 w 667265"/>
              <a:gd name="connsiteY14" fmla="*/ 617838 h 1729946"/>
              <a:gd name="connsiteX15" fmla="*/ 247136 w 667265"/>
              <a:gd name="connsiteY15" fmla="*/ 420130 h 1729946"/>
              <a:gd name="connsiteX16" fmla="*/ 148281 w 667265"/>
              <a:gd name="connsiteY16" fmla="*/ 345989 h 1729946"/>
              <a:gd name="connsiteX17" fmla="*/ 247136 w 667265"/>
              <a:gd name="connsiteY17" fmla="*/ 172995 h 1729946"/>
              <a:gd name="connsiteX18" fmla="*/ 197709 w 667265"/>
              <a:gd name="connsiteY18" fmla="*/ 12357 h 1729946"/>
              <a:gd name="connsiteX19" fmla="*/ 98854 w 667265"/>
              <a:gd name="connsiteY19" fmla="*/ 0 h 172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7265" h="1729946">
                <a:moveTo>
                  <a:pt x="98854" y="0"/>
                </a:moveTo>
                <a:lnTo>
                  <a:pt x="98854" y="222422"/>
                </a:lnTo>
                <a:lnTo>
                  <a:pt x="0" y="518984"/>
                </a:lnTo>
                <a:lnTo>
                  <a:pt x="61784" y="729049"/>
                </a:lnTo>
                <a:lnTo>
                  <a:pt x="284206" y="1000897"/>
                </a:lnTo>
                <a:lnTo>
                  <a:pt x="407773" y="1334530"/>
                </a:lnTo>
                <a:lnTo>
                  <a:pt x="234779" y="1495168"/>
                </a:lnTo>
                <a:lnTo>
                  <a:pt x="135925" y="1544595"/>
                </a:lnTo>
                <a:lnTo>
                  <a:pt x="197709" y="1692876"/>
                </a:lnTo>
                <a:lnTo>
                  <a:pt x="444844" y="1729946"/>
                </a:lnTo>
                <a:lnTo>
                  <a:pt x="605481" y="1544595"/>
                </a:lnTo>
                <a:lnTo>
                  <a:pt x="667265" y="1285103"/>
                </a:lnTo>
                <a:lnTo>
                  <a:pt x="457200" y="1075038"/>
                </a:lnTo>
                <a:lnTo>
                  <a:pt x="432487" y="864973"/>
                </a:lnTo>
                <a:lnTo>
                  <a:pt x="358346" y="617838"/>
                </a:lnTo>
                <a:lnTo>
                  <a:pt x="247136" y="420130"/>
                </a:lnTo>
                <a:lnTo>
                  <a:pt x="148281" y="345989"/>
                </a:lnTo>
                <a:lnTo>
                  <a:pt x="247136" y="172995"/>
                </a:lnTo>
                <a:lnTo>
                  <a:pt x="197709" y="12357"/>
                </a:lnTo>
                <a:lnTo>
                  <a:pt x="98854" y="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49470" y="5193666"/>
            <a:ext cx="992474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err="1">
                <a:solidFill>
                  <a:prstClr val="white"/>
                </a:solidFill>
              </a:rPr>
              <a:t>E</a:t>
            </a:r>
            <a:r>
              <a:rPr lang="en-GB" sz="1600" dirty="0" err="1" smtClean="0">
                <a:solidFill>
                  <a:prstClr val="white"/>
                </a:solidFill>
              </a:rPr>
              <a:t>ttringite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63693" y="3176398"/>
            <a:ext cx="2868577" cy="4616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Severely damaged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24355" y="3176397"/>
            <a:ext cx="2868577" cy="46166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Undamaged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167059" y="3697431"/>
            <a:ext cx="892375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Aggregate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12196" y="4631980"/>
            <a:ext cx="719210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CSH </a:t>
            </a:r>
            <a:r>
              <a:rPr lang="en-GB" sz="1600" dirty="0">
                <a:solidFill>
                  <a:schemeClr val="bg1"/>
                </a:solidFill>
              </a:rPr>
              <a:t>gel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59" name="Picture 15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174" y="1208219"/>
            <a:ext cx="1935843" cy="91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TextBox 159"/>
          <p:cNvSpPr txBox="1"/>
          <p:nvPr/>
        </p:nvSpPr>
        <p:spPr>
          <a:xfrm>
            <a:off x="4917660" y="838887"/>
            <a:ext cx="1984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9 years old</a:t>
            </a:r>
            <a:endParaRPr lang="en-US" dirty="0">
              <a:solidFill>
                <a:srgbClr val="4F81BD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8476" y="690062"/>
            <a:ext cx="8931594" cy="2121879"/>
            <a:chOff x="128476" y="765511"/>
            <a:chExt cx="8931594" cy="2121879"/>
          </a:xfrm>
        </p:grpSpPr>
        <p:grpSp>
          <p:nvGrpSpPr>
            <p:cNvPr id="105" name="Group 104"/>
            <p:cNvGrpSpPr/>
            <p:nvPr/>
          </p:nvGrpSpPr>
          <p:grpSpPr>
            <a:xfrm>
              <a:off x="2724740" y="839864"/>
              <a:ext cx="6335330" cy="2047526"/>
              <a:chOff x="581890" y="990601"/>
              <a:chExt cx="8568190" cy="2546663"/>
            </a:xfrm>
          </p:grpSpPr>
          <p:grpSp>
            <p:nvGrpSpPr>
              <p:cNvPr id="119" name="Group 118"/>
              <p:cNvGrpSpPr/>
              <p:nvPr/>
            </p:nvGrpSpPr>
            <p:grpSpPr>
              <a:xfrm>
                <a:off x="581890" y="990601"/>
                <a:ext cx="5747782" cy="2546663"/>
                <a:chOff x="-138437" y="925400"/>
                <a:chExt cx="5586097" cy="4167032"/>
              </a:xfrm>
            </p:grpSpPr>
            <p:sp>
              <p:nvSpPr>
                <p:cNvPr id="157" name="Freeform 156"/>
                <p:cNvSpPr/>
                <p:nvPr/>
              </p:nvSpPr>
              <p:spPr>
                <a:xfrm>
                  <a:off x="2700511" y="925400"/>
                  <a:ext cx="2747149" cy="4167032"/>
                </a:xfrm>
                <a:custGeom>
                  <a:avLst/>
                  <a:gdLst>
                    <a:gd name="connsiteX0" fmla="*/ 0 w 2489150"/>
                    <a:gd name="connsiteY0" fmla="*/ 248915 h 5105400"/>
                    <a:gd name="connsiteX1" fmla="*/ 248915 w 2489150"/>
                    <a:gd name="connsiteY1" fmla="*/ 0 h 5105400"/>
                    <a:gd name="connsiteX2" fmla="*/ 2240235 w 2489150"/>
                    <a:gd name="connsiteY2" fmla="*/ 0 h 5105400"/>
                    <a:gd name="connsiteX3" fmla="*/ 2489150 w 2489150"/>
                    <a:gd name="connsiteY3" fmla="*/ 248915 h 5105400"/>
                    <a:gd name="connsiteX4" fmla="*/ 2489150 w 2489150"/>
                    <a:gd name="connsiteY4" fmla="*/ 4856485 h 5105400"/>
                    <a:gd name="connsiteX5" fmla="*/ 2240235 w 2489150"/>
                    <a:gd name="connsiteY5" fmla="*/ 5105400 h 5105400"/>
                    <a:gd name="connsiteX6" fmla="*/ 248915 w 2489150"/>
                    <a:gd name="connsiteY6" fmla="*/ 5105400 h 5105400"/>
                    <a:gd name="connsiteX7" fmla="*/ 0 w 2489150"/>
                    <a:gd name="connsiteY7" fmla="*/ 4856485 h 5105400"/>
                    <a:gd name="connsiteX8" fmla="*/ 0 w 2489150"/>
                    <a:gd name="connsiteY8" fmla="*/ 248915 h 5105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89150" h="5105400">
                      <a:moveTo>
                        <a:pt x="0" y="248915"/>
                      </a:moveTo>
                      <a:cubicBezTo>
                        <a:pt x="0" y="111443"/>
                        <a:pt x="111443" y="0"/>
                        <a:pt x="248915" y="0"/>
                      </a:cubicBezTo>
                      <a:lnTo>
                        <a:pt x="2240235" y="0"/>
                      </a:lnTo>
                      <a:cubicBezTo>
                        <a:pt x="2377707" y="0"/>
                        <a:pt x="2489150" y="111443"/>
                        <a:pt x="2489150" y="248915"/>
                      </a:cubicBezTo>
                      <a:lnTo>
                        <a:pt x="2489150" y="4856485"/>
                      </a:lnTo>
                      <a:cubicBezTo>
                        <a:pt x="2489150" y="4993957"/>
                        <a:pt x="2377707" y="5105400"/>
                        <a:pt x="2240235" y="5105400"/>
                      </a:cubicBezTo>
                      <a:lnTo>
                        <a:pt x="248915" y="5105400"/>
                      </a:lnTo>
                      <a:cubicBezTo>
                        <a:pt x="111443" y="5105400"/>
                        <a:pt x="0" y="4993957"/>
                        <a:pt x="0" y="4856485"/>
                      </a:cubicBezTo>
                      <a:lnTo>
                        <a:pt x="0" y="248915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5128" tIns="2177288" rIns="135128" bIns="1156208" numCol="1" spcCol="1270" anchor="ctr" anchorCtr="0">
                  <a:noAutofit/>
                </a:bodyPr>
                <a:lstStyle/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20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2000" dirty="0" smtClea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>
                  <a:off x="-138437" y="925400"/>
                  <a:ext cx="2784256" cy="4167032"/>
                </a:xfrm>
                <a:custGeom>
                  <a:avLst/>
                  <a:gdLst>
                    <a:gd name="connsiteX0" fmla="*/ 0 w 2489150"/>
                    <a:gd name="connsiteY0" fmla="*/ 248915 h 5105400"/>
                    <a:gd name="connsiteX1" fmla="*/ 248915 w 2489150"/>
                    <a:gd name="connsiteY1" fmla="*/ 0 h 5105400"/>
                    <a:gd name="connsiteX2" fmla="*/ 2240235 w 2489150"/>
                    <a:gd name="connsiteY2" fmla="*/ 0 h 5105400"/>
                    <a:gd name="connsiteX3" fmla="*/ 2489150 w 2489150"/>
                    <a:gd name="connsiteY3" fmla="*/ 248915 h 5105400"/>
                    <a:gd name="connsiteX4" fmla="*/ 2489150 w 2489150"/>
                    <a:gd name="connsiteY4" fmla="*/ 4856485 h 5105400"/>
                    <a:gd name="connsiteX5" fmla="*/ 2240235 w 2489150"/>
                    <a:gd name="connsiteY5" fmla="*/ 5105400 h 5105400"/>
                    <a:gd name="connsiteX6" fmla="*/ 248915 w 2489150"/>
                    <a:gd name="connsiteY6" fmla="*/ 5105400 h 5105400"/>
                    <a:gd name="connsiteX7" fmla="*/ 0 w 2489150"/>
                    <a:gd name="connsiteY7" fmla="*/ 4856485 h 5105400"/>
                    <a:gd name="connsiteX8" fmla="*/ 0 w 2489150"/>
                    <a:gd name="connsiteY8" fmla="*/ 248915 h 5105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89150" h="5105400">
                      <a:moveTo>
                        <a:pt x="0" y="248915"/>
                      </a:moveTo>
                      <a:cubicBezTo>
                        <a:pt x="0" y="111443"/>
                        <a:pt x="111443" y="0"/>
                        <a:pt x="248915" y="0"/>
                      </a:cubicBezTo>
                      <a:lnTo>
                        <a:pt x="2240235" y="0"/>
                      </a:lnTo>
                      <a:cubicBezTo>
                        <a:pt x="2377707" y="0"/>
                        <a:pt x="2489150" y="111443"/>
                        <a:pt x="2489150" y="248915"/>
                      </a:cubicBezTo>
                      <a:lnTo>
                        <a:pt x="2489150" y="4856485"/>
                      </a:lnTo>
                      <a:cubicBezTo>
                        <a:pt x="2489150" y="4993957"/>
                        <a:pt x="2377707" y="5105400"/>
                        <a:pt x="2240235" y="5105400"/>
                      </a:cubicBezTo>
                      <a:lnTo>
                        <a:pt x="248915" y="5105400"/>
                      </a:lnTo>
                      <a:cubicBezTo>
                        <a:pt x="111443" y="5105400"/>
                        <a:pt x="0" y="4993957"/>
                        <a:pt x="0" y="4856485"/>
                      </a:cubicBezTo>
                      <a:lnTo>
                        <a:pt x="0" y="2489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0" lon="0" rev="0"/>
                  </a:camera>
                  <a:lightRig rig="contrasting" dir="t">
                    <a:rot lat="0" lon="0" rev="1200000"/>
                  </a:lightRig>
                </a:scene3d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35128" tIns="2177288" rIns="135128" bIns="1156208" numCol="1" spcCol="1270" anchor="ctr" anchorCtr="0">
                  <a:noAutofit/>
                </a:bodyPr>
                <a:lstStyle/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1600" dirty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2000" dirty="0" smtClean="0">
                    <a:solidFill>
                      <a:prstClr val="white"/>
                    </a:solidFill>
                  </a:endParaRPr>
                </a:p>
                <a:p>
                  <a:pPr algn="ctr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GB" sz="2000" dirty="0" smtClean="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120" name="Picture 2" descr="C:\Users\Nagai\Downloads\Study at UT\Concrete\Concrete sleepers\mid term presentation\sl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847" y="1120889"/>
                <a:ext cx="2570470" cy="1564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1" name="Freeform 120"/>
              <p:cNvSpPr/>
              <p:nvPr/>
            </p:nvSpPr>
            <p:spPr>
              <a:xfrm>
                <a:off x="1065027" y="1971497"/>
                <a:ext cx="2073349" cy="101510"/>
              </a:xfrm>
              <a:custGeom>
                <a:avLst/>
                <a:gdLst>
                  <a:gd name="connsiteX0" fmla="*/ 0 w 2388524"/>
                  <a:gd name="connsiteY0" fmla="*/ 0 h 144093"/>
                  <a:gd name="connsiteX1" fmla="*/ 121920 w 2388524"/>
                  <a:gd name="connsiteY1" fmla="*/ 5542 h 144093"/>
                  <a:gd name="connsiteX2" fmla="*/ 166254 w 2388524"/>
                  <a:gd name="connsiteY2" fmla="*/ 11083 h 144093"/>
                  <a:gd name="connsiteX3" fmla="*/ 232756 w 2388524"/>
                  <a:gd name="connsiteY3" fmla="*/ 44334 h 144093"/>
                  <a:gd name="connsiteX4" fmla="*/ 448887 w 2388524"/>
                  <a:gd name="connsiteY4" fmla="*/ 49876 h 144093"/>
                  <a:gd name="connsiteX5" fmla="*/ 476596 w 2388524"/>
                  <a:gd name="connsiteY5" fmla="*/ 55418 h 144093"/>
                  <a:gd name="connsiteX6" fmla="*/ 858982 w 2388524"/>
                  <a:gd name="connsiteY6" fmla="*/ 55418 h 144093"/>
                  <a:gd name="connsiteX7" fmla="*/ 897774 w 2388524"/>
                  <a:gd name="connsiteY7" fmla="*/ 38793 h 144093"/>
                  <a:gd name="connsiteX8" fmla="*/ 931025 w 2388524"/>
                  <a:gd name="connsiteY8" fmla="*/ 27709 h 144093"/>
                  <a:gd name="connsiteX9" fmla="*/ 947651 w 2388524"/>
                  <a:gd name="connsiteY9" fmla="*/ 22167 h 144093"/>
                  <a:gd name="connsiteX10" fmla="*/ 1069571 w 2388524"/>
                  <a:gd name="connsiteY10" fmla="*/ 16625 h 144093"/>
                  <a:gd name="connsiteX11" fmla="*/ 1136073 w 2388524"/>
                  <a:gd name="connsiteY11" fmla="*/ 11083 h 144093"/>
                  <a:gd name="connsiteX12" fmla="*/ 1191491 w 2388524"/>
                  <a:gd name="connsiteY12" fmla="*/ 33251 h 144093"/>
                  <a:gd name="connsiteX13" fmla="*/ 1208116 w 2388524"/>
                  <a:gd name="connsiteY13" fmla="*/ 44334 h 144093"/>
                  <a:gd name="connsiteX14" fmla="*/ 1374371 w 2388524"/>
                  <a:gd name="connsiteY14" fmla="*/ 49876 h 144093"/>
                  <a:gd name="connsiteX15" fmla="*/ 1418705 w 2388524"/>
                  <a:gd name="connsiteY15" fmla="*/ 72043 h 144093"/>
                  <a:gd name="connsiteX16" fmla="*/ 1451956 w 2388524"/>
                  <a:gd name="connsiteY16" fmla="*/ 83127 h 144093"/>
                  <a:gd name="connsiteX17" fmla="*/ 1468582 w 2388524"/>
                  <a:gd name="connsiteY17" fmla="*/ 88669 h 144093"/>
                  <a:gd name="connsiteX18" fmla="*/ 1496291 w 2388524"/>
                  <a:gd name="connsiteY18" fmla="*/ 94211 h 144093"/>
                  <a:gd name="connsiteX19" fmla="*/ 1529542 w 2388524"/>
                  <a:gd name="connsiteY19" fmla="*/ 99753 h 144093"/>
                  <a:gd name="connsiteX20" fmla="*/ 1551709 w 2388524"/>
                  <a:gd name="connsiteY20" fmla="*/ 105294 h 144093"/>
                  <a:gd name="connsiteX21" fmla="*/ 1568334 w 2388524"/>
                  <a:gd name="connsiteY21" fmla="*/ 116378 h 144093"/>
                  <a:gd name="connsiteX22" fmla="*/ 1573876 w 2388524"/>
                  <a:gd name="connsiteY22" fmla="*/ 133003 h 144093"/>
                  <a:gd name="connsiteX23" fmla="*/ 1607127 w 2388524"/>
                  <a:gd name="connsiteY23" fmla="*/ 127462 h 144093"/>
                  <a:gd name="connsiteX24" fmla="*/ 1640378 w 2388524"/>
                  <a:gd name="connsiteY24" fmla="*/ 116378 h 144093"/>
                  <a:gd name="connsiteX25" fmla="*/ 1673629 w 2388524"/>
                  <a:gd name="connsiteY25" fmla="*/ 99753 h 144093"/>
                  <a:gd name="connsiteX26" fmla="*/ 1784465 w 2388524"/>
                  <a:gd name="connsiteY26" fmla="*/ 94211 h 144093"/>
                  <a:gd name="connsiteX27" fmla="*/ 1795549 w 2388524"/>
                  <a:gd name="connsiteY27" fmla="*/ 110836 h 144093"/>
                  <a:gd name="connsiteX28" fmla="*/ 1801091 w 2388524"/>
                  <a:gd name="connsiteY28" fmla="*/ 127462 h 144093"/>
                  <a:gd name="connsiteX29" fmla="*/ 1817716 w 2388524"/>
                  <a:gd name="connsiteY29" fmla="*/ 116378 h 144093"/>
                  <a:gd name="connsiteX30" fmla="*/ 1884218 w 2388524"/>
                  <a:gd name="connsiteY30" fmla="*/ 121920 h 144093"/>
                  <a:gd name="connsiteX31" fmla="*/ 1911927 w 2388524"/>
                  <a:gd name="connsiteY31" fmla="*/ 127462 h 144093"/>
                  <a:gd name="connsiteX32" fmla="*/ 1945178 w 2388524"/>
                  <a:gd name="connsiteY32" fmla="*/ 138545 h 144093"/>
                  <a:gd name="connsiteX33" fmla="*/ 2388524 w 2388524"/>
                  <a:gd name="connsiteY33" fmla="*/ 144087 h 14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88524" h="144093">
                    <a:moveTo>
                      <a:pt x="0" y="0"/>
                    </a:moveTo>
                    <a:cubicBezTo>
                      <a:pt x="40640" y="1847"/>
                      <a:pt x="81328" y="2836"/>
                      <a:pt x="121920" y="5542"/>
                    </a:cubicBezTo>
                    <a:cubicBezTo>
                      <a:pt x="136780" y="6533"/>
                      <a:pt x="152229" y="6074"/>
                      <a:pt x="166254" y="11083"/>
                    </a:cubicBezTo>
                    <a:cubicBezTo>
                      <a:pt x="200791" y="23418"/>
                      <a:pt x="194265" y="43347"/>
                      <a:pt x="232756" y="44334"/>
                    </a:cubicBezTo>
                    <a:lnTo>
                      <a:pt x="448887" y="49876"/>
                    </a:lnTo>
                    <a:cubicBezTo>
                      <a:pt x="458123" y="51723"/>
                      <a:pt x="467183" y="55082"/>
                      <a:pt x="476596" y="55418"/>
                    </a:cubicBezTo>
                    <a:cubicBezTo>
                      <a:pt x="736773" y="64710"/>
                      <a:pt x="684849" y="65092"/>
                      <a:pt x="858982" y="55418"/>
                    </a:cubicBezTo>
                    <a:cubicBezTo>
                      <a:pt x="912502" y="37577"/>
                      <a:pt x="829288" y="66187"/>
                      <a:pt x="897774" y="38793"/>
                    </a:cubicBezTo>
                    <a:cubicBezTo>
                      <a:pt x="908622" y="34454"/>
                      <a:pt x="919941" y="31404"/>
                      <a:pt x="931025" y="27709"/>
                    </a:cubicBezTo>
                    <a:cubicBezTo>
                      <a:pt x="936567" y="25862"/>
                      <a:pt x="941815" y="22432"/>
                      <a:pt x="947651" y="22167"/>
                    </a:cubicBezTo>
                    <a:lnTo>
                      <a:pt x="1069571" y="16625"/>
                    </a:lnTo>
                    <a:cubicBezTo>
                      <a:pt x="1113482" y="1989"/>
                      <a:pt x="1091298" y="3622"/>
                      <a:pt x="1136073" y="11083"/>
                    </a:cubicBezTo>
                    <a:cubicBezTo>
                      <a:pt x="1163326" y="20168"/>
                      <a:pt x="1168657" y="20203"/>
                      <a:pt x="1191491" y="33251"/>
                    </a:cubicBezTo>
                    <a:cubicBezTo>
                      <a:pt x="1197274" y="36555"/>
                      <a:pt x="1201483" y="43731"/>
                      <a:pt x="1208116" y="44334"/>
                    </a:cubicBezTo>
                    <a:cubicBezTo>
                      <a:pt x="1263337" y="49354"/>
                      <a:pt x="1318953" y="48029"/>
                      <a:pt x="1374371" y="49876"/>
                    </a:cubicBezTo>
                    <a:cubicBezTo>
                      <a:pt x="1393260" y="78212"/>
                      <a:pt x="1376229" y="61424"/>
                      <a:pt x="1418705" y="72043"/>
                    </a:cubicBezTo>
                    <a:cubicBezTo>
                      <a:pt x="1430039" y="74877"/>
                      <a:pt x="1440872" y="79432"/>
                      <a:pt x="1451956" y="83127"/>
                    </a:cubicBezTo>
                    <a:cubicBezTo>
                      <a:pt x="1457498" y="84974"/>
                      <a:pt x="1462854" y="87523"/>
                      <a:pt x="1468582" y="88669"/>
                    </a:cubicBezTo>
                    <a:lnTo>
                      <a:pt x="1496291" y="94211"/>
                    </a:lnTo>
                    <a:cubicBezTo>
                      <a:pt x="1507346" y="96221"/>
                      <a:pt x="1518524" y="97549"/>
                      <a:pt x="1529542" y="99753"/>
                    </a:cubicBezTo>
                    <a:cubicBezTo>
                      <a:pt x="1537010" y="101247"/>
                      <a:pt x="1544320" y="103447"/>
                      <a:pt x="1551709" y="105294"/>
                    </a:cubicBezTo>
                    <a:cubicBezTo>
                      <a:pt x="1557251" y="108989"/>
                      <a:pt x="1564173" y="111177"/>
                      <a:pt x="1568334" y="116378"/>
                    </a:cubicBezTo>
                    <a:cubicBezTo>
                      <a:pt x="1571983" y="120939"/>
                      <a:pt x="1568259" y="131398"/>
                      <a:pt x="1573876" y="133003"/>
                    </a:cubicBezTo>
                    <a:cubicBezTo>
                      <a:pt x="1584680" y="136090"/>
                      <a:pt x="1596043" y="129309"/>
                      <a:pt x="1607127" y="127462"/>
                    </a:cubicBezTo>
                    <a:cubicBezTo>
                      <a:pt x="1618211" y="123767"/>
                      <a:pt x="1630657" y="122859"/>
                      <a:pt x="1640378" y="116378"/>
                    </a:cubicBezTo>
                    <a:cubicBezTo>
                      <a:pt x="1661864" y="102054"/>
                      <a:pt x="1650685" y="107400"/>
                      <a:pt x="1673629" y="99753"/>
                    </a:cubicBezTo>
                    <a:cubicBezTo>
                      <a:pt x="1712735" y="73681"/>
                      <a:pt x="1701047" y="76650"/>
                      <a:pt x="1784465" y="94211"/>
                    </a:cubicBezTo>
                    <a:cubicBezTo>
                      <a:pt x="1790983" y="95583"/>
                      <a:pt x="1791854" y="105294"/>
                      <a:pt x="1795549" y="110836"/>
                    </a:cubicBezTo>
                    <a:cubicBezTo>
                      <a:pt x="1797396" y="116378"/>
                      <a:pt x="1795424" y="126045"/>
                      <a:pt x="1801091" y="127462"/>
                    </a:cubicBezTo>
                    <a:cubicBezTo>
                      <a:pt x="1807552" y="129077"/>
                      <a:pt x="1811070" y="116821"/>
                      <a:pt x="1817716" y="116378"/>
                    </a:cubicBezTo>
                    <a:cubicBezTo>
                      <a:pt x="1839911" y="114898"/>
                      <a:pt x="1862051" y="120073"/>
                      <a:pt x="1884218" y="121920"/>
                    </a:cubicBezTo>
                    <a:cubicBezTo>
                      <a:pt x="1893454" y="123767"/>
                      <a:pt x="1902840" y="124984"/>
                      <a:pt x="1911927" y="127462"/>
                    </a:cubicBezTo>
                    <a:cubicBezTo>
                      <a:pt x="1923198" y="130536"/>
                      <a:pt x="1933496" y="138365"/>
                      <a:pt x="1945178" y="138545"/>
                    </a:cubicBezTo>
                    <a:cubicBezTo>
                      <a:pt x="2333102" y="144513"/>
                      <a:pt x="2185309" y="144087"/>
                      <a:pt x="2388524" y="144087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Freeform 121"/>
              <p:cNvSpPr/>
              <p:nvPr/>
            </p:nvSpPr>
            <p:spPr>
              <a:xfrm>
                <a:off x="1969412" y="1823143"/>
                <a:ext cx="274201" cy="51257"/>
              </a:xfrm>
              <a:custGeom>
                <a:avLst/>
                <a:gdLst>
                  <a:gd name="connsiteX0" fmla="*/ 0 w 315883"/>
                  <a:gd name="connsiteY0" fmla="*/ 0 h 72760"/>
                  <a:gd name="connsiteX1" fmla="*/ 99752 w 315883"/>
                  <a:gd name="connsiteY1" fmla="*/ 16625 h 72760"/>
                  <a:gd name="connsiteX2" fmla="*/ 116378 w 315883"/>
                  <a:gd name="connsiteY2" fmla="*/ 27709 h 72760"/>
                  <a:gd name="connsiteX3" fmla="*/ 149629 w 315883"/>
                  <a:gd name="connsiteY3" fmla="*/ 38792 h 72760"/>
                  <a:gd name="connsiteX4" fmla="*/ 182880 w 315883"/>
                  <a:gd name="connsiteY4" fmla="*/ 60960 h 72760"/>
                  <a:gd name="connsiteX5" fmla="*/ 199505 w 315883"/>
                  <a:gd name="connsiteY5" fmla="*/ 66502 h 72760"/>
                  <a:gd name="connsiteX6" fmla="*/ 315883 w 315883"/>
                  <a:gd name="connsiteY6" fmla="*/ 72043 h 72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5883" h="72760">
                    <a:moveTo>
                      <a:pt x="0" y="0"/>
                    </a:moveTo>
                    <a:cubicBezTo>
                      <a:pt x="19006" y="1584"/>
                      <a:pt x="76459" y="1096"/>
                      <a:pt x="99752" y="16625"/>
                    </a:cubicBezTo>
                    <a:cubicBezTo>
                      <a:pt x="105294" y="20320"/>
                      <a:pt x="110291" y="25004"/>
                      <a:pt x="116378" y="27709"/>
                    </a:cubicBezTo>
                    <a:cubicBezTo>
                      <a:pt x="127054" y="32454"/>
                      <a:pt x="149629" y="38792"/>
                      <a:pt x="149629" y="38792"/>
                    </a:cubicBezTo>
                    <a:cubicBezTo>
                      <a:pt x="160713" y="46181"/>
                      <a:pt x="170243" y="56747"/>
                      <a:pt x="182880" y="60960"/>
                    </a:cubicBezTo>
                    <a:cubicBezTo>
                      <a:pt x="188422" y="62807"/>
                      <a:pt x="193777" y="65356"/>
                      <a:pt x="199505" y="66502"/>
                    </a:cubicBezTo>
                    <a:cubicBezTo>
                      <a:pt x="245497" y="75700"/>
                      <a:pt x="261672" y="72043"/>
                      <a:pt x="315883" y="7204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Freeform 124"/>
              <p:cNvSpPr/>
              <p:nvPr/>
            </p:nvSpPr>
            <p:spPr>
              <a:xfrm>
                <a:off x="2104107" y="1909032"/>
                <a:ext cx="995785" cy="43000"/>
              </a:xfrm>
              <a:custGeom>
                <a:avLst/>
                <a:gdLst>
                  <a:gd name="connsiteX0" fmla="*/ 0 w 1147156"/>
                  <a:gd name="connsiteY0" fmla="*/ 0 h 61039"/>
                  <a:gd name="connsiteX1" fmla="*/ 33251 w 1147156"/>
                  <a:gd name="connsiteY1" fmla="*/ 5542 h 61039"/>
                  <a:gd name="connsiteX2" fmla="*/ 66501 w 1147156"/>
                  <a:gd name="connsiteY2" fmla="*/ 16625 h 61039"/>
                  <a:gd name="connsiteX3" fmla="*/ 83127 w 1147156"/>
                  <a:gd name="connsiteY3" fmla="*/ 22167 h 61039"/>
                  <a:gd name="connsiteX4" fmla="*/ 293716 w 1147156"/>
                  <a:gd name="connsiteY4" fmla="*/ 27709 h 61039"/>
                  <a:gd name="connsiteX5" fmla="*/ 493221 w 1147156"/>
                  <a:gd name="connsiteY5" fmla="*/ 38792 h 61039"/>
                  <a:gd name="connsiteX6" fmla="*/ 554181 w 1147156"/>
                  <a:gd name="connsiteY6" fmla="*/ 49876 h 61039"/>
                  <a:gd name="connsiteX7" fmla="*/ 676101 w 1147156"/>
                  <a:gd name="connsiteY7" fmla="*/ 55418 h 61039"/>
                  <a:gd name="connsiteX8" fmla="*/ 775854 w 1147156"/>
                  <a:gd name="connsiteY8" fmla="*/ 49876 h 61039"/>
                  <a:gd name="connsiteX9" fmla="*/ 842356 w 1147156"/>
                  <a:gd name="connsiteY9" fmla="*/ 38792 h 61039"/>
                  <a:gd name="connsiteX10" fmla="*/ 936567 w 1147156"/>
                  <a:gd name="connsiteY10" fmla="*/ 44334 h 61039"/>
                  <a:gd name="connsiteX11" fmla="*/ 903316 w 1147156"/>
                  <a:gd name="connsiteY11" fmla="*/ 55418 h 61039"/>
                  <a:gd name="connsiteX12" fmla="*/ 975360 w 1147156"/>
                  <a:gd name="connsiteY12" fmla="*/ 55418 h 61039"/>
                  <a:gd name="connsiteX13" fmla="*/ 1147156 w 1147156"/>
                  <a:gd name="connsiteY13" fmla="*/ 55418 h 6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47156" h="61039">
                    <a:moveTo>
                      <a:pt x="0" y="0"/>
                    </a:moveTo>
                    <a:cubicBezTo>
                      <a:pt x="11084" y="1847"/>
                      <a:pt x="22350" y="2817"/>
                      <a:pt x="33251" y="5542"/>
                    </a:cubicBezTo>
                    <a:cubicBezTo>
                      <a:pt x="44585" y="8375"/>
                      <a:pt x="55418" y="12931"/>
                      <a:pt x="66501" y="16625"/>
                    </a:cubicBezTo>
                    <a:cubicBezTo>
                      <a:pt x="72043" y="18472"/>
                      <a:pt x="77287" y="22013"/>
                      <a:pt x="83127" y="22167"/>
                    </a:cubicBezTo>
                    <a:lnTo>
                      <a:pt x="293716" y="27709"/>
                    </a:lnTo>
                    <a:cubicBezTo>
                      <a:pt x="369543" y="52986"/>
                      <a:pt x="290465" y="28395"/>
                      <a:pt x="493221" y="38792"/>
                    </a:cubicBezTo>
                    <a:cubicBezTo>
                      <a:pt x="575629" y="43018"/>
                      <a:pt x="482035" y="44532"/>
                      <a:pt x="554181" y="49876"/>
                    </a:cubicBezTo>
                    <a:cubicBezTo>
                      <a:pt x="594752" y="52881"/>
                      <a:pt x="635461" y="53571"/>
                      <a:pt x="676101" y="55418"/>
                    </a:cubicBezTo>
                    <a:cubicBezTo>
                      <a:pt x="709352" y="53571"/>
                      <a:pt x="742658" y="52532"/>
                      <a:pt x="775854" y="49876"/>
                    </a:cubicBezTo>
                    <a:cubicBezTo>
                      <a:pt x="798768" y="48043"/>
                      <a:pt x="820013" y="43261"/>
                      <a:pt x="842356" y="38792"/>
                    </a:cubicBezTo>
                    <a:cubicBezTo>
                      <a:pt x="873760" y="40639"/>
                      <a:pt x="906218" y="36057"/>
                      <a:pt x="936567" y="44334"/>
                    </a:cubicBezTo>
                    <a:cubicBezTo>
                      <a:pt x="947839" y="47408"/>
                      <a:pt x="903316" y="55418"/>
                      <a:pt x="903316" y="55418"/>
                    </a:cubicBezTo>
                    <a:cubicBezTo>
                      <a:pt x="949902" y="67065"/>
                      <a:pt x="899925" y="57304"/>
                      <a:pt x="975360" y="55418"/>
                    </a:cubicBezTo>
                    <a:cubicBezTo>
                      <a:pt x="1032607" y="53987"/>
                      <a:pt x="1089891" y="55418"/>
                      <a:pt x="1147156" y="5541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1180481" y="1916679"/>
                <a:ext cx="529161" cy="50914"/>
              </a:xfrm>
              <a:custGeom>
                <a:avLst/>
                <a:gdLst>
                  <a:gd name="connsiteX0" fmla="*/ 0 w 609600"/>
                  <a:gd name="connsiteY0" fmla="*/ 5771 h 72273"/>
                  <a:gd name="connsiteX1" fmla="*/ 166254 w 609600"/>
                  <a:gd name="connsiteY1" fmla="*/ 16855 h 72273"/>
                  <a:gd name="connsiteX2" fmla="*/ 182880 w 609600"/>
                  <a:gd name="connsiteY2" fmla="*/ 22397 h 72273"/>
                  <a:gd name="connsiteX3" fmla="*/ 193963 w 609600"/>
                  <a:gd name="connsiteY3" fmla="*/ 39022 h 72273"/>
                  <a:gd name="connsiteX4" fmla="*/ 199505 w 609600"/>
                  <a:gd name="connsiteY4" fmla="*/ 55648 h 72273"/>
                  <a:gd name="connsiteX5" fmla="*/ 232756 w 609600"/>
                  <a:gd name="connsiteY5" fmla="*/ 72273 h 72273"/>
                  <a:gd name="connsiteX6" fmla="*/ 282632 w 609600"/>
                  <a:gd name="connsiteY6" fmla="*/ 66731 h 72273"/>
                  <a:gd name="connsiteX7" fmla="*/ 299258 w 609600"/>
                  <a:gd name="connsiteY7" fmla="*/ 61189 h 72273"/>
                  <a:gd name="connsiteX8" fmla="*/ 310341 w 609600"/>
                  <a:gd name="connsiteY8" fmla="*/ 44564 h 72273"/>
                  <a:gd name="connsiteX9" fmla="*/ 343592 w 609600"/>
                  <a:gd name="connsiteY9" fmla="*/ 16855 h 72273"/>
                  <a:gd name="connsiteX10" fmla="*/ 387927 w 609600"/>
                  <a:gd name="connsiteY10" fmla="*/ 11313 h 72273"/>
                  <a:gd name="connsiteX11" fmla="*/ 609600 w 609600"/>
                  <a:gd name="connsiteY11" fmla="*/ 5771 h 7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9600" h="72273">
                    <a:moveTo>
                      <a:pt x="0" y="5771"/>
                    </a:moveTo>
                    <a:cubicBezTo>
                      <a:pt x="44364" y="7700"/>
                      <a:pt x="114893" y="6583"/>
                      <a:pt x="166254" y="16855"/>
                    </a:cubicBezTo>
                    <a:cubicBezTo>
                      <a:pt x="171982" y="18001"/>
                      <a:pt x="177338" y="20550"/>
                      <a:pt x="182880" y="22397"/>
                    </a:cubicBezTo>
                    <a:cubicBezTo>
                      <a:pt x="186574" y="27939"/>
                      <a:pt x="190985" y="33065"/>
                      <a:pt x="193963" y="39022"/>
                    </a:cubicBezTo>
                    <a:cubicBezTo>
                      <a:pt x="196575" y="44247"/>
                      <a:pt x="195856" y="51086"/>
                      <a:pt x="199505" y="55648"/>
                    </a:cubicBezTo>
                    <a:cubicBezTo>
                      <a:pt x="207317" y="65414"/>
                      <a:pt x="221805" y="68623"/>
                      <a:pt x="232756" y="72273"/>
                    </a:cubicBezTo>
                    <a:cubicBezTo>
                      <a:pt x="249381" y="70426"/>
                      <a:pt x="266132" y="69481"/>
                      <a:pt x="282632" y="66731"/>
                    </a:cubicBezTo>
                    <a:cubicBezTo>
                      <a:pt x="288394" y="65771"/>
                      <a:pt x="294696" y="64838"/>
                      <a:pt x="299258" y="61189"/>
                    </a:cubicBezTo>
                    <a:cubicBezTo>
                      <a:pt x="304459" y="57028"/>
                      <a:pt x="306077" y="49681"/>
                      <a:pt x="310341" y="44564"/>
                    </a:cubicBezTo>
                    <a:cubicBezTo>
                      <a:pt x="315503" y="38369"/>
                      <a:pt x="334189" y="19419"/>
                      <a:pt x="343592" y="16855"/>
                    </a:cubicBezTo>
                    <a:cubicBezTo>
                      <a:pt x="357961" y="12936"/>
                      <a:pt x="373149" y="13160"/>
                      <a:pt x="387927" y="11313"/>
                    </a:cubicBezTo>
                    <a:cubicBezTo>
                      <a:pt x="474610" y="-10359"/>
                      <a:pt x="402478" y="5771"/>
                      <a:pt x="609600" y="577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1724073" y="1924648"/>
                <a:ext cx="173180" cy="31293"/>
              </a:xfrm>
              <a:custGeom>
                <a:avLst/>
                <a:gdLst>
                  <a:gd name="connsiteX0" fmla="*/ 0 w 199505"/>
                  <a:gd name="connsiteY0" fmla="*/ 0 h 44420"/>
                  <a:gd name="connsiteX1" fmla="*/ 72044 w 199505"/>
                  <a:gd name="connsiteY1" fmla="*/ 5542 h 44420"/>
                  <a:gd name="connsiteX2" fmla="*/ 88669 w 199505"/>
                  <a:gd name="connsiteY2" fmla="*/ 22167 h 44420"/>
                  <a:gd name="connsiteX3" fmla="*/ 127462 w 199505"/>
                  <a:gd name="connsiteY3" fmla="*/ 33251 h 44420"/>
                  <a:gd name="connsiteX4" fmla="*/ 144087 w 199505"/>
                  <a:gd name="connsiteY4" fmla="*/ 38793 h 44420"/>
                  <a:gd name="connsiteX5" fmla="*/ 199505 w 199505"/>
                  <a:gd name="connsiteY5" fmla="*/ 44335 h 44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505" h="44420">
                    <a:moveTo>
                      <a:pt x="0" y="0"/>
                    </a:moveTo>
                    <a:cubicBezTo>
                      <a:pt x="24015" y="1847"/>
                      <a:pt x="48678" y="-300"/>
                      <a:pt x="72044" y="5542"/>
                    </a:cubicBezTo>
                    <a:cubicBezTo>
                      <a:pt x="79647" y="7443"/>
                      <a:pt x="82148" y="17820"/>
                      <a:pt x="88669" y="22167"/>
                    </a:cubicBezTo>
                    <a:cubicBezTo>
                      <a:pt x="93651" y="25489"/>
                      <a:pt x="124229" y="32327"/>
                      <a:pt x="127462" y="33251"/>
                    </a:cubicBezTo>
                    <a:cubicBezTo>
                      <a:pt x="133079" y="34856"/>
                      <a:pt x="138385" y="37526"/>
                      <a:pt x="144087" y="38793"/>
                    </a:cubicBezTo>
                    <a:cubicBezTo>
                      <a:pt x="174491" y="45550"/>
                      <a:pt x="172766" y="44335"/>
                      <a:pt x="199505" y="4433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1651915" y="1896365"/>
                <a:ext cx="240528" cy="20475"/>
              </a:xfrm>
              <a:custGeom>
                <a:avLst/>
                <a:gdLst>
                  <a:gd name="connsiteX0" fmla="*/ 0 w 277091"/>
                  <a:gd name="connsiteY0" fmla="*/ 6897 h 29064"/>
                  <a:gd name="connsiteX1" fmla="*/ 210589 w 277091"/>
                  <a:gd name="connsiteY1" fmla="*/ 6897 h 29064"/>
                  <a:gd name="connsiteX2" fmla="*/ 260465 w 277091"/>
                  <a:gd name="connsiteY2" fmla="*/ 23523 h 29064"/>
                  <a:gd name="connsiteX3" fmla="*/ 277091 w 277091"/>
                  <a:gd name="connsiteY3" fmla="*/ 29064 h 2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7091" h="29064">
                    <a:moveTo>
                      <a:pt x="0" y="6897"/>
                    </a:moveTo>
                    <a:cubicBezTo>
                      <a:pt x="90369" y="-634"/>
                      <a:pt x="96201" y="-3827"/>
                      <a:pt x="210589" y="6897"/>
                    </a:cubicBezTo>
                    <a:cubicBezTo>
                      <a:pt x="210593" y="6897"/>
                      <a:pt x="252150" y="20751"/>
                      <a:pt x="260465" y="23523"/>
                    </a:cubicBezTo>
                    <a:lnTo>
                      <a:pt x="277091" y="29064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1820284" y="1854375"/>
                <a:ext cx="240528" cy="50866"/>
              </a:xfrm>
              <a:custGeom>
                <a:avLst/>
                <a:gdLst>
                  <a:gd name="connsiteX0" fmla="*/ 0 w 277091"/>
                  <a:gd name="connsiteY0" fmla="*/ 0 h 72204"/>
                  <a:gd name="connsiteX1" fmla="*/ 127462 w 277091"/>
                  <a:gd name="connsiteY1" fmla="*/ 5542 h 72204"/>
                  <a:gd name="connsiteX2" fmla="*/ 149629 w 277091"/>
                  <a:gd name="connsiteY2" fmla="*/ 33251 h 72204"/>
                  <a:gd name="connsiteX3" fmla="*/ 166255 w 277091"/>
                  <a:gd name="connsiteY3" fmla="*/ 49877 h 72204"/>
                  <a:gd name="connsiteX4" fmla="*/ 232757 w 277091"/>
                  <a:gd name="connsiteY4" fmla="*/ 60960 h 72204"/>
                  <a:gd name="connsiteX5" fmla="*/ 271549 w 277091"/>
                  <a:gd name="connsiteY5" fmla="*/ 72044 h 72204"/>
                  <a:gd name="connsiteX6" fmla="*/ 277091 w 277091"/>
                  <a:gd name="connsiteY6" fmla="*/ 72044 h 72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091" h="72204">
                    <a:moveTo>
                      <a:pt x="0" y="0"/>
                    </a:moveTo>
                    <a:cubicBezTo>
                      <a:pt x="42487" y="1847"/>
                      <a:pt x="85215" y="667"/>
                      <a:pt x="127462" y="5542"/>
                    </a:cubicBezTo>
                    <a:cubicBezTo>
                      <a:pt x="149842" y="8124"/>
                      <a:pt x="141198" y="20605"/>
                      <a:pt x="149629" y="33251"/>
                    </a:cubicBezTo>
                    <a:cubicBezTo>
                      <a:pt x="153976" y="39772"/>
                      <a:pt x="159450" y="45989"/>
                      <a:pt x="166255" y="49877"/>
                    </a:cubicBezTo>
                    <a:cubicBezTo>
                      <a:pt x="176505" y="55734"/>
                      <a:pt x="232422" y="60918"/>
                      <a:pt x="232757" y="60960"/>
                    </a:cubicBezTo>
                    <a:cubicBezTo>
                      <a:pt x="248602" y="66242"/>
                      <a:pt x="254153" y="68565"/>
                      <a:pt x="271549" y="72044"/>
                    </a:cubicBezTo>
                    <a:cubicBezTo>
                      <a:pt x="273360" y="72406"/>
                      <a:pt x="275244" y="72044"/>
                      <a:pt x="277091" y="7204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2310961" y="1834511"/>
                <a:ext cx="355981" cy="8152"/>
              </a:xfrm>
              <a:custGeom>
                <a:avLst/>
                <a:gdLst>
                  <a:gd name="connsiteX0" fmla="*/ 0 w 410094"/>
                  <a:gd name="connsiteY0" fmla="*/ 11572 h 11572"/>
                  <a:gd name="connsiteX1" fmla="*/ 177338 w 410094"/>
                  <a:gd name="connsiteY1" fmla="*/ 6030 h 11572"/>
                  <a:gd name="connsiteX2" fmla="*/ 271549 w 410094"/>
                  <a:gd name="connsiteY2" fmla="*/ 488 h 11572"/>
                  <a:gd name="connsiteX3" fmla="*/ 410094 w 410094"/>
                  <a:gd name="connsiteY3" fmla="*/ 488 h 1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094" h="11572">
                    <a:moveTo>
                      <a:pt x="0" y="11572"/>
                    </a:moveTo>
                    <a:lnTo>
                      <a:pt x="177338" y="6030"/>
                    </a:lnTo>
                    <a:cubicBezTo>
                      <a:pt x="208770" y="4747"/>
                      <a:pt x="240100" y="1237"/>
                      <a:pt x="271549" y="488"/>
                    </a:cubicBezTo>
                    <a:cubicBezTo>
                      <a:pt x="317718" y="-611"/>
                      <a:pt x="363912" y="488"/>
                      <a:pt x="410094" y="488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>
              <a:xfrm>
                <a:off x="2618836" y="1905128"/>
                <a:ext cx="129885" cy="31458"/>
              </a:xfrm>
              <a:custGeom>
                <a:avLst/>
                <a:gdLst>
                  <a:gd name="connsiteX0" fmla="*/ 0 w 149629"/>
                  <a:gd name="connsiteY0" fmla="*/ 0 h 44655"/>
                  <a:gd name="connsiteX1" fmla="*/ 33251 w 149629"/>
                  <a:gd name="connsiteY1" fmla="*/ 5542 h 44655"/>
                  <a:gd name="connsiteX2" fmla="*/ 66502 w 149629"/>
                  <a:gd name="connsiteY2" fmla="*/ 16625 h 44655"/>
                  <a:gd name="connsiteX3" fmla="*/ 105295 w 149629"/>
                  <a:gd name="connsiteY3" fmla="*/ 27709 h 44655"/>
                  <a:gd name="connsiteX4" fmla="*/ 138546 w 149629"/>
                  <a:gd name="connsiteY4" fmla="*/ 44334 h 44655"/>
                  <a:gd name="connsiteX5" fmla="*/ 149629 w 149629"/>
                  <a:gd name="connsiteY5" fmla="*/ 44334 h 44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629" h="44655">
                    <a:moveTo>
                      <a:pt x="0" y="0"/>
                    </a:moveTo>
                    <a:cubicBezTo>
                      <a:pt x="11084" y="1847"/>
                      <a:pt x="22350" y="2817"/>
                      <a:pt x="33251" y="5542"/>
                    </a:cubicBezTo>
                    <a:cubicBezTo>
                      <a:pt x="44585" y="8375"/>
                      <a:pt x="55168" y="13791"/>
                      <a:pt x="66502" y="16625"/>
                    </a:cubicBezTo>
                    <a:cubicBezTo>
                      <a:pt x="94336" y="23584"/>
                      <a:pt x="81443" y="19758"/>
                      <a:pt x="105295" y="27709"/>
                    </a:cubicBezTo>
                    <a:cubicBezTo>
                      <a:pt x="119309" y="37052"/>
                      <a:pt x="122154" y="41056"/>
                      <a:pt x="138546" y="44334"/>
                    </a:cubicBezTo>
                    <a:cubicBezTo>
                      <a:pt x="142169" y="45058"/>
                      <a:pt x="145935" y="44334"/>
                      <a:pt x="149629" y="4433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2277287" y="1873895"/>
                <a:ext cx="211664" cy="39083"/>
              </a:xfrm>
              <a:custGeom>
                <a:avLst/>
                <a:gdLst>
                  <a:gd name="connsiteX0" fmla="*/ 0 w 243840"/>
                  <a:gd name="connsiteY0" fmla="*/ 0 h 55479"/>
                  <a:gd name="connsiteX1" fmla="*/ 110836 w 243840"/>
                  <a:gd name="connsiteY1" fmla="*/ 11084 h 55479"/>
                  <a:gd name="connsiteX2" fmla="*/ 127462 w 243840"/>
                  <a:gd name="connsiteY2" fmla="*/ 16626 h 55479"/>
                  <a:gd name="connsiteX3" fmla="*/ 144087 w 243840"/>
                  <a:gd name="connsiteY3" fmla="*/ 27709 h 55479"/>
                  <a:gd name="connsiteX4" fmla="*/ 149629 w 243840"/>
                  <a:gd name="connsiteY4" fmla="*/ 44335 h 55479"/>
                  <a:gd name="connsiteX5" fmla="*/ 182880 w 243840"/>
                  <a:gd name="connsiteY5" fmla="*/ 49877 h 55479"/>
                  <a:gd name="connsiteX6" fmla="*/ 243840 w 243840"/>
                  <a:gd name="connsiteY6" fmla="*/ 55419 h 5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840" h="55479">
                    <a:moveTo>
                      <a:pt x="0" y="0"/>
                    </a:moveTo>
                    <a:cubicBezTo>
                      <a:pt x="64612" y="4038"/>
                      <a:pt x="68082" y="-1132"/>
                      <a:pt x="110836" y="11084"/>
                    </a:cubicBezTo>
                    <a:cubicBezTo>
                      <a:pt x="116453" y="12689"/>
                      <a:pt x="122237" y="14014"/>
                      <a:pt x="127462" y="16626"/>
                    </a:cubicBezTo>
                    <a:cubicBezTo>
                      <a:pt x="133419" y="19604"/>
                      <a:pt x="138545" y="24015"/>
                      <a:pt x="144087" y="27709"/>
                    </a:cubicBezTo>
                    <a:cubicBezTo>
                      <a:pt x="145934" y="33251"/>
                      <a:pt x="144557" y="41437"/>
                      <a:pt x="149629" y="44335"/>
                    </a:cubicBezTo>
                    <a:cubicBezTo>
                      <a:pt x="159385" y="49910"/>
                      <a:pt x="171774" y="48168"/>
                      <a:pt x="182880" y="49877"/>
                    </a:cubicBezTo>
                    <a:cubicBezTo>
                      <a:pt x="225694" y="56464"/>
                      <a:pt x="210474" y="55419"/>
                      <a:pt x="243840" y="55419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2436035" y="1873895"/>
                <a:ext cx="230906" cy="0"/>
              </a:xfrm>
              <a:custGeom>
                <a:avLst/>
                <a:gdLst>
                  <a:gd name="connsiteX0" fmla="*/ 0 w 266007"/>
                  <a:gd name="connsiteY0" fmla="*/ 0 h 0"/>
                  <a:gd name="connsiteX1" fmla="*/ 266007 w 26600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007">
                    <a:moveTo>
                      <a:pt x="0" y="0"/>
                    </a:moveTo>
                    <a:lnTo>
                      <a:pt x="266007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917367" y="2723717"/>
                <a:ext cx="2133413" cy="803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b="1" dirty="0" smtClean="0">
                    <a:solidFill>
                      <a:schemeClr val="bg1"/>
                    </a:solidFill>
                  </a:rPr>
                  <a:t>Severely damaged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671382" y="2712003"/>
                <a:ext cx="2571885" cy="803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b="1" dirty="0" smtClean="0">
                    <a:solidFill>
                      <a:schemeClr val="bg1"/>
                    </a:solidFill>
                  </a:rPr>
                  <a:t>Moderately damaged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732988" y="1299768"/>
                <a:ext cx="268891" cy="552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dirty="0">
                  <a:solidFill>
                    <a:prstClr val="white"/>
                  </a:solidFill>
                </a:endParaRPr>
              </a:p>
              <a:p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728840" y="998817"/>
                <a:ext cx="2570943" cy="4340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prstClr val="black"/>
                    </a:solidFill>
                  </a:rPr>
                  <a:t>12 years old</a:t>
                </a:r>
                <a:endParaRPr lang="en-US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6329673" y="990601"/>
                <a:ext cx="2820407" cy="2546663"/>
              </a:xfrm>
              <a:custGeom>
                <a:avLst/>
                <a:gdLst>
                  <a:gd name="connsiteX0" fmla="*/ 0 w 2489150"/>
                  <a:gd name="connsiteY0" fmla="*/ 248915 h 5105400"/>
                  <a:gd name="connsiteX1" fmla="*/ 248915 w 2489150"/>
                  <a:gd name="connsiteY1" fmla="*/ 0 h 5105400"/>
                  <a:gd name="connsiteX2" fmla="*/ 2240235 w 2489150"/>
                  <a:gd name="connsiteY2" fmla="*/ 0 h 5105400"/>
                  <a:gd name="connsiteX3" fmla="*/ 2489150 w 2489150"/>
                  <a:gd name="connsiteY3" fmla="*/ 248915 h 5105400"/>
                  <a:gd name="connsiteX4" fmla="*/ 2489150 w 2489150"/>
                  <a:gd name="connsiteY4" fmla="*/ 4856485 h 5105400"/>
                  <a:gd name="connsiteX5" fmla="*/ 2240235 w 2489150"/>
                  <a:gd name="connsiteY5" fmla="*/ 5105400 h 5105400"/>
                  <a:gd name="connsiteX6" fmla="*/ 248915 w 2489150"/>
                  <a:gd name="connsiteY6" fmla="*/ 5105400 h 5105400"/>
                  <a:gd name="connsiteX7" fmla="*/ 0 w 2489150"/>
                  <a:gd name="connsiteY7" fmla="*/ 4856485 h 5105400"/>
                  <a:gd name="connsiteX8" fmla="*/ 0 w 2489150"/>
                  <a:gd name="connsiteY8" fmla="*/ 248915 h 510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9150" h="5105400">
                    <a:moveTo>
                      <a:pt x="0" y="248915"/>
                    </a:moveTo>
                    <a:cubicBezTo>
                      <a:pt x="0" y="111443"/>
                      <a:pt x="111443" y="0"/>
                      <a:pt x="248915" y="0"/>
                    </a:cubicBezTo>
                    <a:lnTo>
                      <a:pt x="2240235" y="0"/>
                    </a:lnTo>
                    <a:cubicBezTo>
                      <a:pt x="2377707" y="0"/>
                      <a:pt x="2489150" y="111443"/>
                      <a:pt x="2489150" y="248915"/>
                    </a:cubicBezTo>
                    <a:lnTo>
                      <a:pt x="2489150" y="4856485"/>
                    </a:lnTo>
                    <a:cubicBezTo>
                      <a:pt x="2489150" y="4993957"/>
                      <a:pt x="2377707" y="5105400"/>
                      <a:pt x="2240235" y="5105400"/>
                    </a:cubicBezTo>
                    <a:lnTo>
                      <a:pt x="248915" y="5105400"/>
                    </a:lnTo>
                    <a:cubicBezTo>
                      <a:pt x="111443" y="5105400"/>
                      <a:pt x="0" y="4993957"/>
                      <a:pt x="0" y="4856485"/>
                    </a:cubicBezTo>
                    <a:lnTo>
                      <a:pt x="0" y="248915"/>
                    </a:lnTo>
                    <a:close/>
                  </a:path>
                </a:pathLst>
              </a:custGeom>
              <a:solidFill>
                <a:srgbClr val="008000"/>
              </a:solidFill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9050" prstMaterial="metal">
                <a:bevelT w="88900" h="203200"/>
                <a:bevelB w="165100" h="2540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35128" tIns="2177288" rIns="135128" bIns="1156208" numCol="1" spcCol="1270" anchor="ctr" anchorCtr="0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dirty="0" smtClean="0">
                  <a:solidFill>
                    <a:prstClr val="white"/>
                  </a:solidFill>
                </a:endParaRP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dirty="0" smtClean="0">
                  <a:solidFill>
                    <a:prstClr val="white"/>
                  </a:solidFill>
                </a:endParaRP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dirty="0" smtClean="0">
                  <a:solidFill>
                    <a:prstClr val="white"/>
                  </a:solidFill>
                </a:endParaRP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1600" dirty="0" smtClean="0">
                  <a:solidFill>
                    <a:prstClr val="white"/>
                  </a:solidFill>
                </a:endParaRP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000" dirty="0" smtClean="0">
                  <a:solidFill>
                    <a:prstClr val="white"/>
                  </a:solidFill>
                </a:endParaRPr>
              </a:p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2000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6409737" y="1014717"/>
                <a:ext cx="2643021" cy="4340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>
                    <a:solidFill>
                      <a:prstClr val="black"/>
                    </a:solidFill>
                  </a:rPr>
                  <a:t>21 years old</a:t>
                </a:r>
                <a:endParaRPr lang="en-US" dirty="0">
                  <a:solidFill>
                    <a:srgbClr val="4F81BD"/>
                  </a:solidFill>
                </a:endParaRPr>
              </a:p>
            </p:txBody>
          </p:sp>
          <p:pic>
            <p:nvPicPr>
              <p:cNvPr id="155" name="Picture 3" descr="C:\Users\Nagai\Downloads\Study at UT\Concrete\Concrete sleepers\mid term presentation\sl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0090" y="1671083"/>
                <a:ext cx="2602668" cy="702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" name="TextBox 155"/>
              <p:cNvSpPr txBox="1"/>
              <p:nvPr/>
            </p:nvSpPr>
            <p:spPr>
              <a:xfrm>
                <a:off x="6742087" y="2878753"/>
                <a:ext cx="1995578" cy="4593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2000" b="1" dirty="0" smtClean="0">
                    <a:solidFill>
                      <a:schemeClr val="bg1"/>
                    </a:solidFill>
                  </a:rPr>
                  <a:t>Undamaged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7" name="Picture 106" descr="C:\Users\Nagai\Downloads\Study at UT\Railway training in Japan\rail-map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76" y="765511"/>
              <a:ext cx="1772564" cy="2121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Oval 108"/>
            <p:cNvSpPr/>
            <p:nvPr/>
          </p:nvSpPr>
          <p:spPr>
            <a:xfrm>
              <a:off x="920836" y="1951656"/>
              <a:ext cx="129895" cy="9384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/>
                  <a:ea typeface="MS Mincho"/>
                  <a:cs typeface="Mangal"/>
                </a:rPr>
                <a:t> </a:t>
              </a:r>
            </a:p>
          </p:txBody>
        </p:sp>
        <p:sp>
          <p:nvSpPr>
            <p:cNvPr id="111" name="Shape 110"/>
            <p:cNvSpPr/>
            <p:nvPr/>
          </p:nvSpPr>
          <p:spPr>
            <a:xfrm rot="20769497">
              <a:off x="1198617" y="1335692"/>
              <a:ext cx="1413468" cy="251480"/>
            </a:xfrm>
            <a:prstGeom prst="swooshArrow">
              <a:avLst>
                <a:gd name="adj1" fmla="val 53540"/>
                <a:gd name="adj2" fmla="val 57110"/>
              </a:avLst>
            </a:prstGeom>
            <a:solidFill>
              <a:srgbClr val="FF0000"/>
            </a:solidFill>
            <a:ln w="254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txBody>
            <a:bodyPr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MS Mincho"/>
                  <a:cs typeface="Mangal"/>
                </a:rPr>
                <a:t> </a:t>
              </a:r>
            </a:p>
          </p:txBody>
        </p:sp>
        <p:sp>
          <p:nvSpPr>
            <p:cNvPr id="161" name="Oval 160"/>
            <p:cNvSpPr/>
            <p:nvPr/>
          </p:nvSpPr>
          <p:spPr>
            <a:xfrm>
              <a:off x="1184275" y="1843031"/>
              <a:ext cx="129895" cy="9384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/>
                  <a:ea typeface="MS Mincho"/>
                  <a:cs typeface="Mangal"/>
                </a:rPr>
                <a:t> </a:t>
              </a:r>
            </a:p>
          </p:txBody>
        </p:sp>
        <p:sp>
          <p:nvSpPr>
            <p:cNvPr id="162" name="Oval 161"/>
            <p:cNvSpPr/>
            <p:nvPr/>
          </p:nvSpPr>
          <p:spPr>
            <a:xfrm>
              <a:off x="887822" y="1622391"/>
              <a:ext cx="129895" cy="9384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dirty="0">
                  <a:effectLst/>
                  <a:latin typeface="Calibri"/>
                  <a:ea typeface="MS Mincho"/>
                  <a:cs typeface="Mangal"/>
                </a:rPr>
                <a:t> </a:t>
              </a:r>
            </a:p>
          </p:txBody>
        </p:sp>
      </p:grpSp>
      <p:pic>
        <p:nvPicPr>
          <p:cNvPr id="163" name="Picture 16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16" y="1134089"/>
            <a:ext cx="1935843" cy="91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TextBox 163"/>
          <p:cNvSpPr txBox="1"/>
          <p:nvPr/>
        </p:nvSpPr>
        <p:spPr>
          <a:xfrm>
            <a:off x="4937202" y="764757"/>
            <a:ext cx="19848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9 years old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0181" y="2761672"/>
            <a:ext cx="904827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40 Samples</a:t>
            </a:r>
            <a:r>
              <a:rPr lang="en-GB" dirty="0" smtClean="0">
                <a:solidFill>
                  <a:prstClr val="black"/>
                </a:solidFill>
              </a:rPr>
              <a:t> of concrete sleepers representing different damage level is collected from India 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165" name="Picture 2" descr="C:\Users\Nagai\Downloads\Study at UT\Concrete\Concrete sleepers\SEM\SEM 3D UT\6-7.01.16\6010707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935" y="4349923"/>
            <a:ext cx="2566667" cy="19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Oval 165"/>
          <p:cNvSpPr/>
          <p:nvPr/>
        </p:nvSpPr>
        <p:spPr>
          <a:xfrm>
            <a:off x="1174564" y="5678742"/>
            <a:ext cx="398585" cy="40990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7" name="Straight Connector 166"/>
          <p:cNvCxnSpPr>
            <a:stCxn id="166" idx="0"/>
          </p:cNvCxnSpPr>
          <p:nvPr/>
        </p:nvCxnSpPr>
        <p:spPr>
          <a:xfrm flipV="1">
            <a:off x="1373857" y="4365818"/>
            <a:ext cx="1816347" cy="1312924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66" idx="3"/>
          </p:cNvCxnSpPr>
          <p:nvPr/>
        </p:nvCxnSpPr>
        <p:spPr>
          <a:xfrm>
            <a:off x="1232935" y="6028616"/>
            <a:ext cx="1934404" cy="246307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70" idx="0"/>
          </p:cNvCxnSpPr>
          <p:nvPr/>
        </p:nvCxnSpPr>
        <p:spPr>
          <a:xfrm flipV="1">
            <a:off x="4915877" y="5603203"/>
            <a:ext cx="279872" cy="3426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4502420" y="5945863"/>
            <a:ext cx="826914" cy="246221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600" dirty="0" err="1">
                <a:solidFill>
                  <a:prstClr val="white"/>
                </a:solidFill>
              </a:rPr>
              <a:t>E</a:t>
            </a:r>
            <a:r>
              <a:rPr lang="en-GB" sz="1600" dirty="0" err="1" smtClean="0">
                <a:solidFill>
                  <a:prstClr val="white"/>
                </a:solidFill>
              </a:rPr>
              <a:t>ttringite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 rot="16200000">
            <a:off x="2425283" y="5109891"/>
            <a:ext cx="192995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Enlarged view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190204" y="3122668"/>
            <a:ext cx="2926440" cy="12431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GB" sz="2000" dirty="0" smtClean="0">
                <a:solidFill>
                  <a:schemeClr val="tx1"/>
                </a:solidFill>
              </a:rPr>
              <a:t>Damaged sleeper samples shows large </a:t>
            </a:r>
            <a:r>
              <a:rPr lang="en-GB" sz="2000" dirty="0" err="1" smtClean="0">
                <a:solidFill>
                  <a:schemeClr val="tx1"/>
                </a:solidFill>
              </a:rPr>
              <a:t>ettringite</a:t>
            </a:r>
            <a:r>
              <a:rPr lang="en-GB" sz="2000" dirty="0" smtClean="0">
                <a:solidFill>
                  <a:schemeClr val="tx1"/>
                </a:solidFill>
              </a:rPr>
              <a:t> deposits whereas good sleeper sample does not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493354" y="1501980"/>
            <a:ext cx="1333327" cy="66060"/>
          </a:xfrm>
          <a:custGeom>
            <a:avLst/>
            <a:gdLst>
              <a:gd name="connsiteX0" fmla="*/ 0 w 1333327"/>
              <a:gd name="connsiteY0" fmla="*/ 0 h 66060"/>
              <a:gd name="connsiteX1" fmla="*/ 0 w 1333327"/>
              <a:gd name="connsiteY1" fmla="*/ 0 h 66060"/>
              <a:gd name="connsiteX2" fmla="*/ 135595 w 1333327"/>
              <a:gd name="connsiteY2" fmla="*/ 6954 h 66060"/>
              <a:gd name="connsiteX3" fmla="*/ 149502 w 1333327"/>
              <a:gd name="connsiteY3" fmla="*/ 10431 h 66060"/>
              <a:gd name="connsiteX4" fmla="*/ 299005 w 1333327"/>
              <a:gd name="connsiteY4" fmla="*/ 13907 h 66060"/>
              <a:gd name="connsiteX5" fmla="*/ 316389 w 1333327"/>
              <a:gd name="connsiteY5" fmla="*/ 17384 h 66060"/>
              <a:gd name="connsiteX6" fmla="*/ 337250 w 1333327"/>
              <a:gd name="connsiteY6" fmla="*/ 20861 h 66060"/>
              <a:gd name="connsiteX7" fmla="*/ 351157 w 1333327"/>
              <a:gd name="connsiteY7" fmla="*/ 24338 h 66060"/>
              <a:gd name="connsiteX8" fmla="*/ 445031 w 1333327"/>
              <a:gd name="connsiteY8" fmla="*/ 27815 h 66060"/>
              <a:gd name="connsiteX9" fmla="*/ 559765 w 1333327"/>
              <a:gd name="connsiteY9" fmla="*/ 34768 h 66060"/>
              <a:gd name="connsiteX10" fmla="*/ 573673 w 1333327"/>
              <a:gd name="connsiteY10" fmla="*/ 38245 h 66060"/>
              <a:gd name="connsiteX11" fmla="*/ 608441 w 1333327"/>
              <a:gd name="connsiteY11" fmla="*/ 45199 h 66060"/>
              <a:gd name="connsiteX12" fmla="*/ 625825 w 1333327"/>
              <a:gd name="connsiteY12" fmla="*/ 48676 h 66060"/>
              <a:gd name="connsiteX13" fmla="*/ 740559 w 1333327"/>
              <a:gd name="connsiteY13" fmla="*/ 52152 h 66060"/>
              <a:gd name="connsiteX14" fmla="*/ 789235 w 1333327"/>
              <a:gd name="connsiteY14" fmla="*/ 59106 h 66060"/>
              <a:gd name="connsiteX15" fmla="*/ 820526 w 1333327"/>
              <a:gd name="connsiteY15" fmla="*/ 66060 h 66060"/>
              <a:gd name="connsiteX16" fmla="*/ 869201 w 1333327"/>
              <a:gd name="connsiteY16" fmla="*/ 55629 h 66060"/>
              <a:gd name="connsiteX17" fmla="*/ 883108 w 1333327"/>
              <a:gd name="connsiteY17" fmla="*/ 48676 h 66060"/>
              <a:gd name="connsiteX18" fmla="*/ 893539 w 1333327"/>
              <a:gd name="connsiteY18" fmla="*/ 41722 h 66060"/>
              <a:gd name="connsiteX19" fmla="*/ 903969 w 1333327"/>
              <a:gd name="connsiteY19" fmla="*/ 38245 h 66060"/>
              <a:gd name="connsiteX20" fmla="*/ 914400 w 1333327"/>
              <a:gd name="connsiteY20" fmla="*/ 27815 h 66060"/>
              <a:gd name="connsiteX21" fmla="*/ 928307 w 1333327"/>
              <a:gd name="connsiteY21" fmla="*/ 24338 h 66060"/>
              <a:gd name="connsiteX22" fmla="*/ 1032611 w 1333327"/>
              <a:gd name="connsiteY22" fmla="*/ 27815 h 66060"/>
              <a:gd name="connsiteX23" fmla="*/ 1056949 w 1333327"/>
              <a:gd name="connsiteY23" fmla="*/ 34768 h 66060"/>
              <a:gd name="connsiteX24" fmla="*/ 1119531 w 1333327"/>
              <a:gd name="connsiteY24" fmla="*/ 38245 h 66060"/>
              <a:gd name="connsiteX25" fmla="*/ 1216882 w 1333327"/>
              <a:gd name="connsiteY25" fmla="*/ 34768 h 66060"/>
              <a:gd name="connsiteX26" fmla="*/ 1241219 w 1333327"/>
              <a:gd name="connsiteY26" fmla="*/ 27815 h 66060"/>
              <a:gd name="connsiteX27" fmla="*/ 1255127 w 1333327"/>
              <a:gd name="connsiteY27" fmla="*/ 24338 h 66060"/>
              <a:gd name="connsiteX28" fmla="*/ 1314232 w 1333327"/>
              <a:gd name="connsiteY28" fmla="*/ 20861 h 66060"/>
              <a:gd name="connsiteX29" fmla="*/ 1328140 w 1333327"/>
              <a:gd name="connsiteY29" fmla="*/ 27815 h 6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3327" h="66060">
                <a:moveTo>
                  <a:pt x="0" y="0"/>
                </a:moveTo>
                <a:lnTo>
                  <a:pt x="0" y="0"/>
                </a:lnTo>
                <a:lnTo>
                  <a:pt x="135595" y="6954"/>
                </a:lnTo>
                <a:cubicBezTo>
                  <a:pt x="140231" y="8113"/>
                  <a:pt x="144728" y="10228"/>
                  <a:pt x="149502" y="10431"/>
                </a:cubicBezTo>
                <a:cubicBezTo>
                  <a:pt x="199305" y="12550"/>
                  <a:pt x="249171" y="12748"/>
                  <a:pt x="299005" y="13907"/>
                </a:cubicBezTo>
                <a:lnTo>
                  <a:pt x="316389" y="17384"/>
                </a:lnTo>
                <a:cubicBezTo>
                  <a:pt x="323325" y="18645"/>
                  <a:pt x="330337" y="19478"/>
                  <a:pt x="337250" y="20861"/>
                </a:cubicBezTo>
                <a:cubicBezTo>
                  <a:pt x="341936" y="21798"/>
                  <a:pt x="346389" y="24030"/>
                  <a:pt x="351157" y="24338"/>
                </a:cubicBezTo>
                <a:cubicBezTo>
                  <a:pt x="382405" y="26354"/>
                  <a:pt x="413740" y="26656"/>
                  <a:pt x="445031" y="27815"/>
                </a:cubicBezTo>
                <a:cubicBezTo>
                  <a:pt x="493634" y="39963"/>
                  <a:pt x="439592" y="27484"/>
                  <a:pt x="559765" y="34768"/>
                </a:cubicBezTo>
                <a:cubicBezTo>
                  <a:pt x="564535" y="35057"/>
                  <a:pt x="569000" y="37244"/>
                  <a:pt x="573673" y="38245"/>
                </a:cubicBezTo>
                <a:cubicBezTo>
                  <a:pt x="585230" y="40721"/>
                  <a:pt x="596852" y="42881"/>
                  <a:pt x="608441" y="45199"/>
                </a:cubicBezTo>
                <a:cubicBezTo>
                  <a:pt x="614236" y="46358"/>
                  <a:pt x="619918" y="48497"/>
                  <a:pt x="625825" y="48676"/>
                </a:cubicBezTo>
                <a:lnTo>
                  <a:pt x="740559" y="52152"/>
                </a:lnTo>
                <a:cubicBezTo>
                  <a:pt x="756784" y="54470"/>
                  <a:pt x="773334" y="55131"/>
                  <a:pt x="789235" y="59106"/>
                </a:cubicBezTo>
                <a:cubicBezTo>
                  <a:pt x="808875" y="64016"/>
                  <a:pt x="798456" y="61646"/>
                  <a:pt x="820526" y="66060"/>
                </a:cubicBezTo>
                <a:cubicBezTo>
                  <a:pt x="838776" y="63779"/>
                  <a:pt x="852685" y="63887"/>
                  <a:pt x="869201" y="55629"/>
                </a:cubicBezTo>
                <a:cubicBezTo>
                  <a:pt x="873837" y="53311"/>
                  <a:pt x="878608" y="51247"/>
                  <a:pt x="883108" y="48676"/>
                </a:cubicBezTo>
                <a:cubicBezTo>
                  <a:pt x="886736" y="46603"/>
                  <a:pt x="889801" y="43591"/>
                  <a:pt x="893539" y="41722"/>
                </a:cubicBezTo>
                <a:cubicBezTo>
                  <a:pt x="896817" y="40083"/>
                  <a:pt x="900492" y="39404"/>
                  <a:pt x="903969" y="38245"/>
                </a:cubicBezTo>
                <a:cubicBezTo>
                  <a:pt x="907446" y="34768"/>
                  <a:pt x="910131" y="30254"/>
                  <a:pt x="914400" y="27815"/>
                </a:cubicBezTo>
                <a:cubicBezTo>
                  <a:pt x="918549" y="25444"/>
                  <a:pt x="923529" y="24338"/>
                  <a:pt x="928307" y="24338"/>
                </a:cubicBezTo>
                <a:cubicBezTo>
                  <a:pt x="963094" y="24338"/>
                  <a:pt x="997843" y="26656"/>
                  <a:pt x="1032611" y="27815"/>
                </a:cubicBezTo>
                <a:cubicBezTo>
                  <a:pt x="1038784" y="29872"/>
                  <a:pt x="1050949" y="34223"/>
                  <a:pt x="1056949" y="34768"/>
                </a:cubicBezTo>
                <a:cubicBezTo>
                  <a:pt x="1077756" y="36660"/>
                  <a:pt x="1098670" y="37086"/>
                  <a:pt x="1119531" y="38245"/>
                </a:cubicBezTo>
                <a:cubicBezTo>
                  <a:pt x="1151981" y="37086"/>
                  <a:pt x="1184530" y="37541"/>
                  <a:pt x="1216882" y="34768"/>
                </a:cubicBezTo>
                <a:cubicBezTo>
                  <a:pt x="1225288" y="34048"/>
                  <a:pt x="1233079" y="30035"/>
                  <a:pt x="1241219" y="27815"/>
                </a:cubicBezTo>
                <a:cubicBezTo>
                  <a:pt x="1245829" y="26558"/>
                  <a:pt x="1250491" y="25497"/>
                  <a:pt x="1255127" y="24338"/>
                </a:cubicBezTo>
                <a:cubicBezTo>
                  <a:pt x="1277400" y="9488"/>
                  <a:pt x="1267972" y="12697"/>
                  <a:pt x="1314232" y="20861"/>
                </a:cubicBezTo>
                <a:cubicBezTo>
                  <a:pt x="1357279" y="28458"/>
                  <a:pt x="1311706" y="27815"/>
                  <a:pt x="1328140" y="27815"/>
                </a:cubicBezTo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04" y="3159720"/>
            <a:ext cx="4201403" cy="32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Arrow Connector 90"/>
          <p:cNvCxnSpPr/>
          <p:nvPr/>
        </p:nvCxnSpPr>
        <p:spPr>
          <a:xfrm flipV="1">
            <a:off x="4084393" y="4974209"/>
            <a:ext cx="418027" cy="6851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93" idx="3"/>
          </p:cNvCxnSpPr>
          <p:nvPr/>
        </p:nvCxnSpPr>
        <p:spPr>
          <a:xfrm>
            <a:off x="4317714" y="5597256"/>
            <a:ext cx="416639" cy="1713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483435" y="5489534"/>
            <a:ext cx="834279" cy="215444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6000" tIns="0" rIns="0" bIns="0" rtlCol="0">
            <a:spAutoFit/>
          </a:bodyPr>
          <a:lstStyle/>
          <a:p>
            <a:r>
              <a:rPr lang="en-GB" sz="1400" dirty="0" err="1">
                <a:solidFill>
                  <a:schemeClr val="tx1"/>
                </a:solidFill>
              </a:rPr>
              <a:t>E</a:t>
            </a:r>
            <a:r>
              <a:rPr lang="en-GB" sz="1400" dirty="0" err="1" smtClean="0">
                <a:solidFill>
                  <a:schemeClr val="tx1"/>
                </a:solidFill>
              </a:rPr>
              <a:t>ttringite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734353" y="4889571"/>
            <a:ext cx="660264" cy="16927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en-GB" sz="1100" dirty="0" smtClean="0">
                <a:solidFill>
                  <a:schemeClr val="tx1"/>
                </a:solidFill>
              </a:rPr>
              <a:t>Aggregate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35782" y="3175846"/>
            <a:ext cx="4290895" cy="461665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Past study of DEF </a:t>
            </a:r>
            <a:r>
              <a:rPr lang="en-GB" sz="1600" b="1" dirty="0" smtClean="0">
                <a:solidFill>
                  <a:schemeClr val="bg1"/>
                </a:solidFill>
              </a:rPr>
              <a:t>(Thomas et al., 2008)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7846" y="682674"/>
            <a:ext cx="9035264" cy="243999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57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"/>
    </mc:Choice>
    <mc:Fallback xmlns="">
      <p:transition spd="slow" advTm="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34" grpId="0" animBg="1"/>
      <p:bldP spid="135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40" grpId="0" animBg="1"/>
      <p:bldP spid="56" grpId="0" animBg="1"/>
      <p:bldP spid="56" grpId="1" animBg="1"/>
      <p:bldP spid="57" grpId="0" animBg="1"/>
      <p:bldP spid="57" grpId="1" animBg="1"/>
      <p:bldP spid="166" grpId="0" animBg="1"/>
      <p:bldP spid="170" grpId="0" animBg="1"/>
      <p:bldP spid="93" grpId="0" animBg="1"/>
      <p:bldP spid="100" grpId="0" animBg="1"/>
      <p:bldP spid="1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Box 47"/>
          <p:cNvSpPr txBox="1">
            <a:spLocks noChangeArrowheads="1"/>
          </p:cNvSpPr>
          <p:nvPr/>
        </p:nvSpPr>
        <p:spPr bwMode="auto">
          <a:xfrm>
            <a:off x="22741" y="658237"/>
            <a:ext cx="9072937" cy="2900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1000"/>
              </a:spcAft>
            </a:pPr>
            <a:r>
              <a:rPr lang="en-US" sz="1100" kern="1200">
                <a:solidFill>
                  <a:srgbClr val="000000"/>
                </a:solidFill>
                <a:effectLst/>
                <a:latin typeface="Calibri"/>
                <a:ea typeface="MS Mincho"/>
                <a:cs typeface="Mangal"/>
              </a:rPr>
              <a:t> </a:t>
            </a:r>
            <a:endParaRPr lang="en-US" sz="1200">
              <a:effectLst/>
              <a:latin typeface="Times New Roman"/>
              <a:ea typeface="MS Mincho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5004" y="596583"/>
            <a:ext cx="8182786" cy="2956170"/>
            <a:chOff x="860508" y="3550245"/>
            <a:chExt cx="8182786" cy="2956170"/>
          </a:xfrm>
        </p:grpSpPr>
        <p:pic>
          <p:nvPicPr>
            <p:cNvPr id="74" name="Picture 73" descr="G:\goto-jca-0624\SEM\GOTO\20160615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3"/>
            <a:stretch/>
          </p:blipFill>
          <p:spPr bwMode="auto">
            <a:xfrm>
              <a:off x="860508" y="4046607"/>
              <a:ext cx="3033252" cy="205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5144533" y="3550245"/>
              <a:ext cx="3480577" cy="2487183"/>
              <a:chOff x="5690052" y="3837417"/>
              <a:chExt cx="2765973" cy="1845221"/>
            </a:xfrm>
          </p:grpSpPr>
          <p:pic>
            <p:nvPicPr>
              <p:cNvPr id="75" name="Picture 7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2"/>
              <a:stretch/>
            </p:blipFill>
            <p:spPr bwMode="auto">
              <a:xfrm>
                <a:off x="5840807" y="3837417"/>
                <a:ext cx="2559940" cy="1829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テキスト ボックス 21541"/>
              <p:cNvSpPr txBox="1"/>
              <p:nvPr/>
            </p:nvSpPr>
            <p:spPr>
              <a:xfrm>
                <a:off x="5840807" y="4844285"/>
                <a:ext cx="252492" cy="14033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Al K</a:t>
                </a:r>
              </a:p>
            </p:txBody>
          </p:sp>
          <p:sp>
            <p:nvSpPr>
              <p:cNvPr id="58" name="テキスト ボックス 21542"/>
              <p:cNvSpPr txBox="1"/>
              <p:nvPr/>
            </p:nvSpPr>
            <p:spPr>
              <a:xfrm>
                <a:off x="6048718" y="5313309"/>
                <a:ext cx="154941" cy="14033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 err="1">
                    <a:effectLst/>
                    <a:latin typeface="Calibri"/>
                    <a:ea typeface="MS Mincho"/>
                    <a:cs typeface="Mangal"/>
                  </a:rPr>
                  <a:t>SiK</a:t>
                </a:r>
                <a:endParaRPr lang="en-US" sz="1100" dirty="0">
                  <a:effectLst/>
                  <a:latin typeface="Calibri"/>
                  <a:ea typeface="MS Mincho"/>
                  <a:cs typeface="Mangal"/>
                </a:endParaRPr>
              </a:p>
            </p:txBody>
          </p:sp>
          <p:sp>
            <p:nvSpPr>
              <p:cNvPr id="59" name="テキスト ボックス 21543"/>
              <p:cNvSpPr txBox="1"/>
              <p:nvPr/>
            </p:nvSpPr>
            <p:spPr>
              <a:xfrm>
                <a:off x="6170901" y="4749692"/>
                <a:ext cx="157454" cy="14033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S K</a:t>
                </a:r>
              </a:p>
            </p:txBody>
          </p:sp>
          <p:sp>
            <p:nvSpPr>
              <p:cNvPr id="60" name="テキスト ボックス 21544"/>
              <p:cNvSpPr txBox="1"/>
              <p:nvPr/>
            </p:nvSpPr>
            <p:spPr>
              <a:xfrm>
                <a:off x="6565039" y="4757575"/>
                <a:ext cx="219037" cy="8826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 err="1">
                    <a:effectLst/>
                    <a:latin typeface="Calibri"/>
                    <a:ea typeface="MS Mincho"/>
                    <a:cs typeface="Mangal"/>
                  </a:rPr>
                  <a:t>CaK</a:t>
                </a:r>
                <a:endParaRPr lang="en-US" sz="1100" dirty="0">
                  <a:effectLst/>
                  <a:latin typeface="Calibri"/>
                  <a:ea typeface="MS Mincho"/>
                  <a:cs typeface="Mangal"/>
                </a:endParaRPr>
              </a:p>
            </p:txBody>
          </p:sp>
          <p:sp>
            <p:nvSpPr>
              <p:cNvPr id="62" name="テキスト ボックス 21546"/>
              <p:cNvSpPr txBox="1"/>
              <p:nvPr/>
            </p:nvSpPr>
            <p:spPr>
              <a:xfrm>
                <a:off x="8240125" y="5553733"/>
                <a:ext cx="215900" cy="12890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MS Mincho"/>
                    <a:cs typeface="Mangal"/>
                  </a:rPr>
                  <a:t>keV</a:t>
                </a:r>
              </a:p>
            </p:txBody>
          </p:sp>
          <p:sp>
            <p:nvSpPr>
              <p:cNvPr id="63" name="テキスト ボックス 21547"/>
              <p:cNvSpPr txBox="1"/>
              <p:nvPr/>
            </p:nvSpPr>
            <p:spPr>
              <a:xfrm>
                <a:off x="5690052" y="5569499"/>
                <a:ext cx="249534" cy="8826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1.00</a:t>
                </a:r>
              </a:p>
            </p:txBody>
          </p:sp>
          <p:sp>
            <p:nvSpPr>
              <p:cNvPr id="64" name="テキスト ボックス 21548"/>
              <p:cNvSpPr txBox="1"/>
              <p:nvPr/>
            </p:nvSpPr>
            <p:spPr>
              <a:xfrm>
                <a:off x="5970564" y="5569499"/>
                <a:ext cx="233095" cy="9779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2.00</a:t>
                </a:r>
              </a:p>
            </p:txBody>
          </p:sp>
          <p:sp>
            <p:nvSpPr>
              <p:cNvPr id="65" name="テキスト ボックス 21549"/>
              <p:cNvSpPr txBox="1"/>
              <p:nvPr/>
            </p:nvSpPr>
            <p:spPr>
              <a:xfrm>
                <a:off x="6290552" y="5569499"/>
                <a:ext cx="228416" cy="8826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3.00</a:t>
                </a:r>
              </a:p>
            </p:txBody>
          </p:sp>
          <p:sp>
            <p:nvSpPr>
              <p:cNvPr id="66" name="テキスト ボックス 21550"/>
              <p:cNvSpPr txBox="1"/>
              <p:nvPr/>
            </p:nvSpPr>
            <p:spPr>
              <a:xfrm>
                <a:off x="6606856" y="5569499"/>
                <a:ext cx="203774" cy="9779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4.00</a:t>
                </a:r>
              </a:p>
            </p:txBody>
          </p:sp>
          <p:sp>
            <p:nvSpPr>
              <p:cNvPr id="67" name="テキスト ボックス 21551"/>
              <p:cNvSpPr txBox="1"/>
              <p:nvPr/>
            </p:nvSpPr>
            <p:spPr>
              <a:xfrm>
                <a:off x="6861577" y="5569499"/>
                <a:ext cx="213127" cy="8826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5.00</a:t>
                </a:r>
              </a:p>
            </p:txBody>
          </p:sp>
          <p:sp>
            <p:nvSpPr>
              <p:cNvPr id="68" name="テキスト ボックス 21552"/>
              <p:cNvSpPr txBox="1"/>
              <p:nvPr/>
            </p:nvSpPr>
            <p:spPr>
              <a:xfrm>
                <a:off x="7125539" y="5574973"/>
                <a:ext cx="225060" cy="100089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6.00</a:t>
                </a:r>
              </a:p>
            </p:txBody>
          </p:sp>
          <p:sp>
            <p:nvSpPr>
              <p:cNvPr id="69" name="テキスト ボックス 21553"/>
              <p:cNvSpPr txBox="1"/>
              <p:nvPr/>
            </p:nvSpPr>
            <p:spPr>
              <a:xfrm>
                <a:off x="7394070" y="5567205"/>
                <a:ext cx="266620" cy="100089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7.00</a:t>
                </a:r>
              </a:p>
            </p:txBody>
          </p:sp>
          <p:sp>
            <p:nvSpPr>
              <p:cNvPr id="70" name="テキスト ボックス 21554"/>
              <p:cNvSpPr txBox="1"/>
              <p:nvPr/>
            </p:nvSpPr>
            <p:spPr>
              <a:xfrm>
                <a:off x="7660690" y="5569499"/>
                <a:ext cx="257469" cy="88265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8.00</a:t>
                </a:r>
              </a:p>
            </p:txBody>
          </p:sp>
          <p:sp>
            <p:nvSpPr>
              <p:cNvPr id="71" name="テキスト ボックス 21555"/>
              <p:cNvSpPr txBox="1"/>
              <p:nvPr/>
            </p:nvSpPr>
            <p:spPr>
              <a:xfrm>
                <a:off x="7977735" y="5571031"/>
                <a:ext cx="225188" cy="104031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/>
                    <a:ea typeface="MS Mincho"/>
                    <a:cs typeface="Mangal"/>
                  </a:rPr>
                  <a:t>9.00</a:t>
                </a:r>
              </a:p>
            </p:txBody>
          </p:sp>
        </p:grpSp>
        <p:cxnSp>
          <p:nvCxnSpPr>
            <p:cNvPr id="80" name="Straight Arrow Connector 79"/>
            <p:cNvCxnSpPr/>
            <p:nvPr/>
          </p:nvCxnSpPr>
          <p:spPr>
            <a:xfrm>
              <a:off x="4020519" y="4802416"/>
              <a:ext cx="88839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dash"/>
              <a:tailEnd type="arrow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>
              <a:off x="964293" y="6106305"/>
              <a:ext cx="2556555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prstClr val="black"/>
                  </a:solidFill>
                </a:rPr>
                <a:t>Synthesised </a:t>
              </a:r>
              <a:r>
                <a:rPr lang="en-GB" sz="2000" dirty="0" err="1" smtClean="0">
                  <a:solidFill>
                    <a:prstClr val="black"/>
                  </a:solidFill>
                </a:rPr>
                <a:t>ettringite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985499" y="6065056"/>
              <a:ext cx="4057795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prstClr val="black"/>
                  </a:solidFill>
                </a:rPr>
                <a:t>EDS pattern of spot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77" name="Text Box 47"/>
          <p:cNvSpPr txBox="1">
            <a:spLocks noChangeArrowheads="1"/>
          </p:cNvSpPr>
          <p:nvPr/>
        </p:nvSpPr>
        <p:spPr bwMode="auto">
          <a:xfrm>
            <a:off x="25311" y="3558812"/>
            <a:ext cx="9067800" cy="28375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1000"/>
              </a:spcAft>
            </a:pPr>
            <a:r>
              <a:rPr lang="en-US" sz="1100" kern="1200">
                <a:solidFill>
                  <a:srgbClr val="000000"/>
                </a:solidFill>
                <a:effectLst/>
                <a:latin typeface="Calibri"/>
                <a:ea typeface="MS Mincho"/>
                <a:cs typeface="Mangal"/>
              </a:rPr>
              <a:t> </a:t>
            </a:r>
            <a:endParaRPr lang="en-US" sz="1200">
              <a:effectLst/>
              <a:latin typeface="Times New Roman"/>
              <a:ea typeface="MS Mincho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534400" y="6477000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10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310" y="3597761"/>
            <a:ext cx="9029104" cy="2865653"/>
            <a:chOff x="14190" y="727747"/>
            <a:chExt cx="9029104" cy="2865653"/>
          </a:xfrm>
        </p:grpSpPr>
        <p:pic>
          <p:nvPicPr>
            <p:cNvPr id="76" name="Picture 7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5" y="944383"/>
              <a:ext cx="2447910" cy="21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14190" y="3193290"/>
              <a:ext cx="255655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prstClr val="black"/>
                  </a:solidFill>
                </a:rPr>
                <a:t>Specimen for EDS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687694" y="791069"/>
              <a:ext cx="1613281" cy="2398411"/>
              <a:chOff x="3001177" y="1271648"/>
              <a:chExt cx="1613281" cy="239841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001177" y="1271648"/>
                <a:ext cx="1613281" cy="1289791"/>
                <a:chOff x="3311497" y="1471380"/>
                <a:chExt cx="2121821" cy="1489522"/>
              </a:xfrm>
            </p:grpSpPr>
            <p:pic>
              <p:nvPicPr>
                <p:cNvPr id="104" name="Picture 103" descr="C:\Users\Nagai\Downloads\Study at UT\Concrete\Concrete sleepers\EDX\Japan Cement Association\14.06.2016\2016061407-2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64988" y="1471380"/>
                  <a:ext cx="2068330" cy="1489522"/>
                </a:xfrm>
                <a:prstGeom prst="rect">
                  <a:avLst/>
                </a:prstGeom>
                <a:noFill/>
                <a:extLst/>
              </p:spPr>
            </p:pic>
            <p:sp>
              <p:nvSpPr>
                <p:cNvPr id="106" name="TextBox 3"/>
                <p:cNvSpPr txBox="1"/>
                <p:nvPr/>
              </p:nvSpPr>
              <p:spPr>
                <a:xfrm>
                  <a:off x="4154134" y="2634330"/>
                  <a:ext cx="934764" cy="30212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100" kern="1200" dirty="0">
                      <a:solidFill>
                        <a:srgbClr val="000000"/>
                      </a:solidFill>
                      <a:effectLst/>
                      <a:ea typeface="MS Mincho"/>
                      <a:cs typeface="Mangal"/>
                    </a:rPr>
                    <a:t>CSH gel</a:t>
                  </a:r>
                  <a:endParaRPr lang="en-US" sz="1200" dirty="0">
                    <a:effectLst/>
                    <a:latin typeface="Times New Roman"/>
                    <a:ea typeface="MS Mincho"/>
                  </a:endParaRPr>
                </a:p>
              </p:txBody>
            </p:sp>
            <p:sp>
              <p:nvSpPr>
                <p:cNvPr id="107" name="TextBox 4"/>
                <p:cNvSpPr txBox="1"/>
                <p:nvPr/>
              </p:nvSpPr>
              <p:spPr>
                <a:xfrm rot="16200000">
                  <a:off x="3009190" y="1833629"/>
                  <a:ext cx="948689" cy="344075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100" kern="1200" dirty="0">
                      <a:solidFill>
                        <a:srgbClr val="000000"/>
                      </a:solidFill>
                      <a:effectLst/>
                      <a:ea typeface="MS Mincho"/>
                      <a:cs typeface="Mangal"/>
                    </a:rPr>
                    <a:t>Aggregate</a:t>
                  </a:r>
                  <a:endParaRPr lang="en-US" sz="1200" dirty="0">
                    <a:effectLst/>
                    <a:latin typeface="Times New Roman"/>
                    <a:ea typeface="MS Mincho"/>
                  </a:endParaRPr>
                </a:p>
              </p:txBody>
            </p:sp>
            <p:cxnSp>
              <p:nvCxnSpPr>
                <p:cNvPr id="108" name="Straight Arrow Connector 107"/>
                <p:cNvCxnSpPr/>
                <p:nvPr/>
              </p:nvCxnSpPr>
              <p:spPr>
                <a:xfrm>
                  <a:off x="4621516" y="1816678"/>
                  <a:ext cx="56208" cy="596867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TextBox 6"/>
                <p:cNvSpPr txBox="1"/>
                <p:nvPr/>
              </p:nvSpPr>
              <p:spPr>
                <a:xfrm>
                  <a:off x="4317972" y="1479641"/>
                  <a:ext cx="959284" cy="302122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n-GB" sz="1100" kern="1200" dirty="0" err="1">
                      <a:solidFill>
                        <a:srgbClr val="000000"/>
                      </a:solidFill>
                      <a:effectLst/>
                      <a:ea typeface="MS Mincho"/>
                      <a:cs typeface="Mangal"/>
                    </a:rPr>
                    <a:t>Ettringite</a:t>
                  </a:r>
                  <a:endParaRPr lang="en-US" sz="1200" dirty="0">
                    <a:effectLst/>
                    <a:latin typeface="Times New Roman"/>
                    <a:ea typeface="MS Mincho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4473274" y="2243223"/>
                  <a:ext cx="321191" cy="308060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112" name="Straight Connector 111"/>
              <p:cNvCxnSpPr>
                <a:endCxn id="111" idx="7"/>
              </p:cNvCxnSpPr>
              <p:nvPr/>
            </p:nvCxnSpPr>
            <p:spPr>
              <a:xfrm flipH="1" flipV="1">
                <a:off x="4092956" y="1979059"/>
                <a:ext cx="482092" cy="67659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>
                <a:stCxn id="111" idx="1"/>
              </p:cNvCxnSpPr>
              <p:nvPr/>
            </p:nvCxnSpPr>
            <p:spPr>
              <a:xfrm flipH="1">
                <a:off x="3131982" y="1979059"/>
                <a:ext cx="788291" cy="676599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grpSp>
            <p:nvGrpSpPr>
              <p:cNvPr id="8" name="Group 7"/>
              <p:cNvGrpSpPr/>
              <p:nvPr/>
            </p:nvGrpSpPr>
            <p:grpSpPr>
              <a:xfrm>
                <a:off x="3041848" y="2633179"/>
                <a:ext cx="1572610" cy="1036880"/>
                <a:chOff x="5598911" y="1442131"/>
                <a:chExt cx="1572610" cy="1036880"/>
              </a:xfrm>
            </p:grpSpPr>
            <p:pic>
              <p:nvPicPr>
                <p:cNvPr id="105" name="Picture 104" descr="C:\Users\Nagai\Downloads\Study at UT\Concrete\Concrete sleepers\EDX\Japan Cement Association\14.06.2016\2016061407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8911" y="1442131"/>
                  <a:ext cx="1572610" cy="1036880"/>
                </a:xfrm>
                <a:prstGeom prst="rect">
                  <a:avLst/>
                </a:prstGeom>
                <a:noFill/>
                <a:extLst/>
              </p:spPr>
            </p:pic>
            <p:sp>
              <p:nvSpPr>
                <p:cNvPr id="102" name="Flowchart: Connector 101"/>
                <p:cNvSpPr/>
                <p:nvPr/>
              </p:nvSpPr>
              <p:spPr>
                <a:xfrm>
                  <a:off x="6616668" y="2074586"/>
                  <a:ext cx="50585" cy="48514"/>
                </a:xfrm>
                <a:prstGeom prst="flowChartConnector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5143068" y="727747"/>
              <a:ext cx="3649881" cy="2520033"/>
              <a:chOff x="4832581" y="3391142"/>
              <a:chExt cx="2037046" cy="1424066"/>
            </a:xfrm>
          </p:grpSpPr>
          <p:pic>
            <p:nvPicPr>
              <p:cNvPr id="114" name="Picture 113" descr="C:\Users\Nagai\Downloads\Study at UT\Concrete\Concrete sleepers\EDX\Japan Cement Association\14.06.2016\edx 14.6.16\2016061407.jp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67" t="17192"/>
              <a:stretch/>
            </p:blipFill>
            <p:spPr bwMode="auto">
              <a:xfrm>
                <a:off x="4845134" y="3391142"/>
                <a:ext cx="1974115" cy="1424066"/>
              </a:xfrm>
              <a:prstGeom prst="rect">
                <a:avLst/>
              </a:prstGeom>
              <a:noFill/>
              <a:extLst/>
            </p:spPr>
          </p:pic>
          <p:sp>
            <p:nvSpPr>
              <p:cNvPr id="84" name="テキスト ボックス 520"/>
              <p:cNvSpPr txBox="1"/>
              <p:nvPr/>
            </p:nvSpPr>
            <p:spPr>
              <a:xfrm>
                <a:off x="4832581" y="4658964"/>
                <a:ext cx="109239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1.1</a:t>
                </a:r>
              </a:p>
            </p:txBody>
          </p:sp>
          <p:sp>
            <p:nvSpPr>
              <p:cNvPr id="85" name="テキスト ボックス 521"/>
              <p:cNvSpPr txBox="1"/>
              <p:nvPr/>
            </p:nvSpPr>
            <p:spPr>
              <a:xfrm>
                <a:off x="5104350" y="4658965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2.1</a:t>
                </a:r>
              </a:p>
            </p:txBody>
          </p:sp>
          <p:sp>
            <p:nvSpPr>
              <p:cNvPr id="86" name="テキスト ボックス 522"/>
              <p:cNvSpPr txBox="1"/>
              <p:nvPr/>
            </p:nvSpPr>
            <p:spPr>
              <a:xfrm>
                <a:off x="5349487" y="4658965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3.1</a:t>
                </a:r>
              </a:p>
            </p:txBody>
          </p:sp>
          <p:sp>
            <p:nvSpPr>
              <p:cNvPr id="87" name="テキスト ボックス 523"/>
              <p:cNvSpPr txBox="1"/>
              <p:nvPr/>
            </p:nvSpPr>
            <p:spPr>
              <a:xfrm>
                <a:off x="5615545" y="4658964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4.1</a:t>
                </a:r>
              </a:p>
            </p:txBody>
          </p:sp>
          <p:sp>
            <p:nvSpPr>
              <p:cNvPr id="88" name="テキスト ボックス 524"/>
              <p:cNvSpPr txBox="1"/>
              <p:nvPr/>
            </p:nvSpPr>
            <p:spPr>
              <a:xfrm>
                <a:off x="5871512" y="4658965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5.1</a:t>
                </a:r>
              </a:p>
            </p:txBody>
          </p:sp>
          <p:sp>
            <p:nvSpPr>
              <p:cNvPr id="90" name="テキスト ボックス 525"/>
              <p:cNvSpPr txBox="1"/>
              <p:nvPr/>
            </p:nvSpPr>
            <p:spPr>
              <a:xfrm>
                <a:off x="6133370" y="4658964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6.1</a:t>
                </a:r>
              </a:p>
            </p:txBody>
          </p:sp>
          <p:sp>
            <p:nvSpPr>
              <p:cNvPr id="91" name="テキスト ボックス 526"/>
              <p:cNvSpPr txBox="1"/>
              <p:nvPr/>
            </p:nvSpPr>
            <p:spPr>
              <a:xfrm>
                <a:off x="6397614" y="4658964"/>
                <a:ext cx="108856" cy="59473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7.1</a:t>
                </a:r>
              </a:p>
            </p:txBody>
          </p:sp>
          <p:sp>
            <p:nvSpPr>
              <p:cNvPr id="93" name="テキスト ボックス 7169"/>
              <p:cNvSpPr txBox="1"/>
              <p:nvPr/>
            </p:nvSpPr>
            <p:spPr>
              <a:xfrm>
                <a:off x="4936691" y="3844673"/>
                <a:ext cx="147168" cy="114222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Al K</a:t>
                </a:r>
              </a:p>
            </p:txBody>
          </p:sp>
          <p:sp>
            <p:nvSpPr>
              <p:cNvPr id="94" name="テキスト ボックス 7170"/>
              <p:cNvSpPr txBox="1"/>
              <p:nvPr/>
            </p:nvSpPr>
            <p:spPr>
              <a:xfrm>
                <a:off x="5010273" y="4406423"/>
                <a:ext cx="94075" cy="107362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 err="1">
                    <a:effectLst/>
                    <a:ea typeface="MS Mincho"/>
                    <a:cs typeface="Mangal"/>
                  </a:rPr>
                  <a:t>SiK</a:t>
                </a:r>
                <a:endParaRPr lang="en-US" sz="1100" dirty="0">
                  <a:effectLst/>
                  <a:ea typeface="MS Mincho"/>
                  <a:cs typeface="Mangal"/>
                </a:endParaRPr>
              </a:p>
            </p:txBody>
          </p:sp>
          <p:sp>
            <p:nvSpPr>
              <p:cNvPr id="98" name="テキスト ボックス 7171"/>
              <p:cNvSpPr txBox="1"/>
              <p:nvPr/>
            </p:nvSpPr>
            <p:spPr>
              <a:xfrm>
                <a:off x="5146962" y="3687199"/>
                <a:ext cx="132490" cy="94558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ea typeface="MS Mincho"/>
                    <a:cs typeface="Mangal"/>
                  </a:rPr>
                  <a:t>S K</a:t>
                </a:r>
              </a:p>
            </p:txBody>
          </p:sp>
          <p:sp>
            <p:nvSpPr>
              <p:cNvPr id="99" name="テキスト ボックス 7172"/>
              <p:cNvSpPr txBox="1"/>
              <p:nvPr/>
            </p:nvSpPr>
            <p:spPr>
              <a:xfrm>
                <a:off x="5497627" y="3391142"/>
                <a:ext cx="220393" cy="83892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 err="1">
                    <a:effectLst/>
                    <a:ea typeface="MS Mincho"/>
                    <a:cs typeface="Mangal"/>
                  </a:rPr>
                  <a:t>CaK</a:t>
                </a:r>
                <a:endParaRPr lang="en-US" sz="1100" dirty="0">
                  <a:effectLst/>
                  <a:ea typeface="MS Mincho"/>
                  <a:cs typeface="Mangal"/>
                </a:endParaRPr>
              </a:p>
            </p:txBody>
          </p:sp>
          <p:sp>
            <p:nvSpPr>
              <p:cNvPr id="82" name="テキスト ボックス 7193"/>
              <p:cNvSpPr txBox="1"/>
              <p:nvPr/>
            </p:nvSpPr>
            <p:spPr>
              <a:xfrm>
                <a:off x="6668019" y="4655384"/>
                <a:ext cx="201608" cy="106633"/>
              </a:xfrm>
              <a:prstGeom prst="rect">
                <a:avLst/>
              </a:prstGeom>
              <a:solidFill>
                <a:sysClr val="window" lastClr="FFFFFF"/>
              </a:solidFill>
              <a:ln w="6350">
                <a:noFill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 err="1">
                    <a:effectLst/>
                    <a:latin typeface="Calibri"/>
                    <a:ea typeface="MS Mincho"/>
                    <a:cs typeface="Mangal"/>
                  </a:rPr>
                  <a:t>keV</a:t>
                </a:r>
                <a:endParaRPr lang="en-US" sz="1100" dirty="0">
                  <a:effectLst/>
                  <a:latin typeface="Calibri"/>
                  <a:ea typeface="MS Mincho"/>
                  <a:cs typeface="Mangal"/>
                </a:endParaRPr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4908910" y="3153653"/>
              <a:ext cx="4134384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prstClr val="black"/>
                  </a:solidFill>
                </a:rPr>
                <a:t>EDS pattern of spot:  </a:t>
              </a:r>
              <a:r>
                <a:rPr lang="en-GB" sz="2000" dirty="0" err="1" smtClean="0">
                  <a:solidFill>
                    <a:prstClr val="black"/>
                  </a:solidFill>
                </a:rPr>
                <a:t>ettringite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3933309" y="2833569"/>
              <a:ext cx="88839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dash"/>
              <a:tailEnd type="arrow"/>
            </a:ln>
            <a:effectLst/>
          </p:spPr>
        </p:cxnSp>
        <p:sp>
          <p:nvSpPr>
            <p:cNvPr id="154" name="TextBox 153"/>
            <p:cNvSpPr txBox="1"/>
            <p:nvPr/>
          </p:nvSpPr>
          <p:spPr>
            <a:xfrm>
              <a:off x="2720099" y="3189480"/>
              <a:ext cx="1580876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prstClr val="black"/>
                  </a:solidFill>
                </a:rPr>
                <a:t>SEM Image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310" y="26462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EDS analysis of sleeper samples 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55371" y="92898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6" name="Oval 95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7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190" y="6396335"/>
            <a:ext cx="909311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BFBFB"/>
                </a:solidFill>
              </a:rPr>
              <a:t>EDS analysis confirms the composition of DEF 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586094" y="6455409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871159" y="727204"/>
            <a:ext cx="3760468" cy="4001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These three indicates </a:t>
            </a:r>
            <a:r>
              <a:rPr lang="en-GB" sz="2000" dirty="0" err="1" smtClean="0">
                <a:solidFill>
                  <a:srgbClr val="FF0000"/>
                </a:solidFill>
              </a:rPr>
              <a:t>ettringite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5472568" y="1096536"/>
            <a:ext cx="0" cy="79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tailEnd type="arrow"/>
          </a:ln>
          <a:effectLst/>
        </p:spPr>
      </p:cxnSp>
      <p:cxnSp>
        <p:nvCxnSpPr>
          <p:cNvPr id="117" name="Straight Arrow Connector 116"/>
          <p:cNvCxnSpPr/>
          <p:nvPr/>
        </p:nvCxnSpPr>
        <p:spPr>
          <a:xfrm>
            <a:off x="5793174" y="1096536"/>
            <a:ext cx="0" cy="7332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>
          <a:xfrm>
            <a:off x="6275398" y="1092946"/>
            <a:ext cx="0" cy="73329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tailEnd type="arrow"/>
          </a:ln>
          <a:effectLst/>
        </p:spPr>
      </p:cxnSp>
      <p:sp>
        <p:nvSpPr>
          <p:cNvPr id="119" name="TextBox 118"/>
          <p:cNvSpPr txBox="1"/>
          <p:nvPr/>
        </p:nvSpPr>
        <p:spPr>
          <a:xfrm>
            <a:off x="25311" y="696426"/>
            <a:ext cx="4700073" cy="4001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</a:rPr>
              <a:t>Synthesised </a:t>
            </a:r>
            <a:r>
              <a:rPr lang="en-GB" sz="2000" dirty="0" err="1" smtClean="0">
                <a:solidFill>
                  <a:srgbClr val="FF0000"/>
                </a:solidFill>
              </a:rPr>
              <a:t>ettringite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smtClean="0">
                <a:solidFill>
                  <a:srgbClr val="FF0000"/>
                </a:solidFill>
              </a:rPr>
              <a:t>used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20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"/>
    </mc:Choice>
    <mc:Fallback xmlns="">
      <p:transition spd="slow" advTm="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8601" y="1086326"/>
            <a:ext cx="4990600" cy="2286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069" y="6352581"/>
            <a:ext cx="9067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BFBFB"/>
                </a:solidFill>
              </a:rPr>
              <a:t>M</a:t>
            </a:r>
            <a:r>
              <a:rPr lang="en-GB" sz="2800" dirty="0" smtClean="0">
                <a:solidFill>
                  <a:srgbClr val="FBFBFB"/>
                </a:solidFill>
              </a:rPr>
              <a:t>aximum curing temperature 75°C may trigger DEF </a:t>
            </a:r>
            <a:endParaRPr lang="en-US" sz="2800" dirty="0">
              <a:solidFill>
                <a:srgbClr val="FBFBF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367" y="599821"/>
            <a:ext cx="9104397" cy="57361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22" name="40020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308" y="2129846"/>
            <a:ext cx="1153473" cy="914400"/>
          </a:xfrm>
          <a:prstGeom prst="rect">
            <a:avLst/>
          </a:prstGeom>
        </p:spPr>
      </p:pic>
      <p:pic>
        <p:nvPicPr>
          <p:cNvPr id="25" name="40020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3708" y="2135136"/>
            <a:ext cx="1225442" cy="914400"/>
          </a:xfrm>
          <a:prstGeom prst="rect">
            <a:avLst/>
          </a:prstGeom>
        </p:spPr>
      </p:pic>
      <p:pic>
        <p:nvPicPr>
          <p:cNvPr id="28" name="40020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9843" y="2109736"/>
            <a:ext cx="1209935" cy="91440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649558" y="3126864"/>
            <a:ext cx="40668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9558" y="3296561"/>
            <a:ext cx="406689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98415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677271" y="1426042"/>
            <a:ext cx="3918811" cy="549878"/>
          </a:xfrm>
          <a:custGeom>
            <a:avLst/>
            <a:gdLst>
              <a:gd name="connsiteX0" fmla="*/ 0 w 7530861"/>
              <a:gd name="connsiteY0" fmla="*/ 8626 h 655607"/>
              <a:gd name="connsiteX1" fmla="*/ 8627 w 7530861"/>
              <a:gd name="connsiteY1" fmla="*/ 655607 h 655607"/>
              <a:gd name="connsiteX2" fmla="*/ 7530861 w 7530861"/>
              <a:gd name="connsiteY2" fmla="*/ 655607 h 655607"/>
              <a:gd name="connsiteX3" fmla="*/ 7522234 w 7530861"/>
              <a:gd name="connsiteY3" fmla="*/ 0 h 655607"/>
              <a:gd name="connsiteX4" fmla="*/ 4183812 w 7530861"/>
              <a:gd name="connsiteY4" fmla="*/ 155275 h 655607"/>
              <a:gd name="connsiteX5" fmla="*/ 3252159 w 7530861"/>
              <a:gd name="connsiteY5" fmla="*/ 146649 h 655607"/>
              <a:gd name="connsiteX6" fmla="*/ 0 w 7530861"/>
              <a:gd name="connsiteY6" fmla="*/ 8626 h 65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30861" h="655607">
                <a:moveTo>
                  <a:pt x="0" y="8626"/>
                </a:moveTo>
                <a:lnTo>
                  <a:pt x="8627" y="655607"/>
                </a:lnTo>
                <a:lnTo>
                  <a:pt x="7530861" y="655607"/>
                </a:lnTo>
                <a:lnTo>
                  <a:pt x="7522234" y="0"/>
                </a:lnTo>
                <a:lnTo>
                  <a:pt x="4183812" y="155275"/>
                </a:lnTo>
                <a:lnTo>
                  <a:pt x="3252159" y="146649"/>
                </a:lnTo>
                <a:lnTo>
                  <a:pt x="0" y="8626"/>
                </a:ln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8601" y="1975243"/>
            <a:ext cx="4854384" cy="2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921162" y="1975921"/>
            <a:ext cx="0" cy="1234189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4926" y="1975243"/>
            <a:ext cx="0" cy="1234189"/>
          </a:xfrm>
          <a:prstGeom prst="line">
            <a:avLst/>
          </a:prstGeom>
          <a:ln w="476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1019265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27631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865214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208114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596533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966270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3305745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668975" y="3210110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006947" y="3206368"/>
            <a:ext cx="3810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1215" y="2993984"/>
            <a:ext cx="77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Steam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56" name="Rectangle 2055"/>
          <p:cNvSpPr/>
          <p:nvPr/>
        </p:nvSpPr>
        <p:spPr>
          <a:xfrm>
            <a:off x="1428068" y="3049536"/>
            <a:ext cx="45719" cy="99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458601" y="3050113"/>
            <a:ext cx="45719" cy="99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73385" y="3044246"/>
            <a:ext cx="45719" cy="99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42228" y="3049535"/>
            <a:ext cx="45719" cy="99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190993" y="159724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Sleeper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9170" y="1127414"/>
            <a:ext cx="4950299" cy="1925075"/>
          </a:xfrm>
          <a:prstGeom prst="rect">
            <a:avLst/>
          </a:prstGeom>
          <a:blipFill dpi="0" rotWithShape="1">
            <a:blip r:embed="rId8">
              <a:alphaModFix amt="8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6261" y="1145971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75 </a:t>
            </a:r>
            <a:r>
              <a:rPr lang="en-GB" dirty="0">
                <a:solidFill>
                  <a:srgbClr val="FF0000"/>
                </a:solidFill>
              </a:rPr>
              <a:t>°</a:t>
            </a:r>
            <a:r>
              <a:rPr lang="en-GB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18131" y="2587046"/>
            <a:ext cx="1751763" cy="2776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STEAM CHAMBERS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29169" y="685530"/>
            <a:ext cx="9069845" cy="375361"/>
          </a:xfrm>
          <a:custGeom>
            <a:avLst/>
            <a:gdLst>
              <a:gd name="connsiteX0" fmla="*/ 0 w 2539999"/>
              <a:gd name="connsiteY0" fmla="*/ 127000 h 1269999"/>
              <a:gd name="connsiteX1" fmla="*/ 127000 w 2539999"/>
              <a:gd name="connsiteY1" fmla="*/ 0 h 1269999"/>
              <a:gd name="connsiteX2" fmla="*/ 2412999 w 2539999"/>
              <a:gd name="connsiteY2" fmla="*/ 0 h 1269999"/>
              <a:gd name="connsiteX3" fmla="*/ 2539999 w 2539999"/>
              <a:gd name="connsiteY3" fmla="*/ 127000 h 1269999"/>
              <a:gd name="connsiteX4" fmla="*/ 2539999 w 2539999"/>
              <a:gd name="connsiteY4" fmla="*/ 1142999 h 1269999"/>
              <a:gd name="connsiteX5" fmla="*/ 2412999 w 2539999"/>
              <a:gd name="connsiteY5" fmla="*/ 1269999 h 1269999"/>
              <a:gd name="connsiteX6" fmla="*/ 127000 w 2539999"/>
              <a:gd name="connsiteY6" fmla="*/ 1269999 h 1269999"/>
              <a:gd name="connsiteX7" fmla="*/ 0 w 2539999"/>
              <a:gd name="connsiteY7" fmla="*/ 1142999 h 1269999"/>
              <a:gd name="connsiteX8" fmla="*/ 0 w 2539999"/>
              <a:gd name="connsiteY8" fmla="*/ 127000 h 126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39999" h="1269999">
                <a:moveTo>
                  <a:pt x="0" y="127000"/>
                </a:moveTo>
                <a:cubicBezTo>
                  <a:pt x="0" y="56860"/>
                  <a:pt x="56860" y="0"/>
                  <a:pt x="127000" y="0"/>
                </a:cubicBezTo>
                <a:lnTo>
                  <a:pt x="2412999" y="0"/>
                </a:lnTo>
                <a:cubicBezTo>
                  <a:pt x="2483139" y="0"/>
                  <a:pt x="2539999" y="56860"/>
                  <a:pt x="2539999" y="127000"/>
                </a:cubicBezTo>
                <a:lnTo>
                  <a:pt x="2539999" y="1142999"/>
                </a:lnTo>
                <a:cubicBezTo>
                  <a:pt x="2539999" y="1213139"/>
                  <a:pt x="2483139" y="1269999"/>
                  <a:pt x="2412999" y="1269999"/>
                </a:cubicBezTo>
                <a:lnTo>
                  <a:pt x="127000" y="1269999"/>
                </a:lnTo>
                <a:cubicBezTo>
                  <a:pt x="56860" y="1269999"/>
                  <a:pt x="0" y="1213139"/>
                  <a:pt x="0" y="1142999"/>
                </a:cubicBezTo>
                <a:lnTo>
                  <a:pt x="0" y="12700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54342" tIns="54342" rIns="54342" bIns="54342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 smtClean="0">
                <a:solidFill>
                  <a:prstClr val="white"/>
                </a:solidFill>
              </a:rPr>
              <a:t>Early high temperature of concrete is very important factor for DEF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13131" y="6423691"/>
            <a:ext cx="4572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8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97831" y="2088033"/>
            <a:ext cx="1905000" cy="2232699"/>
            <a:chOff x="5410200" y="1357608"/>
            <a:chExt cx="2270402" cy="2583871"/>
          </a:xfrm>
        </p:grpSpPr>
        <p:pic>
          <p:nvPicPr>
            <p:cNvPr id="63" name="Picture 2" descr="C:\Users\Kohei NAGAI\Desktop\lab meeting\lab meeting 01.04.2016\sleeper photos\SLEEPER PLANT TEMP MESUREMENT PHOTOS\IMG_512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53466" y="1514343"/>
              <a:ext cx="2583870" cy="2270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4" name="Straight Arrow Connector 63"/>
            <p:cNvCxnSpPr/>
            <p:nvPr/>
          </p:nvCxnSpPr>
          <p:spPr>
            <a:xfrm flipV="1">
              <a:off x="6627029" y="2863914"/>
              <a:ext cx="262687" cy="7641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cxnSp>
        <p:sp>
          <p:nvSpPr>
            <p:cNvPr id="65" name="TextBox 7"/>
            <p:cNvSpPr txBox="1"/>
            <p:nvPr/>
          </p:nvSpPr>
          <p:spPr>
            <a:xfrm>
              <a:off x="5773466" y="3639830"/>
              <a:ext cx="1271425" cy="284948"/>
            </a:xfrm>
            <a:prstGeom prst="rect">
              <a:avLst/>
            </a:prstGeom>
            <a:solidFill>
              <a:schemeClr val="bg1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1600" b="1" kern="1200" dirty="0">
                  <a:solidFill>
                    <a:srgbClr val="000000"/>
                  </a:solidFill>
                  <a:effectLst/>
                  <a:ea typeface="MS Mincho"/>
                  <a:cs typeface="Mangal"/>
                </a:rPr>
                <a:t>Steam pipes</a:t>
              </a:r>
              <a:endParaRPr lang="en-US" sz="1600" dirty="0">
                <a:effectLst/>
                <a:latin typeface="Times New Roman"/>
                <a:ea typeface="MS Mincho"/>
              </a:endParaRPr>
            </a:p>
          </p:txBody>
        </p:sp>
        <p:sp>
          <p:nvSpPr>
            <p:cNvPr id="66" name="正方形/長方形 11"/>
            <p:cNvSpPr/>
            <p:nvPr/>
          </p:nvSpPr>
          <p:spPr>
            <a:xfrm>
              <a:off x="5410200" y="1357608"/>
              <a:ext cx="2270402" cy="33394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b="1" dirty="0" smtClean="0">
                  <a:solidFill>
                    <a:prstClr val="black"/>
                  </a:solidFill>
                </a:rPr>
                <a:t>Curing tank</a:t>
              </a:r>
              <a:endParaRPr kumimoji="1" lang="ja-JP" alt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59440" y="2045911"/>
            <a:ext cx="1811043" cy="2265478"/>
            <a:chOff x="700131" y="3487428"/>
            <a:chExt cx="1903474" cy="2454380"/>
          </a:xfrm>
        </p:grpSpPr>
        <p:pic>
          <p:nvPicPr>
            <p:cNvPr id="67" name="Picture 3" descr="C:\Users\Kohei NAGAI\Desktop\lab meeting\lab meeting 01.04.2016\Sleeper production  photo\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31" y="3611316"/>
              <a:ext cx="1903473" cy="233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正方形/長方形 11"/>
            <p:cNvSpPr/>
            <p:nvPr/>
          </p:nvSpPr>
          <p:spPr>
            <a:xfrm>
              <a:off x="700131" y="3487428"/>
              <a:ext cx="1903474" cy="32845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  <a:cs typeface="+mn-cs"/>
                </a:rPr>
                <a:t>Steam chamber</a:t>
              </a:r>
              <a:endParaRPr kumimoji="1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2286001" y="4624528"/>
              <a:ext cx="76199" cy="993590"/>
            </a:xfrm>
            <a:prstGeom prst="straightConnector1">
              <a:avLst/>
            </a:prstGeom>
            <a:solidFill>
              <a:srgbClr val="C0504D"/>
            </a:solidFill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2" name="TextBox 7"/>
            <p:cNvSpPr txBox="1"/>
            <p:nvPr/>
          </p:nvSpPr>
          <p:spPr>
            <a:xfrm>
              <a:off x="1402269" y="5534806"/>
              <a:ext cx="1168799" cy="366784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Mincho"/>
                  <a:cs typeface="Mangal"/>
                </a:rPr>
                <a:t>Thin wall</a:t>
              </a:r>
              <a:endPara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S Mincho"/>
                <a:cs typeface="+mn-cs"/>
              </a:endParaRPr>
            </a:p>
          </p:txBody>
        </p:sp>
      </p:grpSp>
      <p:sp>
        <p:nvSpPr>
          <p:cNvPr id="75" name="正方形/長方形 912"/>
          <p:cNvSpPr/>
          <p:nvPr/>
        </p:nvSpPr>
        <p:spPr>
          <a:xfrm>
            <a:off x="5121631" y="1101255"/>
            <a:ext cx="3962400" cy="8653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GB" altLang="ja-JP" sz="2400" dirty="0" smtClean="0">
                <a:solidFill>
                  <a:schemeClr val="bg1"/>
                </a:solidFill>
              </a:rPr>
              <a:t>Temperature measurement      in India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72419" y="4648200"/>
            <a:ext cx="1743596" cy="1581708"/>
            <a:chOff x="5205285" y="3980891"/>
            <a:chExt cx="1743596" cy="1581708"/>
          </a:xfrm>
        </p:grpSpPr>
        <p:pic>
          <p:nvPicPr>
            <p:cNvPr id="76" name="Picture 75" descr="C:\Users\Nagai\Downloads\photos\iphone photos\823WGTMA\15. 22.2.2016-11.3.2016\IMG_5059.JP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5285" y="4191976"/>
              <a:ext cx="1743596" cy="137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正方形/長方形 11"/>
            <p:cNvSpPr/>
            <p:nvPr/>
          </p:nvSpPr>
          <p:spPr>
            <a:xfrm>
              <a:off x="5205285" y="3980891"/>
              <a:ext cx="1743596" cy="211086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b="1" dirty="0" smtClean="0">
                  <a:solidFill>
                    <a:prstClr val="black"/>
                  </a:solidFill>
                </a:rPr>
                <a:t>Thermocouples</a:t>
              </a:r>
              <a:endParaRPr kumimoji="1" lang="ja-JP" altLang="en-US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81822" y="4648199"/>
            <a:ext cx="1876389" cy="1581709"/>
            <a:chOff x="7102831" y="3980890"/>
            <a:chExt cx="1876389" cy="1581709"/>
          </a:xfrm>
        </p:grpSpPr>
        <p:pic>
          <p:nvPicPr>
            <p:cNvPr id="81" name="Picture 80" descr="C:\Users\Nagai\Downloads\Study at UT\Concrete\Concrete sleepers\temperature measurement\22.04.2016\1.jpg"/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822" y="4213765"/>
              <a:ext cx="1856406" cy="134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正方形/長方形 11"/>
            <p:cNvSpPr/>
            <p:nvPr/>
          </p:nvSpPr>
          <p:spPr>
            <a:xfrm>
              <a:off x="7102831" y="3980890"/>
              <a:ext cx="1876389" cy="232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prstClr val="black"/>
                  </a:solidFill>
                </a:rPr>
                <a:t>Data logger</a:t>
              </a:r>
              <a:endParaRPr kumimoji="1" lang="ja-JP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5105400" y="1079758"/>
            <a:ext cx="3993615" cy="52561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" y="3565469"/>
            <a:ext cx="5034244" cy="27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00" y="4293"/>
            <a:ext cx="9067800" cy="6463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BFBFB"/>
                </a:solidFill>
              </a:rPr>
              <a:t>Temperature rise during steam curing</a:t>
            </a:r>
            <a:endParaRPr lang="en-US" sz="3600" dirty="0">
              <a:solidFill>
                <a:srgbClr val="FBFBFB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68177" y="70729"/>
            <a:ext cx="630238" cy="579895"/>
            <a:chOff x="960740" y="4651763"/>
            <a:chExt cx="792192" cy="758438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flat" dir="t"/>
          </a:scene3d>
        </p:grpSpPr>
        <p:sp>
          <p:nvSpPr>
            <p:cNvPr id="95" name="Oval 94"/>
            <p:cNvSpPr/>
            <p:nvPr/>
          </p:nvSpPr>
          <p:spPr>
            <a:xfrm>
              <a:off x="960740" y="4651763"/>
              <a:ext cx="792192" cy="758438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Oval 4"/>
            <p:cNvSpPr/>
            <p:nvPr/>
          </p:nvSpPr>
          <p:spPr>
            <a:xfrm>
              <a:off x="960740" y="4651763"/>
              <a:ext cx="557881" cy="75843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3048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prstClr val="white"/>
                  </a:solidFill>
                </a:rPr>
                <a:t>  1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30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5"/>
    </mc:Choice>
    <mc:Fallback xmlns="">
      <p:transition spd="slow" advTm="6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13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5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95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2000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-2.22222E-6 L 0.12083 -2.22222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3" presetClass="path" presetSubtype="0" accel="52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83 -2.22222E-6 L 0.17917 -2.22222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path" presetSubtype="0" accel="52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-2.22222E-6 L 0.25417 -2.22222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3" presetClass="path" presetSubtype="0" accel="52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-2.22222E-6 L 0.32083 -2.22222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3" presetClass="path" presetSubtype="0" accel="52000" decel="4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83 -2.22222E-6 L 0.37916 -2.22222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98" grpId="0" animBg="1"/>
    </p:bldLst>
  </p:timing>
  <p:extLst mod="1">
    <p:ext uri="{E180D4A7-C9FB-4DFB-919C-405C955672EB}">
      <p14:showEvtLst xmlns:p14="http://schemas.microsoft.com/office/powerpoint/2010/main">
        <p14:playEvt time="0" objId="22"/>
        <p14:playEvt time="1268" objId="25"/>
        <p14:playEvt time="1268" objId="28"/>
        <p14:stopEvt time="15692" objId="22"/>
        <p14:stopEvt time="16991" objId="25"/>
        <p14:stopEvt time="17041" objId="2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1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0.3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7|2.6|1.2|5.6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1|4.1|2.5|0.7|0.7|0.5|1|5.3|0.5|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2646</Words>
  <Application>Microsoft Office PowerPoint</Application>
  <PresentationFormat>On-screen Show (4:3)</PresentationFormat>
  <Paragraphs>1001</Paragraphs>
  <Slides>67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ＭＳ Ｐゴシック</vt:lpstr>
      <vt:lpstr>Arial</vt:lpstr>
      <vt:lpstr>Calibri</vt:lpstr>
      <vt:lpstr>Mangal</vt:lpstr>
      <vt:lpstr>MS Mincho</vt:lpstr>
      <vt:lpstr>MS Mincho</vt:lpstr>
      <vt:lpstr>Times New Roman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Portland Cement Association</vt:lpstr>
      <vt:lpstr>PowerPoint Presentation</vt:lpstr>
      <vt:lpstr>Comparison of Cement and Process of steam curing </vt:lpstr>
      <vt:lpstr>PowerPoint Presentation</vt:lpstr>
      <vt:lpstr>SEM image</vt:lpstr>
      <vt:lpstr>Close up sem image</vt:lpstr>
      <vt:lpstr>EDS image &amp; results</vt:lpstr>
      <vt:lpstr>Specimen of More damaged sleeper</vt:lpstr>
      <vt:lpstr>SEM IMAGE -1</vt:lpstr>
      <vt:lpstr>Close up</vt:lpstr>
      <vt:lpstr>SEM IMAGE -2</vt:lpstr>
      <vt:lpstr>Close up</vt:lpstr>
      <vt:lpstr>EDS image &amp; results</vt:lpstr>
      <vt:lpstr>Specimen of less damaged sleeper</vt:lpstr>
      <vt:lpstr>SEM IMAGE -1</vt:lpstr>
      <vt:lpstr>EDS image &amp; results</vt:lpstr>
      <vt:lpstr>SEM IMAGE -2</vt:lpstr>
      <vt:lpstr>Close up</vt:lpstr>
      <vt:lpstr>EDS image &amp; results</vt:lpstr>
      <vt:lpstr>Curing</vt:lpstr>
      <vt:lpstr>PowerPoint Presentation</vt:lpstr>
      <vt:lpstr>PowerPoint Presentation</vt:lpstr>
      <vt:lpstr>PowerPoint Presentation</vt:lpstr>
      <vt:lpstr>Reinforcement</vt:lpstr>
      <vt:lpstr>PowerPoint Presentation</vt:lpstr>
      <vt:lpstr>PowerPoint Presentation</vt:lpstr>
      <vt:lpstr>PowerPoint Presentation</vt:lpstr>
      <vt:lpstr>PowerPoint Presentation</vt:lpstr>
      <vt:lpstr>Strength Testing </vt:lpstr>
      <vt:lpstr>PowerPoint Presentation</vt:lpstr>
      <vt:lpstr>PowerPoint Presentation</vt:lpstr>
      <vt:lpstr>Concreting</vt:lpstr>
      <vt:lpstr>PowerPoint Presentation</vt:lpstr>
      <vt:lpstr>PowerPoint Presentation</vt:lpstr>
      <vt:lpstr>Special mortar application at the face</vt:lpstr>
      <vt:lpstr>PowerPoint Presentation</vt:lpstr>
      <vt:lpstr>Heavier section</vt:lpstr>
      <vt:lpstr>PowerPoint Presentation</vt:lpstr>
      <vt:lpstr>PowerPoint Presentation</vt:lpstr>
      <vt:lpstr>Delayed ettringite formation in Swedish concrete railroad ties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Nagai</dc:creator>
  <cp:lastModifiedBy>hp</cp:lastModifiedBy>
  <cp:revision>392</cp:revision>
  <dcterms:created xsi:type="dcterms:W3CDTF">2006-08-16T00:00:00Z</dcterms:created>
  <dcterms:modified xsi:type="dcterms:W3CDTF">2017-01-12T14:15:47Z</dcterms:modified>
</cp:coreProperties>
</file>